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94.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60" r:id="rId5"/>
    <p:sldMasterId id="2147483672" r:id="rId6"/>
    <p:sldMasterId id="2147483685" r:id="rId7"/>
    <p:sldMasterId id="2147483697"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Lst>
  <p:sldSz cy="6858000" cx="12192000"/>
  <p:notesSz cx="6888150" cy="10021875"/>
  <p:embeddedFontLst>
    <p:embeddedFont>
      <p:font typeface="Play"/>
      <p:regular r:id="rId105"/>
      <p:bold r:id="rId106"/>
    </p:embeddedFont>
    <p:embeddedFont>
      <p:font typeface="Montserrat"/>
      <p:regular r:id="rId107"/>
      <p:bold r:id="rId108"/>
      <p:italic r:id="rId109"/>
      <p:boldItalic r:id="rId110"/>
    </p:embeddedFont>
    <p:embeddedFont>
      <p:font typeface="Quattrocento Sans"/>
      <p:regular r:id="rId111"/>
      <p:bold r:id="rId112"/>
      <p:italic r:id="rId113"/>
      <p:boldItalic r:id="rId114"/>
    </p:embeddedFont>
    <p:embeddedFont>
      <p:font typeface="Helvetica Neue"/>
      <p:regular r:id="rId115"/>
      <p:bold r:id="rId116"/>
      <p:italic r:id="rId117"/>
      <p:boldItalic r:id="rId118"/>
    </p:embeddedFont>
    <p:embeddedFont>
      <p:font typeface="Open Sans"/>
      <p:regular r:id="rId119"/>
      <p:bold r:id="rId120"/>
      <p:italic r:id="rId121"/>
      <p:boldItalic r:id="rId1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23" roundtripDataSignature="AMtx7minGASTOhZfY08wpDGq/iD/9tL1K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2FB4C27-7A95-4CAF-8533-161C78CC9A62}">
  <a:tblStyle styleId="{02FB4C27-7A95-4CAF-8533-161C78CC9A62}"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F6B9F689-7D19-44DD-A1E5-CB2F15CC5999}"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07" Type="http://schemas.openxmlformats.org/officeDocument/2006/relationships/font" Target="fonts/Montserrat-regular.fntdata"/><Relationship Id="rId106" Type="http://schemas.openxmlformats.org/officeDocument/2006/relationships/font" Target="fonts/Play-bold.fntdata"/><Relationship Id="rId105" Type="http://schemas.openxmlformats.org/officeDocument/2006/relationships/font" Target="fonts/Play-regular.fntdata"/><Relationship Id="rId104" Type="http://schemas.openxmlformats.org/officeDocument/2006/relationships/slide" Target="slides/slide95.xml"/><Relationship Id="rId109" Type="http://schemas.openxmlformats.org/officeDocument/2006/relationships/font" Target="fonts/Montserrat-italic.fntdata"/><Relationship Id="rId108" Type="http://schemas.openxmlformats.org/officeDocument/2006/relationships/font" Target="fonts/Montserrat-bold.fntdata"/><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103" Type="http://schemas.openxmlformats.org/officeDocument/2006/relationships/slide" Target="slides/slide94.xml"/><Relationship Id="rId102" Type="http://schemas.openxmlformats.org/officeDocument/2006/relationships/slide" Target="slides/slide93.xml"/><Relationship Id="rId101" Type="http://schemas.openxmlformats.org/officeDocument/2006/relationships/slide" Target="slides/slide92.xml"/><Relationship Id="rId100" Type="http://schemas.openxmlformats.org/officeDocument/2006/relationships/slide" Target="slides/slide91.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121" Type="http://schemas.openxmlformats.org/officeDocument/2006/relationships/font" Target="fonts/OpenSans-italic.fntdata"/><Relationship Id="rId25" Type="http://schemas.openxmlformats.org/officeDocument/2006/relationships/slide" Target="slides/slide16.xml"/><Relationship Id="rId120" Type="http://schemas.openxmlformats.org/officeDocument/2006/relationships/font" Target="fonts/OpenSans-bold.fntdata"/><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123" Type="http://customschemas.google.com/relationships/presentationmetadata" Target="metadata"/><Relationship Id="rId122" Type="http://schemas.openxmlformats.org/officeDocument/2006/relationships/font" Target="fonts/OpenSans-boldItalic.fntdata"/><Relationship Id="rId95" Type="http://schemas.openxmlformats.org/officeDocument/2006/relationships/slide" Target="slides/slide86.xml"/><Relationship Id="rId94" Type="http://schemas.openxmlformats.org/officeDocument/2006/relationships/slide" Target="slides/slide85.xml"/><Relationship Id="rId97" Type="http://schemas.openxmlformats.org/officeDocument/2006/relationships/slide" Target="slides/slide88.xml"/><Relationship Id="rId96" Type="http://schemas.openxmlformats.org/officeDocument/2006/relationships/slide" Target="slides/slide87.xml"/><Relationship Id="rId11" Type="http://schemas.openxmlformats.org/officeDocument/2006/relationships/slide" Target="slides/slide2.xml"/><Relationship Id="rId99" Type="http://schemas.openxmlformats.org/officeDocument/2006/relationships/slide" Target="slides/slide90.xml"/><Relationship Id="rId10" Type="http://schemas.openxmlformats.org/officeDocument/2006/relationships/slide" Target="slides/slide1.xml"/><Relationship Id="rId98" Type="http://schemas.openxmlformats.org/officeDocument/2006/relationships/slide" Target="slides/slide89.xml"/><Relationship Id="rId13" Type="http://schemas.openxmlformats.org/officeDocument/2006/relationships/slide" Target="slides/slide4.xml"/><Relationship Id="rId12" Type="http://schemas.openxmlformats.org/officeDocument/2006/relationships/slide" Target="slides/slide3.xml"/><Relationship Id="rId91" Type="http://schemas.openxmlformats.org/officeDocument/2006/relationships/slide" Target="slides/slide82.xml"/><Relationship Id="rId90" Type="http://schemas.openxmlformats.org/officeDocument/2006/relationships/slide" Target="slides/slide81.xml"/><Relationship Id="rId93" Type="http://schemas.openxmlformats.org/officeDocument/2006/relationships/slide" Target="slides/slide84.xml"/><Relationship Id="rId92" Type="http://schemas.openxmlformats.org/officeDocument/2006/relationships/slide" Target="slides/slide83.xml"/><Relationship Id="rId118" Type="http://schemas.openxmlformats.org/officeDocument/2006/relationships/font" Target="fonts/HelveticaNeue-boldItalic.fntdata"/><Relationship Id="rId117" Type="http://schemas.openxmlformats.org/officeDocument/2006/relationships/font" Target="fonts/HelveticaNeue-italic.fntdata"/><Relationship Id="rId116" Type="http://schemas.openxmlformats.org/officeDocument/2006/relationships/font" Target="fonts/HelveticaNeue-bold.fntdata"/><Relationship Id="rId115" Type="http://schemas.openxmlformats.org/officeDocument/2006/relationships/font" Target="fonts/HelveticaNeue-regular.fntdata"/><Relationship Id="rId119" Type="http://schemas.openxmlformats.org/officeDocument/2006/relationships/font" Target="fonts/OpenSans-regular.fntdata"/><Relationship Id="rId15" Type="http://schemas.openxmlformats.org/officeDocument/2006/relationships/slide" Target="slides/slide6.xml"/><Relationship Id="rId110" Type="http://schemas.openxmlformats.org/officeDocument/2006/relationships/font" Target="fonts/Montserrat-boldItalic.fntdata"/><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14" Type="http://schemas.openxmlformats.org/officeDocument/2006/relationships/font" Target="fonts/QuattrocentoSans-boldItalic.fntdata"/><Relationship Id="rId18" Type="http://schemas.openxmlformats.org/officeDocument/2006/relationships/slide" Target="slides/slide9.xml"/><Relationship Id="rId113" Type="http://schemas.openxmlformats.org/officeDocument/2006/relationships/font" Target="fonts/QuattrocentoSans-italic.fntdata"/><Relationship Id="rId112" Type="http://schemas.openxmlformats.org/officeDocument/2006/relationships/font" Target="fonts/QuattrocentoSans-bold.fntdata"/><Relationship Id="rId111" Type="http://schemas.openxmlformats.org/officeDocument/2006/relationships/font" Target="fonts/QuattrocentoSans-regular.fntdata"/><Relationship Id="rId84" Type="http://schemas.openxmlformats.org/officeDocument/2006/relationships/slide" Target="slides/slide75.xml"/><Relationship Id="rId83" Type="http://schemas.openxmlformats.org/officeDocument/2006/relationships/slide" Target="slides/slide74.xml"/><Relationship Id="rId86" Type="http://schemas.openxmlformats.org/officeDocument/2006/relationships/slide" Target="slides/slide77.xml"/><Relationship Id="rId85" Type="http://schemas.openxmlformats.org/officeDocument/2006/relationships/slide" Target="slides/slide76.xml"/><Relationship Id="rId88" Type="http://schemas.openxmlformats.org/officeDocument/2006/relationships/slide" Target="slides/slide79.xml"/><Relationship Id="rId87" Type="http://schemas.openxmlformats.org/officeDocument/2006/relationships/slide" Target="slides/slide78.xml"/><Relationship Id="rId89" Type="http://schemas.openxmlformats.org/officeDocument/2006/relationships/slide" Target="slides/slide80.xml"/><Relationship Id="rId80" Type="http://schemas.openxmlformats.org/officeDocument/2006/relationships/slide" Target="slides/slide71.xml"/><Relationship Id="rId82" Type="http://schemas.openxmlformats.org/officeDocument/2006/relationships/slide" Target="slides/slide73.xml"/><Relationship Id="rId81" Type="http://schemas.openxmlformats.org/officeDocument/2006/relationships/slide" Target="slides/slide72.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notesMaster" Target="notesMasters/notes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64.xml"/><Relationship Id="rId72" Type="http://schemas.openxmlformats.org/officeDocument/2006/relationships/slide" Target="slides/slide63.xml"/><Relationship Id="rId75" Type="http://schemas.openxmlformats.org/officeDocument/2006/relationships/slide" Target="slides/slide66.xml"/><Relationship Id="rId74" Type="http://schemas.openxmlformats.org/officeDocument/2006/relationships/slide" Target="slides/slide65.xml"/><Relationship Id="rId77" Type="http://schemas.openxmlformats.org/officeDocument/2006/relationships/slide" Target="slides/slide68.xml"/><Relationship Id="rId76" Type="http://schemas.openxmlformats.org/officeDocument/2006/relationships/slide" Target="slides/slide67.xml"/><Relationship Id="rId79" Type="http://schemas.openxmlformats.org/officeDocument/2006/relationships/slide" Target="slides/slide70.xml"/><Relationship Id="rId78" Type="http://schemas.openxmlformats.org/officeDocument/2006/relationships/slide" Target="slides/slide69.xml"/><Relationship Id="rId71" Type="http://schemas.openxmlformats.org/officeDocument/2006/relationships/slide" Target="slides/slide62.xml"/><Relationship Id="rId70" Type="http://schemas.openxmlformats.org/officeDocument/2006/relationships/slide" Target="slides/slide61.xml"/><Relationship Id="rId62" Type="http://schemas.openxmlformats.org/officeDocument/2006/relationships/slide" Target="slides/slide53.xml"/><Relationship Id="rId61" Type="http://schemas.openxmlformats.org/officeDocument/2006/relationships/slide" Target="slides/slide52.xml"/><Relationship Id="rId64" Type="http://schemas.openxmlformats.org/officeDocument/2006/relationships/slide" Target="slides/slide55.xml"/><Relationship Id="rId63" Type="http://schemas.openxmlformats.org/officeDocument/2006/relationships/slide" Target="slides/slide54.xml"/><Relationship Id="rId66" Type="http://schemas.openxmlformats.org/officeDocument/2006/relationships/slide" Target="slides/slide57.xml"/><Relationship Id="rId65" Type="http://schemas.openxmlformats.org/officeDocument/2006/relationships/slide" Target="slides/slide56.xml"/><Relationship Id="rId68" Type="http://schemas.openxmlformats.org/officeDocument/2006/relationships/slide" Target="slides/slide59.xml"/><Relationship Id="rId67" Type="http://schemas.openxmlformats.org/officeDocument/2006/relationships/slide" Target="slides/slide58.xml"/><Relationship Id="rId60" Type="http://schemas.openxmlformats.org/officeDocument/2006/relationships/slide" Target="slides/slide51.xml"/><Relationship Id="rId69" Type="http://schemas.openxmlformats.org/officeDocument/2006/relationships/slide" Target="slides/slide6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54" Type="http://schemas.openxmlformats.org/officeDocument/2006/relationships/slide" Target="slides/slide45.xml"/><Relationship Id="rId57" Type="http://schemas.openxmlformats.org/officeDocument/2006/relationships/slide" Target="slides/slide48.xml"/><Relationship Id="rId56" Type="http://schemas.openxmlformats.org/officeDocument/2006/relationships/slide" Target="slides/slide47.xml"/><Relationship Id="rId59" Type="http://schemas.openxmlformats.org/officeDocument/2006/relationships/slide" Target="slides/slide50.xml"/><Relationship Id="rId58"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1"/>
            <a:ext cx="2984870" cy="502835"/>
          </a:xfrm>
          <a:prstGeom prst="rect">
            <a:avLst/>
          </a:prstGeom>
          <a:noFill/>
          <a:ln>
            <a:noFill/>
          </a:ln>
        </p:spPr>
        <p:txBody>
          <a:bodyPr anchorCtr="0" anchor="t" bIns="48300" lIns="96625" spcFirstLastPara="1" rIns="96625" wrap="square" tIns="48300">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901698" y="1"/>
            <a:ext cx="2984870" cy="502835"/>
          </a:xfrm>
          <a:prstGeom prst="rect">
            <a:avLst/>
          </a:prstGeom>
          <a:noFill/>
          <a:ln>
            <a:noFill/>
          </a:ln>
        </p:spPr>
        <p:txBody>
          <a:bodyPr anchorCtr="0" anchor="t" bIns="48300" lIns="96625" spcFirstLastPara="1" rIns="96625" wrap="square" tIns="48300">
            <a:noAutofit/>
          </a:bodyPr>
          <a:lstStyle>
            <a:lvl1pPr lvl="0" marR="0" rtl="0" algn="r">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9519055"/>
            <a:ext cx="2984870" cy="502834"/>
          </a:xfrm>
          <a:prstGeom prst="rect">
            <a:avLst/>
          </a:prstGeom>
          <a:noFill/>
          <a:ln>
            <a:noFill/>
          </a:ln>
        </p:spPr>
        <p:txBody>
          <a:bodyPr anchorCtr="0" anchor="b" bIns="48300" lIns="96625" spcFirstLastPara="1" rIns="96625" wrap="square" tIns="48300">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GB"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p1: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389" name="Google Shape;389;p1: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GB"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9: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483" name="Google Shape;483;p9: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10: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492" name="Google Shape;492;p10: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1: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499" name="Google Shape;499;p11: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12: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507" name="Google Shape;507;p12: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13: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p13: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515" name="Google Shape;515;p13: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GB"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2681884be5_0_169:notes"/>
          <p:cNvSpPr txBox="1"/>
          <p:nvPr>
            <p:ph idx="1" type="body"/>
          </p:nvPr>
        </p:nvSpPr>
        <p:spPr>
          <a:xfrm>
            <a:off x="688815" y="4823027"/>
            <a:ext cx="5510400" cy="3946200"/>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526" name="Google Shape;526;g32681884be5_0_169:notes"/>
          <p:cNvSpPr/>
          <p:nvPr>
            <p:ph idx="2" type="sldImg"/>
          </p:nvPr>
        </p:nvSpPr>
        <p:spPr>
          <a:xfrm>
            <a:off x="688815" y="1252734"/>
            <a:ext cx="5510400" cy="338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2681884be5_0_85:notes"/>
          <p:cNvSpPr txBox="1"/>
          <p:nvPr>
            <p:ph idx="1" type="body"/>
          </p:nvPr>
        </p:nvSpPr>
        <p:spPr>
          <a:xfrm>
            <a:off x="688815" y="4823027"/>
            <a:ext cx="5510400" cy="3946200"/>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534" name="Google Shape;534;g32681884be5_0_85:notes"/>
          <p:cNvSpPr/>
          <p:nvPr>
            <p:ph idx="2" type="sldImg"/>
          </p:nvPr>
        </p:nvSpPr>
        <p:spPr>
          <a:xfrm>
            <a:off x="688815" y="1252734"/>
            <a:ext cx="5510400" cy="338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32681884be5_0_518:notes"/>
          <p:cNvSpPr txBox="1"/>
          <p:nvPr>
            <p:ph idx="1" type="body"/>
          </p:nvPr>
        </p:nvSpPr>
        <p:spPr>
          <a:xfrm>
            <a:off x="688817" y="4823034"/>
            <a:ext cx="5510400" cy="3946200"/>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543" name="Google Shape;543;g32681884be5_0_518: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32681884be5_0_611: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g32681884be5_0_611:notes"/>
          <p:cNvSpPr txBox="1"/>
          <p:nvPr>
            <p:ph idx="1" type="body"/>
          </p:nvPr>
        </p:nvSpPr>
        <p:spPr>
          <a:xfrm>
            <a:off x="688817" y="4823034"/>
            <a:ext cx="5510400" cy="3946200"/>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552" name="Google Shape;552;g32681884be5_0_611:notes"/>
          <p:cNvSpPr txBox="1"/>
          <p:nvPr>
            <p:ph idx="12" type="sldNum"/>
          </p:nvPr>
        </p:nvSpPr>
        <p:spPr>
          <a:xfrm>
            <a:off x="3901698" y="9519055"/>
            <a:ext cx="2985000" cy="502800"/>
          </a:xfrm>
          <a:prstGeom prst="rect">
            <a:avLst/>
          </a:prstGeom>
          <a:noFill/>
          <a:ln>
            <a:noFill/>
          </a:ln>
        </p:spPr>
        <p:txBody>
          <a:bodyPr anchorCtr="0" anchor="b" bIns="48300" lIns="96625" spcFirstLastPara="1" rIns="96625" wrap="square" tIns="483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32681884be5_0_525: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g32681884be5_0_525:notes"/>
          <p:cNvSpPr txBox="1"/>
          <p:nvPr>
            <p:ph idx="1" type="body"/>
          </p:nvPr>
        </p:nvSpPr>
        <p:spPr>
          <a:xfrm>
            <a:off x="688817" y="4823034"/>
            <a:ext cx="5510400" cy="3946200"/>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562" name="Google Shape;562;g32681884be5_0_525:notes"/>
          <p:cNvSpPr txBox="1"/>
          <p:nvPr>
            <p:ph idx="12" type="sldNum"/>
          </p:nvPr>
        </p:nvSpPr>
        <p:spPr>
          <a:xfrm>
            <a:off x="3901698" y="9519055"/>
            <a:ext cx="2985000" cy="502800"/>
          </a:xfrm>
          <a:prstGeom prst="rect">
            <a:avLst/>
          </a:prstGeom>
          <a:noFill/>
          <a:ln>
            <a:noFill/>
          </a:ln>
        </p:spPr>
        <p:txBody>
          <a:bodyPr anchorCtr="0" anchor="b" bIns="48300" lIns="96625" spcFirstLastPara="1" rIns="96625" wrap="square" tIns="483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398" name="Google Shape;398;p2: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14: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571" name="Google Shape;571;p14: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15: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580" name="Google Shape;580;p15: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16: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p16: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591" name="Google Shape;591;p16: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GB"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18: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599" name="Google Shape;599;p18: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2681884be5_0_868:notes"/>
          <p:cNvSpPr txBox="1"/>
          <p:nvPr>
            <p:ph idx="1" type="body"/>
          </p:nvPr>
        </p:nvSpPr>
        <p:spPr>
          <a:xfrm>
            <a:off x="688817" y="4823034"/>
            <a:ext cx="5510400" cy="3946200"/>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610" name="Google Shape;610;g32681884be5_0_868: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d89d0bcaf5_0_0: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g2d89d0bcaf5_0_0:notes"/>
          <p:cNvSpPr txBox="1"/>
          <p:nvPr>
            <p:ph idx="1" type="body"/>
          </p:nvPr>
        </p:nvSpPr>
        <p:spPr>
          <a:xfrm>
            <a:off x="688817" y="4823034"/>
            <a:ext cx="5510400" cy="3946200"/>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623" name="Google Shape;623;g2d89d0bcaf5_0_0:notes"/>
          <p:cNvSpPr txBox="1"/>
          <p:nvPr>
            <p:ph idx="12" type="sldNum"/>
          </p:nvPr>
        </p:nvSpPr>
        <p:spPr>
          <a:xfrm>
            <a:off x="3901698" y="9519055"/>
            <a:ext cx="2985000" cy="502800"/>
          </a:xfrm>
          <a:prstGeom prst="rect">
            <a:avLst/>
          </a:prstGeom>
          <a:noFill/>
          <a:ln>
            <a:noFill/>
          </a:ln>
        </p:spPr>
        <p:txBody>
          <a:bodyPr anchorCtr="0" anchor="b" bIns="48300" lIns="96625" spcFirstLastPara="1" rIns="96625" wrap="square" tIns="483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33be259d44d_0_4: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1" name="Google Shape;631;g33be259d44d_0_4:notes"/>
          <p:cNvSpPr txBox="1"/>
          <p:nvPr>
            <p:ph idx="1" type="body"/>
          </p:nvPr>
        </p:nvSpPr>
        <p:spPr>
          <a:xfrm>
            <a:off x="688817" y="4823034"/>
            <a:ext cx="5510400" cy="3946200"/>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632" name="Google Shape;632;g33be259d44d_0_4:notes"/>
          <p:cNvSpPr txBox="1"/>
          <p:nvPr>
            <p:ph idx="12" type="sldNum"/>
          </p:nvPr>
        </p:nvSpPr>
        <p:spPr>
          <a:xfrm>
            <a:off x="3901698" y="9519055"/>
            <a:ext cx="2985000" cy="502800"/>
          </a:xfrm>
          <a:prstGeom prst="rect">
            <a:avLst/>
          </a:prstGeom>
          <a:noFill/>
          <a:ln>
            <a:noFill/>
          </a:ln>
        </p:spPr>
        <p:txBody>
          <a:bodyPr anchorCtr="0" anchor="b" bIns="48300" lIns="96625" spcFirstLastPara="1" rIns="96625" wrap="square" tIns="483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19: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640" name="Google Shape;640;p19: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21: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p21: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650" name="Google Shape;650;p21: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20: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671" name="Google Shape;671;p20: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275365c4a9_0_15:notes"/>
          <p:cNvSpPr txBox="1"/>
          <p:nvPr>
            <p:ph idx="1" type="body"/>
          </p:nvPr>
        </p:nvSpPr>
        <p:spPr>
          <a:xfrm>
            <a:off x="688817" y="4823034"/>
            <a:ext cx="5510400" cy="3946200"/>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408" name="Google Shape;408;g3275365c4a9_0_15: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34e6f961c2a_2_0: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34e6f961c2a_2_0:notes"/>
          <p:cNvSpPr txBox="1"/>
          <p:nvPr>
            <p:ph idx="1" type="body"/>
          </p:nvPr>
        </p:nvSpPr>
        <p:spPr>
          <a:xfrm>
            <a:off x="688817" y="4823034"/>
            <a:ext cx="5510400" cy="3946200"/>
          </a:xfrm>
          <a:prstGeom prst="rect">
            <a:avLst/>
          </a:prstGeom>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680" name="Google Shape;680;g34e6f961c2a_2_0:notes"/>
          <p:cNvSpPr txBox="1"/>
          <p:nvPr>
            <p:ph idx="12" type="sldNum"/>
          </p:nvPr>
        </p:nvSpPr>
        <p:spPr>
          <a:xfrm>
            <a:off x="3901698" y="9519055"/>
            <a:ext cx="2985000" cy="502800"/>
          </a:xfrm>
          <a:prstGeom prst="rect">
            <a:avLst/>
          </a:prstGeom>
        </p:spPr>
        <p:txBody>
          <a:bodyPr anchorCtr="0" anchor="b" bIns="48300" lIns="96625" spcFirstLastPara="1" rIns="96625" wrap="square" tIns="48300">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22: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8" name="Google Shape;688;p22: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689" name="Google Shape;689;p22: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GB"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23: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697" name="Google Shape;697;p23: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24: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707" name="Google Shape;707;p24: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25: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5" name="Google Shape;715;p25: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716" name="Google Shape;716;p25: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26: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p26: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725" name="Google Shape;725;p26: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32681884be5_0_262:notes"/>
          <p:cNvSpPr txBox="1"/>
          <p:nvPr>
            <p:ph idx="1" type="body"/>
          </p:nvPr>
        </p:nvSpPr>
        <p:spPr>
          <a:xfrm>
            <a:off x="688815" y="4823027"/>
            <a:ext cx="5510400" cy="3946200"/>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734" name="Google Shape;734;g32681884be5_0_262:notes"/>
          <p:cNvSpPr/>
          <p:nvPr>
            <p:ph idx="2" type="sldImg"/>
          </p:nvPr>
        </p:nvSpPr>
        <p:spPr>
          <a:xfrm>
            <a:off x="688815" y="1252734"/>
            <a:ext cx="5510400" cy="338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32681884be5_0_782:notes"/>
          <p:cNvSpPr txBox="1"/>
          <p:nvPr>
            <p:ph idx="1" type="body"/>
          </p:nvPr>
        </p:nvSpPr>
        <p:spPr>
          <a:xfrm>
            <a:off x="688817" y="4823034"/>
            <a:ext cx="5510400" cy="3946200"/>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742" name="Google Shape;742;g32681884be5_0_782: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32681884be5_0_697:notes"/>
          <p:cNvSpPr txBox="1"/>
          <p:nvPr>
            <p:ph idx="1" type="body"/>
          </p:nvPr>
        </p:nvSpPr>
        <p:spPr>
          <a:xfrm>
            <a:off x="688817" y="4823034"/>
            <a:ext cx="5510400" cy="3946200"/>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752" name="Google Shape;752;g32681884be5_0_697: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34e6f961c2a_2_9: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34e6f961c2a_2_9:notes"/>
          <p:cNvSpPr txBox="1"/>
          <p:nvPr>
            <p:ph idx="1" type="body"/>
          </p:nvPr>
        </p:nvSpPr>
        <p:spPr>
          <a:xfrm>
            <a:off x="688817" y="4823034"/>
            <a:ext cx="5510400" cy="3946200"/>
          </a:xfrm>
          <a:prstGeom prst="rect">
            <a:avLst/>
          </a:prstGeom>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761" name="Google Shape;761;g34e6f961c2a_2_9:notes"/>
          <p:cNvSpPr txBox="1"/>
          <p:nvPr>
            <p:ph idx="12" type="sldNum"/>
          </p:nvPr>
        </p:nvSpPr>
        <p:spPr>
          <a:xfrm>
            <a:off x="3901698" y="9519055"/>
            <a:ext cx="2985000" cy="502800"/>
          </a:xfrm>
          <a:prstGeom prst="rect">
            <a:avLst/>
          </a:prstGeom>
        </p:spPr>
        <p:txBody>
          <a:bodyPr anchorCtr="0" anchor="b" bIns="48300" lIns="96625" spcFirstLastPara="1" rIns="96625" wrap="square" tIns="48300">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3: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3: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419" name="Google Shape;419;p3: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350a8aa171d_0_8: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350a8aa171d_0_8:notes"/>
          <p:cNvSpPr txBox="1"/>
          <p:nvPr>
            <p:ph idx="1" type="body"/>
          </p:nvPr>
        </p:nvSpPr>
        <p:spPr>
          <a:xfrm>
            <a:off x="688817" y="4823034"/>
            <a:ext cx="5510400" cy="3946200"/>
          </a:xfrm>
          <a:prstGeom prst="rect">
            <a:avLst/>
          </a:prstGeom>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770" name="Google Shape;770;g350a8aa171d_0_8:notes"/>
          <p:cNvSpPr txBox="1"/>
          <p:nvPr>
            <p:ph idx="12" type="sldNum"/>
          </p:nvPr>
        </p:nvSpPr>
        <p:spPr>
          <a:xfrm>
            <a:off x="3901698" y="9519055"/>
            <a:ext cx="2985000" cy="502800"/>
          </a:xfrm>
          <a:prstGeom prst="rect">
            <a:avLst/>
          </a:prstGeom>
        </p:spPr>
        <p:txBody>
          <a:bodyPr anchorCtr="0" anchor="b" bIns="48300" lIns="96625" spcFirstLastPara="1" rIns="96625" wrap="square" tIns="48300">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350a8aa171d_0_17: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350a8aa171d_0_17:notes"/>
          <p:cNvSpPr txBox="1"/>
          <p:nvPr>
            <p:ph idx="1" type="body"/>
          </p:nvPr>
        </p:nvSpPr>
        <p:spPr>
          <a:xfrm>
            <a:off x="688817" y="4823034"/>
            <a:ext cx="5510400" cy="3946200"/>
          </a:xfrm>
          <a:prstGeom prst="rect">
            <a:avLst/>
          </a:prstGeom>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780" name="Google Shape;780;g350a8aa171d_0_17:notes"/>
          <p:cNvSpPr txBox="1"/>
          <p:nvPr>
            <p:ph idx="12" type="sldNum"/>
          </p:nvPr>
        </p:nvSpPr>
        <p:spPr>
          <a:xfrm>
            <a:off x="3901698" y="9519055"/>
            <a:ext cx="2985000" cy="502800"/>
          </a:xfrm>
          <a:prstGeom prst="rect">
            <a:avLst/>
          </a:prstGeom>
        </p:spPr>
        <p:txBody>
          <a:bodyPr anchorCtr="0" anchor="b" bIns="48300" lIns="96625" spcFirstLastPara="1" rIns="96625" wrap="square" tIns="48300">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27: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789" name="Google Shape;789;p27: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34cd14aabbb_0_0: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34cd14aabbb_0_0:notes"/>
          <p:cNvSpPr txBox="1"/>
          <p:nvPr>
            <p:ph idx="1" type="body"/>
          </p:nvPr>
        </p:nvSpPr>
        <p:spPr>
          <a:xfrm>
            <a:off x="688817" y="4823034"/>
            <a:ext cx="5510400" cy="3946200"/>
          </a:xfrm>
          <a:prstGeom prst="rect">
            <a:avLst/>
          </a:prstGeom>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796" name="Google Shape;796;g34cd14aabbb_0_0:notes"/>
          <p:cNvSpPr txBox="1"/>
          <p:nvPr>
            <p:ph idx="12" type="sldNum"/>
          </p:nvPr>
        </p:nvSpPr>
        <p:spPr>
          <a:xfrm>
            <a:off x="3901698" y="9519055"/>
            <a:ext cx="2985000" cy="502800"/>
          </a:xfrm>
          <a:prstGeom prst="rect">
            <a:avLst/>
          </a:prstGeom>
        </p:spPr>
        <p:txBody>
          <a:bodyPr anchorCtr="0" anchor="b" bIns="48300" lIns="96625" spcFirstLastPara="1" rIns="96625" wrap="square" tIns="48300">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28: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804" name="Google Shape;804;p28: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29: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4" name="Google Shape;814;p29: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rPr lang="en-GB"/>
              <a:t>Taking on a caring role can mean facing a life of poverty, isolation, frustration, ill health and depression. Many carers go unidentified until many years into their caring role and the majority struggle alone unaware that help is available to them. Families affected by illness or disability are facing tough times at the moment and it has never been more important that they know their rights.</a:t>
            </a:r>
            <a:endParaRPr/>
          </a:p>
        </p:txBody>
      </p:sp>
      <p:sp>
        <p:nvSpPr>
          <p:cNvPr id="815" name="Google Shape;815;p29: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400"/>
              <a:buFont typeface="Calibri"/>
              <a:buNone/>
            </a:pPr>
            <a:fld id="{00000000-1234-1234-1234-123412341234}" type="slidenum">
              <a:rPr b="0" i="0" lang="en-GB" sz="14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36: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824" name="Google Shape;824;p36: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30: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p30: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835" name="Google Shape;835;p30: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400"/>
              <a:buFont typeface="Calibri"/>
              <a:buNone/>
            </a:pPr>
            <a:fld id="{00000000-1234-1234-1234-123412341234}" type="slidenum">
              <a:rPr b="0" i="0" lang="en-GB" sz="14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31: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844" name="Google Shape;844;p31: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32: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3" name="Google Shape;853;p32: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rPr lang="en-GB"/>
              <a:t>Taking on a caring role can mean facing a life of poverty, isolation, frustration, ill health and depression. Many carers go unidentified until many years into their caring role and the majority struggle alone unaware that help is available to them. Families affected by illness or disability are facing tough times at the moment and it has never been more important that they know their rights.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sz="1500">
                <a:latin typeface="Calibri"/>
                <a:ea typeface="Calibri"/>
                <a:cs typeface="Calibri"/>
                <a:sym typeface="Calibri"/>
              </a:rPr>
              <a:t>One of the main obstacles to carers getting the right support is identification – both self-identification and identification by health professionals. Encouraging services to think carer, think family, can help to improve the identification of carers and support better health and wellbeing outcomes. </a:t>
            </a:r>
            <a:endParaRPr sz="19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They don’t tell relatives, friends or health and care professionals about their responsibilities because of a fear of separation, guilt, pride or other reasons. </a:t>
            </a:r>
            <a:endParaRPr/>
          </a:p>
          <a:p>
            <a:pPr indent="0" lvl="0" marL="0" rtl="0" algn="l">
              <a:lnSpc>
                <a:spcPct val="100000"/>
              </a:lnSpc>
              <a:spcBef>
                <a:spcPts val="0"/>
              </a:spcBef>
              <a:spcAft>
                <a:spcPts val="0"/>
              </a:spcAft>
              <a:buSzPts val="1400"/>
              <a:buNone/>
            </a:pPr>
            <a:r>
              <a:t/>
            </a:r>
            <a:endParaRPr/>
          </a:p>
        </p:txBody>
      </p:sp>
      <p:sp>
        <p:nvSpPr>
          <p:cNvPr id="854" name="Google Shape;854;p32: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500"/>
              <a:buFont typeface="Calibri"/>
              <a:buNone/>
            </a:pPr>
            <a:fld id="{00000000-1234-1234-1234-123412341234}" type="slidenum">
              <a:rPr b="0" i="0" lang="en-GB" sz="1500" u="none" cap="none" strike="noStrike">
                <a:solidFill>
                  <a:srgbClr val="000000"/>
                </a:solidFill>
                <a:latin typeface="Calibri"/>
                <a:ea typeface="Calibri"/>
                <a:cs typeface="Calibri"/>
                <a:sym typeface="Calibri"/>
              </a:rPr>
              <a:t>‹#›</a:t>
            </a:fld>
            <a:endParaRPr b="0" i="0" sz="15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4: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437" name="Google Shape;437;p4: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33: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5" name="Google Shape;865;p33: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rPr lang="en-GB"/>
              <a:t>Taking on a caring role can mean facing a life of poverty, isolation, frustration, ill health and depression. Many carers go unidentified until many years into their caring role and the majority struggle alone unaware that help is available to them. Families affected by illness or disability are facing tough times at the moment and it has never been more important that they know their rights.</a:t>
            </a:r>
            <a:endParaRPr/>
          </a:p>
        </p:txBody>
      </p:sp>
      <p:sp>
        <p:nvSpPr>
          <p:cNvPr id="866" name="Google Shape;866;p33: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500"/>
              <a:buFont typeface="Calibri"/>
              <a:buNone/>
            </a:pPr>
            <a:fld id="{00000000-1234-1234-1234-123412341234}" type="slidenum">
              <a:rPr b="0" i="0" lang="en-GB" sz="1500" u="none" cap="none" strike="noStrike">
                <a:solidFill>
                  <a:srgbClr val="000000"/>
                </a:solidFill>
                <a:latin typeface="Calibri"/>
                <a:ea typeface="Calibri"/>
                <a:cs typeface="Calibri"/>
                <a:sym typeface="Calibri"/>
              </a:rPr>
              <a:t>‹#›</a:t>
            </a:fld>
            <a:endParaRPr b="0" i="0" sz="15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34: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876" name="Google Shape;876;p34: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35: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885" name="Google Shape;885;p35: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35016ff7289_0_0: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35016ff7289_0_0:notes"/>
          <p:cNvSpPr txBox="1"/>
          <p:nvPr>
            <p:ph idx="1" type="body"/>
          </p:nvPr>
        </p:nvSpPr>
        <p:spPr>
          <a:xfrm>
            <a:off x="688817" y="4823034"/>
            <a:ext cx="5510400" cy="3946200"/>
          </a:xfrm>
          <a:prstGeom prst="rect">
            <a:avLst/>
          </a:prstGeom>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894" name="Google Shape;894;g35016ff7289_0_0:notes"/>
          <p:cNvSpPr txBox="1"/>
          <p:nvPr>
            <p:ph idx="12" type="sldNum"/>
          </p:nvPr>
        </p:nvSpPr>
        <p:spPr>
          <a:xfrm>
            <a:off x="3901698" y="9519055"/>
            <a:ext cx="2985000" cy="502800"/>
          </a:xfrm>
          <a:prstGeom prst="rect">
            <a:avLst/>
          </a:prstGeom>
        </p:spPr>
        <p:txBody>
          <a:bodyPr anchorCtr="0" anchor="b" bIns="48300" lIns="96625" spcFirstLastPara="1" rIns="96625" wrap="square" tIns="48300">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37: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900" name="Google Shape;900;p37: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38: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0" name="Google Shape;910;p38: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rPr lang="en-GB"/>
              <a:t>Every person across this country deserves to live in a home that is safe, warm and dry.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The tragic death of 2-year-old Awaab Ishak in 2020, due to mould in his family home, should never happen to another family.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The Coroner’s report into Awaab’s death describes a catalogue of failures, and a housing provider that abdicated its responsibilities to his family and hid behind legal processes.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This guidance is a direct response to the Coroner’s report, and has been developed with a multidisciplinary group of experts in housing and health. Members of the government’s expert Committee on the Medical Effects of Air Pollutants were also consulted. It makes sure that social and private sector landlords have a thorough understanding of their legal responsibilities, and of the serious health risks that damp and mould pose.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Landlords must ensure that the accommodation they provide is free from serious hazards, including damp and mould, and that homes are fit for habitation. They must treat cases of damp and mould with the utmost seriousness and act promptly to protect their tenants’ health.</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As this guidance also makes clear, tenants should not be blamed for damp and mould. Damp and mould in the home are not the result of ‘lifestyle choices’, and it is the responsibility of landlords to identify and address the underlying causes of the problem, such as structural issues or inadequate ventilation.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The tragic death of Awaab Ishak should never have happened. His family’s complaints about their living conditions were repeatedly ignored - an experience that is familiar to many tenants.</a:t>
            </a:r>
            <a:endParaRPr/>
          </a:p>
        </p:txBody>
      </p:sp>
      <p:sp>
        <p:nvSpPr>
          <p:cNvPr id="911" name="Google Shape;911;p38: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500"/>
              <a:buFont typeface="Calibri"/>
              <a:buNone/>
            </a:pPr>
            <a:fld id="{00000000-1234-1234-1234-123412341234}" type="slidenum">
              <a:rPr b="0" i="0" lang="en-GB" sz="1500" u="none" cap="none" strike="noStrike">
                <a:solidFill>
                  <a:srgbClr val="000000"/>
                </a:solidFill>
                <a:latin typeface="Calibri"/>
                <a:ea typeface="Calibri"/>
                <a:cs typeface="Calibri"/>
                <a:sym typeface="Calibri"/>
              </a:rPr>
              <a:t>‹#›</a:t>
            </a:fld>
            <a:endParaRPr b="0" i="0" sz="15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32681884be5_0_0:notes"/>
          <p:cNvSpPr/>
          <p:nvPr>
            <p:ph idx="2" type="sldImg"/>
          </p:nvPr>
        </p:nvSpPr>
        <p:spPr>
          <a:xfrm>
            <a:off x="688815" y="1252734"/>
            <a:ext cx="5510400" cy="338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9" name="Google Shape;919;g32681884be5_0_0:notes"/>
          <p:cNvSpPr txBox="1"/>
          <p:nvPr>
            <p:ph idx="1" type="body"/>
          </p:nvPr>
        </p:nvSpPr>
        <p:spPr>
          <a:xfrm>
            <a:off x="688815" y="4823027"/>
            <a:ext cx="5510400" cy="3946200"/>
          </a:xfrm>
          <a:prstGeom prst="rect">
            <a:avLst/>
          </a:prstGeom>
          <a:noFill/>
          <a:ln>
            <a:noFill/>
          </a:ln>
        </p:spPr>
        <p:txBody>
          <a:bodyPr anchorCtr="0" anchor="t" bIns="47300" lIns="94625" spcFirstLastPara="1" rIns="94625" wrap="square" tIns="47300">
            <a:noAutofit/>
          </a:bodyPr>
          <a:lstStyle/>
          <a:p>
            <a:pPr indent="0" lvl="0" marL="0" rtl="0" algn="l">
              <a:lnSpc>
                <a:spcPct val="100000"/>
              </a:lnSpc>
              <a:spcBef>
                <a:spcPts val="0"/>
              </a:spcBef>
              <a:spcAft>
                <a:spcPts val="0"/>
              </a:spcAft>
              <a:buSzPts val="1400"/>
              <a:buNone/>
            </a:pPr>
            <a:r>
              <a:rPr lang="en-GB"/>
              <a:t>Every person across this country deserves to live in a home that is safe, warm and dry.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The tragic death of 2-year-old Awaab Ishak in 2020, due to mould in his family home, should never happen to another family.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The Coroner’s report into Awaab’s death describes a catalogue of failures, and a housing provider that abdicated its responsibilities to his family and hid behind legal processes.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This guidance is a direct response to the Coroner’s report, and has been developed with a multidisciplinary group of experts in housing and health. Members of the government’s expert Committee on the Medical Effects of Air Pollutants were also consulted. It makes sure that social and private sector landlords have a thorough understanding of their legal responsibilities, and of the serious health risks that damp and mould pose.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Landlords must ensure that the accommodation they provide is free from serious hazards, including damp and mould, and that homes are fit for habitation. They must treat cases of damp and mould with the utmost seriousness and act promptly to protect their tenants’ health.</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As this guidance also makes clear, tenants should not be blamed for damp and mould. Damp and mould in the home are not the result of ‘lifestyle choices’, and it is the responsibility of landlords to identify and address the underlying causes of the problem, such as structural issues or inadequate ventilation.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The tragic death of Awaab Ishak should never have happened. His family’s complaints about their living conditions were repeatedly ignored - an experience that is familiar to many tenants.</a:t>
            </a:r>
            <a:endParaRPr/>
          </a:p>
        </p:txBody>
      </p:sp>
      <p:sp>
        <p:nvSpPr>
          <p:cNvPr id="920" name="Google Shape;920;g32681884be5_0_0:notes"/>
          <p:cNvSpPr txBox="1"/>
          <p:nvPr>
            <p:ph idx="12" type="sldNum"/>
          </p:nvPr>
        </p:nvSpPr>
        <p:spPr>
          <a:xfrm>
            <a:off x="3901691" y="9519042"/>
            <a:ext cx="2985000" cy="502800"/>
          </a:xfrm>
          <a:prstGeom prst="rect">
            <a:avLst/>
          </a:prstGeom>
          <a:noFill/>
          <a:ln>
            <a:noFill/>
          </a:ln>
        </p:spPr>
        <p:txBody>
          <a:bodyPr anchorCtr="0" anchor="b" bIns="47300" lIns="94625" spcFirstLastPara="1" rIns="94625" wrap="square" tIns="47300">
            <a:noAutofit/>
          </a:bodyPr>
          <a:lstStyle/>
          <a:p>
            <a:pPr indent="0" lvl="0" marL="0" marR="0" rtl="0" algn="r">
              <a:lnSpc>
                <a:spcPct val="100000"/>
              </a:lnSpc>
              <a:spcBef>
                <a:spcPts val="0"/>
              </a:spcBef>
              <a:spcAft>
                <a:spcPts val="0"/>
              </a:spcAft>
              <a:buClr>
                <a:srgbClr val="000000"/>
              </a:buClr>
              <a:buSzPts val="1600"/>
              <a:buFont typeface="Calibri"/>
              <a:buNone/>
            </a:pPr>
            <a:fld id="{00000000-1234-1234-1234-123412341234}" type="slidenum">
              <a:rPr b="0" i="0" lang="en-GB" sz="1600" u="none" cap="none" strike="noStrike">
                <a:solidFill>
                  <a:srgbClr val="000000"/>
                </a:solidFill>
                <a:latin typeface="Calibri"/>
                <a:ea typeface="Calibri"/>
                <a:cs typeface="Calibri"/>
                <a:sym typeface="Calibri"/>
              </a:rPr>
              <a:t>‹#›</a:t>
            </a:fld>
            <a:endParaRPr b="0" i="0" sz="16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39: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931" name="Google Shape;931;p39: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40: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0" name="Google Shape;940;p40: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rPr lang="en-GB"/>
              <a:t>The best way to tackle homelessness is to stop it happening in the first place. To do so is both cost effective and humane.</a:t>
            </a:r>
            <a:endParaRPr/>
          </a:p>
          <a:p>
            <a:pPr indent="0" lvl="0" marL="0" rtl="0" algn="l">
              <a:lnSpc>
                <a:spcPct val="100000"/>
              </a:lnSpc>
              <a:spcBef>
                <a:spcPts val="0"/>
              </a:spcBef>
              <a:spcAft>
                <a:spcPts val="0"/>
              </a:spcAft>
              <a:buSzPts val="1400"/>
              <a:buNone/>
            </a:pPr>
            <a:r>
              <a:rPr lang="en-GB"/>
              <a:t>The concept of homelessness prevention is well developed across Great Britain, but gaps still exist that stop some people getting the help they need, when they need it most.</a:t>
            </a:r>
            <a:endParaRPr/>
          </a:p>
          <a:p>
            <a:pPr indent="0" lvl="0" marL="0" rtl="0" algn="l">
              <a:lnSpc>
                <a:spcPct val="100000"/>
              </a:lnSpc>
              <a:spcBef>
                <a:spcPts val="0"/>
              </a:spcBef>
              <a:spcAft>
                <a:spcPts val="0"/>
              </a:spcAft>
              <a:buSzPts val="1400"/>
              <a:buNone/>
            </a:pPr>
            <a:r>
              <a:rPr lang="en-GB"/>
              <a:t>Prevention services must be available to everybody at immediate risk of homelessness. And the on-going failure of state institutions to prevent people falling into homelessness when discharged from their care must be addressed.</a:t>
            </a:r>
            <a:endParaRPr/>
          </a:p>
        </p:txBody>
      </p:sp>
      <p:sp>
        <p:nvSpPr>
          <p:cNvPr id="941" name="Google Shape;941;p40: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500"/>
              <a:buFont typeface="Calibri"/>
              <a:buNone/>
            </a:pPr>
            <a:fld id="{00000000-1234-1234-1234-123412341234}" type="slidenum">
              <a:rPr b="0" i="0" lang="en-GB" sz="1500" u="none" cap="none" strike="noStrike">
                <a:solidFill>
                  <a:srgbClr val="000000"/>
                </a:solidFill>
                <a:latin typeface="Calibri"/>
                <a:ea typeface="Calibri"/>
                <a:cs typeface="Calibri"/>
                <a:sym typeface="Calibri"/>
              </a:rPr>
              <a:t>‹#›</a:t>
            </a:fld>
            <a:endParaRPr b="0" i="0" sz="15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p41: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948" name="Google Shape;948;p41: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5: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447" name="Google Shape;447;p5: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33f0c35ccaf_0_0: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33f0c35ccaf_0_0:notes"/>
          <p:cNvSpPr txBox="1"/>
          <p:nvPr>
            <p:ph idx="1" type="body"/>
          </p:nvPr>
        </p:nvSpPr>
        <p:spPr>
          <a:xfrm>
            <a:off x="688817" y="4823034"/>
            <a:ext cx="5510400" cy="3946200"/>
          </a:xfrm>
          <a:prstGeom prst="rect">
            <a:avLst/>
          </a:prstGeom>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956" name="Google Shape;956;g33f0c35ccaf_0_0:notes"/>
          <p:cNvSpPr txBox="1"/>
          <p:nvPr>
            <p:ph idx="12" type="sldNum"/>
          </p:nvPr>
        </p:nvSpPr>
        <p:spPr>
          <a:xfrm>
            <a:off x="3901698" y="9519055"/>
            <a:ext cx="2985000" cy="502800"/>
          </a:xfrm>
          <a:prstGeom prst="rect">
            <a:avLst/>
          </a:prstGeom>
        </p:spPr>
        <p:txBody>
          <a:bodyPr anchorCtr="0" anchor="b" bIns="48300" lIns="96625" spcFirstLastPara="1" rIns="96625" wrap="square" tIns="48300">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6139d9701c044057_24: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6139d9701c044057_24:notes"/>
          <p:cNvSpPr txBox="1"/>
          <p:nvPr>
            <p:ph idx="1" type="body"/>
          </p:nvPr>
        </p:nvSpPr>
        <p:spPr>
          <a:xfrm>
            <a:off x="688817" y="4823034"/>
            <a:ext cx="5510400" cy="3946200"/>
          </a:xfrm>
          <a:prstGeom prst="rect">
            <a:avLst/>
          </a:prstGeom>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965" name="Google Shape;965;g6139d9701c044057_24:notes"/>
          <p:cNvSpPr txBox="1"/>
          <p:nvPr>
            <p:ph idx="12" type="sldNum"/>
          </p:nvPr>
        </p:nvSpPr>
        <p:spPr>
          <a:xfrm>
            <a:off x="3901698" y="9519055"/>
            <a:ext cx="2985000" cy="502800"/>
          </a:xfrm>
          <a:prstGeom prst="rect">
            <a:avLst/>
          </a:prstGeom>
        </p:spPr>
        <p:txBody>
          <a:bodyPr anchorCtr="0" anchor="b" bIns="48300" lIns="96625" spcFirstLastPara="1" rIns="96625" wrap="square" tIns="48300">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42: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973" name="Google Shape;973;p42: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p43: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980" name="Google Shape;980;p43: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p44: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987" name="Google Shape;987;p44: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p45: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994" name="Google Shape;994;p45: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p47: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001" name="Google Shape;1001;p47: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46: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8" name="Google Shape;1008;p46: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rPr lang="en-GB"/>
              <a:t>Centre for Dieses control and prevention </a:t>
            </a:r>
            <a:endParaRPr/>
          </a:p>
        </p:txBody>
      </p:sp>
      <p:sp>
        <p:nvSpPr>
          <p:cNvPr id="1009" name="Google Shape;1009;p46: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p48: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6" name="Google Shape;1016;p48: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017" name="Google Shape;1017;p48: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p49: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025" name="Google Shape;1025;p49: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6: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p6: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459" name="Google Shape;459;p6: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500"/>
              <a:buFont typeface="Calibri"/>
              <a:buNone/>
            </a:pPr>
            <a:fld id="{00000000-1234-1234-1234-123412341234}" type="slidenum">
              <a:rPr b="0" i="0" lang="en-GB" sz="1500" u="none" cap="none" strike="noStrike">
                <a:solidFill>
                  <a:srgbClr val="000000"/>
                </a:solidFill>
                <a:latin typeface="Calibri"/>
                <a:ea typeface="Calibri"/>
                <a:cs typeface="Calibri"/>
                <a:sym typeface="Calibri"/>
              </a:rPr>
              <a:t>‹#›</a:t>
            </a:fld>
            <a:endParaRPr b="0" i="0" sz="15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32681884be5_0_346:notes"/>
          <p:cNvSpPr txBox="1"/>
          <p:nvPr>
            <p:ph idx="1" type="body"/>
          </p:nvPr>
        </p:nvSpPr>
        <p:spPr>
          <a:xfrm>
            <a:off x="688815" y="4823027"/>
            <a:ext cx="5510400" cy="3946200"/>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035" name="Google Shape;1035;g32681884be5_0_346:notes"/>
          <p:cNvSpPr/>
          <p:nvPr>
            <p:ph idx="2" type="sldImg"/>
          </p:nvPr>
        </p:nvSpPr>
        <p:spPr>
          <a:xfrm>
            <a:off x="688815" y="1252734"/>
            <a:ext cx="5510400" cy="338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32681884be5_0_352:notes"/>
          <p:cNvSpPr txBox="1"/>
          <p:nvPr>
            <p:ph idx="1" type="body"/>
          </p:nvPr>
        </p:nvSpPr>
        <p:spPr>
          <a:xfrm>
            <a:off x="688815" y="4823027"/>
            <a:ext cx="5510400" cy="3946200"/>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042" name="Google Shape;1042;g32681884be5_0_352:notes"/>
          <p:cNvSpPr/>
          <p:nvPr>
            <p:ph idx="2" type="sldImg"/>
          </p:nvPr>
        </p:nvSpPr>
        <p:spPr>
          <a:xfrm>
            <a:off x="688815" y="1252734"/>
            <a:ext cx="5510400" cy="338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50: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9" name="Google Shape;1049;p50: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050" name="Google Shape;1050;p50: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400"/>
              <a:buFont typeface="Calibri"/>
              <a:buNone/>
            </a:pPr>
            <a:fld id="{00000000-1234-1234-1234-123412341234}" type="slidenum">
              <a:rPr b="0" i="0" lang="en-GB" sz="14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p51: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7" name="Google Shape;1057;p51: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058" name="Google Shape;1058;p51: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400"/>
              <a:buFont typeface="Calibri"/>
              <a:buNone/>
            </a:pPr>
            <a:fld id="{00000000-1234-1234-1234-123412341234}" type="slidenum">
              <a:rPr b="0" i="0" lang="en-GB" sz="14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p52: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066" name="Google Shape;1066;p52: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32681884be5_0_433:notes"/>
          <p:cNvSpPr txBox="1"/>
          <p:nvPr>
            <p:ph idx="1" type="body"/>
          </p:nvPr>
        </p:nvSpPr>
        <p:spPr>
          <a:xfrm>
            <a:off x="688815" y="4823027"/>
            <a:ext cx="5510400" cy="3946200"/>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076" name="Google Shape;1076;g32681884be5_0_433:notes"/>
          <p:cNvSpPr/>
          <p:nvPr>
            <p:ph idx="2" type="sldImg"/>
          </p:nvPr>
        </p:nvSpPr>
        <p:spPr>
          <a:xfrm>
            <a:off x="688815" y="1252734"/>
            <a:ext cx="5510400" cy="338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p53: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085" name="Google Shape;1085;p53: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p56: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5" name="Google Shape;1095;p56: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096" name="Google Shape;1096;p56: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p57: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4" name="Google Shape;1104;p57: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105" name="Google Shape;1105;p57: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GB"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p58: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4" name="Google Shape;1114;p58: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115" name="Google Shape;1115;p58: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7: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p7: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467" name="Google Shape;467;p7: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500"/>
              <a:buFont typeface="Calibri"/>
              <a:buNone/>
            </a:pPr>
            <a:fld id="{00000000-1234-1234-1234-123412341234}" type="slidenum">
              <a:rPr b="0" i="0" lang="en-GB" sz="1500" u="none" cap="none" strike="noStrike">
                <a:solidFill>
                  <a:srgbClr val="000000"/>
                </a:solidFill>
                <a:latin typeface="Calibri"/>
                <a:ea typeface="Calibri"/>
                <a:cs typeface="Calibri"/>
                <a:sym typeface="Calibri"/>
              </a:rPr>
              <a:t>‹#›</a:t>
            </a:fld>
            <a:endParaRPr b="0" i="0" sz="15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p54: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3" name="Google Shape;1123;p54: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124" name="Google Shape;1124;p54: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p55: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3" name="Google Shape;1133;p55: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134" name="Google Shape;1134;p55: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p61: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141" name="Google Shape;1141;p61: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p60: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148" name="Google Shape;1148;p60: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p63: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156" name="Google Shape;1156;p63: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p62: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163" name="Google Shape;1163;p62: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p59: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171" name="Google Shape;1171;p59: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p64: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178" name="Google Shape;1178;p64: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p65: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8" name="Google Shape;1188;p65: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189" name="Google Shape;1189;p65: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p66: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6" name="Google Shape;1196;p66: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197" name="Google Shape;1197;p66: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8: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475" name="Google Shape;475;p8: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32c7ac89e2d_0_0: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4" name="Google Shape;1204;g32c7ac89e2d_0_0:notes"/>
          <p:cNvSpPr txBox="1"/>
          <p:nvPr>
            <p:ph idx="1" type="body"/>
          </p:nvPr>
        </p:nvSpPr>
        <p:spPr>
          <a:xfrm>
            <a:off x="688817" y="4823034"/>
            <a:ext cx="5510400" cy="3946200"/>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205" name="Google Shape;1205;g32c7ac89e2d_0_0:notes"/>
          <p:cNvSpPr txBox="1"/>
          <p:nvPr>
            <p:ph idx="12" type="sldNum"/>
          </p:nvPr>
        </p:nvSpPr>
        <p:spPr>
          <a:xfrm>
            <a:off x="3901698" y="9519055"/>
            <a:ext cx="2985000" cy="502800"/>
          </a:xfrm>
          <a:prstGeom prst="rect">
            <a:avLst/>
          </a:prstGeom>
          <a:noFill/>
          <a:ln>
            <a:noFill/>
          </a:ln>
        </p:spPr>
        <p:txBody>
          <a:bodyPr anchorCtr="0" anchor="b" bIns="48300" lIns="96625" spcFirstLastPara="1" rIns="96625" wrap="square" tIns="483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p67: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215" name="Google Shape;1215;p67: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p68: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5" name="Google Shape;1225;p68: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226" name="Google Shape;1226;p68: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500"/>
              <a:buFont typeface="Calibri"/>
              <a:buNone/>
            </a:pPr>
            <a:fld id="{00000000-1234-1234-1234-123412341234}" type="slidenum">
              <a:rPr b="0" i="0" lang="en-GB" sz="1500" u="none" cap="none" strike="noStrike">
                <a:solidFill>
                  <a:srgbClr val="000000"/>
                </a:solidFill>
                <a:latin typeface="Calibri"/>
                <a:ea typeface="Calibri"/>
                <a:cs typeface="Calibri"/>
                <a:sym typeface="Calibri"/>
              </a:rPr>
              <a:t>‹#›</a:t>
            </a:fld>
            <a:endParaRPr b="0" i="0" sz="15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p69: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3" name="Google Shape;1233;p69: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234" name="Google Shape;1234;p69: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500"/>
              <a:buFont typeface="Calibri"/>
              <a:buNone/>
            </a:pPr>
            <a:fld id="{00000000-1234-1234-1234-123412341234}" type="slidenum">
              <a:rPr b="0" i="0" lang="en-GB" sz="1500" u="none" cap="none" strike="noStrike">
                <a:solidFill>
                  <a:srgbClr val="000000"/>
                </a:solidFill>
                <a:latin typeface="Calibri"/>
                <a:ea typeface="Calibri"/>
                <a:cs typeface="Calibri"/>
                <a:sym typeface="Calibri"/>
              </a:rPr>
              <a:t>‹#›</a:t>
            </a:fld>
            <a:endParaRPr b="0" i="0" sz="15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p70: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5" name="Google Shape;1245;p70: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246" name="Google Shape;1246;p70: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GB"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p71:notes"/>
          <p:cNvSpPr/>
          <p:nvPr>
            <p:ph idx="2" type="sldImg"/>
          </p:nvPr>
        </p:nvSpPr>
        <p:spPr>
          <a:xfrm>
            <a:off x="438150" y="1252538"/>
            <a:ext cx="6012000" cy="3383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7" name="Google Shape;1257;p71:notes"/>
          <p:cNvSpPr txBox="1"/>
          <p:nvPr>
            <p:ph idx="1" type="body"/>
          </p:nvPr>
        </p:nvSpPr>
        <p:spPr>
          <a:xfrm>
            <a:off x="688817" y="4823034"/>
            <a:ext cx="551053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258" name="Google Shape;1258;p71:notes"/>
          <p:cNvSpPr txBox="1"/>
          <p:nvPr>
            <p:ph idx="12" type="sldNum"/>
          </p:nvPr>
        </p:nvSpPr>
        <p:spPr>
          <a:xfrm>
            <a:off x="3901698" y="9519055"/>
            <a:ext cx="2984870"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500"/>
              <a:buFont typeface="Calibri"/>
              <a:buNone/>
            </a:pPr>
            <a:fld id="{00000000-1234-1234-1234-123412341234}" type="slidenum">
              <a:rPr b="0" i="0" lang="en-GB" sz="1500" u="none" cap="none" strike="noStrike">
                <a:solidFill>
                  <a:srgbClr val="000000"/>
                </a:solidFill>
                <a:latin typeface="Calibri"/>
                <a:ea typeface="Calibri"/>
                <a:cs typeface="Calibri"/>
                <a:sym typeface="Calibri"/>
              </a:rPr>
              <a:t>‹#›</a:t>
            </a:fld>
            <a:endParaRPr b="0" i="0" sz="15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9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90"/>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9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9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9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91"/>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91"/>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9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9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9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p7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7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7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4" name="Shape 94"/>
        <p:cNvGrpSpPr/>
        <p:nvPr/>
      </p:nvGrpSpPr>
      <p:grpSpPr>
        <a:xfrm>
          <a:off x="0" y="0"/>
          <a:ext cx="0" cy="0"/>
          <a:chOff x="0" y="0"/>
          <a:chExt cx="0" cy="0"/>
        </a:xfrm>
      </p:grpSpPr>
      <p:sp>
        <p:nvSpPr>
          <p:cNvPr id="95" name="Google Shape;95;p12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2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7" name="Google Shape;97;p12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12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1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0" name="Shape 100"/>
        <p:cNvGrpSpPr/>
        <p:nvPr/>
      </p:nvGrpSpPr>
      <p:grpSpPr>
        <a:xfrm>
          <a:off x="0" y="0"/>
          <a:ext cx="0" cy="0"/>
          <a:chOff x="0" y="0"/>
          <a:chExt cx="0" cy="0"/>
        </a:xfrm>
      </p:grpSpPr>
      <p:sp>
        <p:nvSpPr>
          <p:cNvPr id="101" name="Google Shape;101;p12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12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12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12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12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6" name="Shape 106"/>
        <p:cNvGrpSpPr/>
        <p:nvPr/>
      </p:nvGrpSpPr>
      <p:grpSpPr>
        <a:xfrm>
          <a:off x="0" y="0"/>
          <a:ext cx="0" cy="0"/>
          <a:chOff x="0" y="0"/>
          <a:chExt cx="0" cy="0"/>
        </a:xfrm>
      </p:grpSpPr>
      <p:sp>
        <p:nvSpPr>
          <p:cNvPr id="107" name="Google Shape;107;p125"/>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125"/>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109" name="Google Shape;109;p12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12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1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2" name="Shape 112"/>
        <p:cNvGrpSpPr/>
        <p:nvPr/>
      </p:nvGrpSpPr>
      <p:grpSpPr>
        <a:xfrm>
          <a:off x="0" y="0"/>
          <a:ext cx="0" cy="0"/>
          <a:chOff x="0" y="0"/>
          <a:chExt cx="0" cy="0"/>
        </a:xfrm>
      </p:grpSpPr>
      <p:sp>
        <p:nvSpPr>
          <p:cNvPr id="113" name="Google Shape;113;p12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126"/>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126"/>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12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12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12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9" name="Shape 119"/>
        <p:cNvGrpSpPr/>
        <p:nvPr/>
      </p:nvGrpSpPr>
      <p:grpSpPr>
        <a:xfrm>
          <a:off x="0" y="0"/>
          <a:ext cx="0" cy="0"/>
          <a:chOff x="0" y="0"/>
          <a:chExt cx="0" cy="0"/>
        </a:xfrm>
      </p:grpSpPr>
      <p:sp>
        <p:nvSpPr>
          <p:cNvPr id="120" name="Google Shape;120;p127"/>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127"/>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2" name="Google Shape;122;p127"/>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127"/>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4" name="Google Shape;124;p127"/>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12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12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12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8" name="Shape 128"/>
        <p:cNvGrpSpPr/>
        <p:nvPr/>
      </p:nvGrpSpPr>
      <p:grpSpPr>
        <a:xfrm>
          <a:off x="0" y="0"/>
          <a:ext cx="0" cy="0"/>
          <a:chOff x="0" y="0"/>
          <a:chExt cx="0" cy="0"/>
        </a:xfrm>
      </p:grpSpPr>
      <p:sp>
        <p:nvSpPr>
          <p:cNvPr id="129" name="Google Shape;129;p12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12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12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12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129"/>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129"/>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6" name="Google Shape;136;p129"/>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 name="Google Shape;137;p12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12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12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82"/>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82"/>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8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8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8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13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130"/>
          <p:cNvSpPr/>
          <p:nvPr>
            <p:ph idx="2" type="pic"/>
          </p:nvPr>
        </p:nvSpPr>
        <p:spPr>
          <a:xfrm>
            <a:off x="5183188" y="987425"/>
            <a:ext cx="6172200" cy="4873500"/>
          </a:xfrm>
          <a:prstGeom prst="rect">
            <a:avLst/>
          </a:prstGeom>
          <a:noFill/>
          <a:ln>
            <a:noFill/>
          </a:ln>
        </p:spPr>
      </p:sp>
      <p:sp>
        <p:nvSpPr>
          <p:cNvPr id="143" name="Google Shape;143;p130"/>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p13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13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13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p13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131"/>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13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13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13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132"/>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132"/>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13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13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13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5" name="Shape 165"/>
        <p:cNvGrpSpPr/>
        <p:nvPr/>
      </p:nvGrpSpPr>
      <p:grpSpPr>
        <a:xfrm>
          <a:off x="0" y="0"/>
          <a:ext cx="0" cy="0"/>
          <a:chOff x="0" y="0"/>
          <a:chExt cx="0" cy="0"/>
        </a:xfrm>
      </p:grpSpPr>
      <p:sp>
        <p:nvSpPr>
          <p:cNvPr id="166" name="Google Shape;166;p7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7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 name="Google Shape;168;p7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p7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7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1" name="Shape 171"/>
        <p:cNvGrpSpPr/>
        <p:nvPr/>
      </p:nvGrpSpPr>
      <p:grpSpPr>
        <a:xfrm>
          <a:off x="0" y="0"/>
          <a:ext cx="0" cy="0"/>
          <a:chOff x="0" y="0"/>
          <a:chExt cx="0" cy="0"/>
        </a:xfrm>
      </p:grpSpPr>
      <p:sp>
        <p:nvSpPr>
          <p:cNvPr id="172" name="Google Shape;172;p112"/>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112"/>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4" name="Google Shape;174;p1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1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p1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7" name="Shape 177"/>
        <p:cNvGrpSpPr/>
        <p:nvPr/>
      </p:nvGrpSpPr>
      <p:grpSpPr>
        <a:xfrm>
          <a:off x="0" y="0"/>
          <a:ext cx="0" cy="0"/>
          <a:chOff x="0" y="0"/>
          <a:chExt cx="0" cy="0"/>
        </a:xfrm>
      </p:grpSpPr>
      <p:sp>
        <p:nvSpPr>
          <p:cNvPr id="178" name="Google Shape;178;p113"/>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113"/>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180" name="Google Shape;180;p1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1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p1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3" name="Shape 183"/>
        <p:cNvGrpSpPr/>
        <p:nvPr/>
      </p:nvGrpSpPr>
      <p:grpSpPr>
        <a:xfrm>
          <a:off x="0" y="0"/>
          <a:ext cx="0" cy="0"/>
          <a:chOff x="0" y="0"/>
          <a:chExt cx="0" cy="0"/>
        </a:xfrm>
      </p:grpSpPr>
      <p:sp>
        <p:nvSpPr>
          <p:cNvPr id="184" name="Google Shape;184;p11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114"/>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p114"/>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1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p1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p1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0" name="Shape 190"/>
        <p:cNvGrpSpPr/>
        <p:nvPr/>
      </p:nvGrpSpPr>
      <p:grpSpPr>
        <a:xfrm>
          <a:off x="0" y="0"/>
          <a:ext cx="0" cy="0"/>
          <a:chOff x="0" y="0"/>
          <a:chExt cx="0" cy="0"/>
        </a:xfrm>
      </p:grpSpPr>
      <p:sp>
        <p:nvSpPr>
          <p:cNvPr id="191" name="Google Shape;191;p115"/>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2" name="Google Shape;192;p115"/>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3" name="Google Shape;193;p115"/>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115"/>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5" name="Google Shape;195;p115"/>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p11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11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p1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9" name="Shape 199"/>
        <p:cNvGrpSpPr/>
        <p:nvPr/>
      </p:nvGrpSpPr>
      <p:grpSpPr>
        <a:xfrm>
          <a:off x="0" y="0"/>
          <a:ext cx="0" cy="0"/>
          <a:chOff x="0" y="0"/>
          <a:chExt cx="0" cy="0"/>
        </a:xfrm>
      </p:grpSpPr>
      <p:sp>
        <p:nvSpPr>
          <p:cNvPr id="200" name="Google Shape;200;p11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p1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p1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1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4" name="Shape 204"/>
        <p:cNvGrpSpPr/>
        <p:nvPr/>
      </p:nvGrpSpPr>
      <p:grpSpPr>
        <a:xfrm>
          <a:off x="0" y="0"/>
          <a:ext cx="0" cy="0"/>
          <a:chOff x="0" y="0"/>
          <a:chExt cx="0" cy="0"/>
        </a:xfrm>
      </p:grpSpPr>
      <p:sp>
        <p:nvSpPr>
          <p:cNvPr id="205" name="Google Shape;205;p1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p1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p1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8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8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8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8" name="Shape 208"/>
        <p:cNvGrpSpPr/>
        <p:nvPr/>
      </p:nvGrpSpPr>
      <p:grpSpPr>
        <a:xfrm>
          <a:off x="0" y="0"/>
          <a:ext cx="0" cy="0"/>
          <a:chOff x="0" y="0"/>
          <a:chExt cx="0" cy="0"/>
        </a:xfrm>
      </p:grpSpPr>
      <p:sp>
        <p:nvSpPr>
          <p:cNvPr id="209" name="Google Shape;209;p118"/>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118"/>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11" name="Google Shape;211;p118"/>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2" name="Google Shape;212;p1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3" name="Google Shape;213;p1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4" name="Google Shape;214;p1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5" name="Shape 215"/>
        <p:cNvGrpSpPr/>
        <p:nvPr/>
      </p:nvGrpSpPr>
      <p:grpSpPr>
        <a:xfrm>
          <a:off x="0" y="0"/>
          <a:ext cx="0" cy="0"/>
          <a:chOff x="0" y="0"/>
          <a:chExt cx="0" cy="0"/>
        </a:xfrm>
      </p:grpSpPr>
      <p:sp>
        <p:nvSpPr>
          <p:cNvPr id="216" name="Google Shape;216;p119"/>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7" name="Google Shape;217;p119"/>
          <p:cNvSpPr/>
          <p:nvPr>
            <p:ph idx="2" type="pic"/>
          </p:nvPr>
        </p:nvSpPr>
        <p:spPr>
          <a:xfrm>
            <a:off x="5183188" y="987425"/>
            <a:ext cx="6172200" cy="4873500"/>
          </a:xfrm>
          <a:prstGeom prst="rect">
            <a:avLst/>
          </a:prstGeom>
          <a:noFill/>
          <a:ln>
            <a:noFill/>
          </a:ln>
        </p:spPr>
      </p:sp>
      <p:sp>
        <p:nvSpPr>
          <p:cNvPr id="218" name="Google Shape;218;p119"/>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9" name="Google Shape;219;p11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p11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p1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2" name="Shape 222"/>
        <p:cNvGrpSpPr/>
        <p:nvPr/>
      </p:nvGrpSpPr>
      <p:grpSpPr>
        <a:xfrm>
          <a:off x="0" y="0"/>
          <a:ext cx="0" cy="0"/>
          <a:chOff x="0" y="0"/>
          <a:chExt cx="0" cy="0"/>
        </a:xfrm>
      </p:grpSpPr>
      <p:sp>
        <p:nvSpPr>
          <p:cNvPr id="223" name="Google Shape;223;p12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4" name="Google Shape;224;p120"/>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 name="Google Shape;225;p12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p12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p1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8" name="Shape 228"/>
        <p:cNvGrpSpPr/>
        <p:nvPr/>
      </p:nvGrpSpPr>
      <p:grpSpPr>
        <a:xfrm>
          <a:off x="0" y="0"/>
          <a:ext cx="0" cy="0"/>
          <a:chOff x="0" y="0"/>
          <a:chExt cx="0" cy="0"/>
        </a:xfrm>
      </p:grpSpPr>
      <p:sp>
        <p:nvSpPr>
          <p:cNvPr id="229" name="Google Shape;229;p121"/>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121"/>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12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2" name="Google Shape;232;p12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3" name="Google Shape;233;p1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blipFill>
          <a:blip r:embed="rId2">
            <a:alphaModFix/>
          </a:blip>
          <a:stretch>
            <a:fillRect/>
          </a:stretch>
        </a:blipFill>
      </p:bgPr>
    </p:bg>
    <p:spTree>
      <p:nvGrpSpPr>
        <p:cNvPr id="234" name="Shape 234"/>
        <p:cNvGrpSpPr/>
        <p:nvPr/>
      </p:nvGrpSpPr>
      <p:grpSpPr>
        <a:xfrm>
          <a:off x="0" y="0"/>
          <a:ext cx="0" cy="0"/>
          <a:chOff x="0" y="0"/>
          <a:chExt cx="0" cy="0"/>
        </a:xfrm>
      </p:grpSpPr>
      <p:sp>
        <p:nvSpPr>
          <p:cNvPr id="235" name="Google Shape;235;p122"/>
          <p:cNvSpPr txBox="1"/>
          <p:nvPr>
            <p:ph type="title"/>
          </p:nvPr>
        </p:nvSpPr>
        <p:spPr>
          <a:xfrm>
            <a:off x="0" y="180975"/>
            <a:ext cx="12192000" cy="6858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2250"/>
              <a:buFont typeface="Arial"/>
              <a:buNone/>
              <a:defRPr b="1" sz="225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2" name="Shape 242"/>
        <p:cNvGrpSpPr/>
        <p:nvPr/>
      </p:nvGrpSpPr>
      <p:grpSpPr>
        <a:xfrm>
          <a:off x="0" y="0"/>
          <a:ext cx="0" cy="0"/>
          <a:chOff x="0" y="0"/>
          <a:chExt cx="0" cy="0"/>
        </a:xfrm>
      </p:grpSpPr>
      <p:sp>
        <p:nvSpPr>
          <p:cNvPr id="243" name="Google Shape;243;p7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4" name="Google Shape;244;p7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5" name="Google Shape;245;p7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6" name="Shape 246"/>
        <p:cNvGrpSpPr/>
        <p:nvPr/>
      </p:nvGrpSpPr>
      <p:grpSpPr>
        <a:xfrm>
          <a:off x="0" y="0"/>
          <a:ext cx="0" cy="0"/>
          <a:chOff x="0" y="0"/>
          <a:chExt cx="0" cy="0"/>
        </a:xfrm>
      </p:grpSpPr>
      <p:sp>
        <p:nvSpPr>
          <p:cNvPr id="247" name="Google Shape;247;p10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8" name="Google Shape;248;p10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 name="Google Shape;249;p10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0" name="Google Shape;250;p10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1" name="Google Shape;251;p10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2" name="Shape 252"/>
        <p:cNvGrpSpPr/>
        <p:nvPr/>
      </p:nvGrpSpPr>
      <p:grpSpPr>
        <a:xfrm>
          <a:off x="0" y="0"/>
          <a:ext cx="0" cy="0"/>
          <a:chOff x="0" y="0"/>
          <a:chExt cx="0" cy="0"/>
        </a:xfrm>
      </p:grpSpPr>
      <p:sp>
        <p:nvSpPr>
          <p:cNvPr id="253" name="Google Shape;253;p102"/>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102"/>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5" name="Google Shape;255;p10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6" name="Google Shape;256;p10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7" name="Google Shape;257;p10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8" name="Shape 258"/>
        <p:cNvGrpSpPr/>
        <p:nvPr/>
      </p:nvGrpSpPr>
      <p:grpSpPr>
        <a:xfrm>
          <a:off x="0" y="0"/>
          <a:ext cx="0" cy="0"/>
          <a:chOff x="0" y="0"/>
          <a:chExt cx="0" cy="0"/>
        </a:xfrm>
      </p:grpSpPr>
      <p:sp>
        <p:nvSpPr>
          <p:cNvPr id="259" name="Google Shape;259;p104"/>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0" name="Google Shape;260;p104"/>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1" name="Google Shape;261;p10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2" name="Google Shape;262;p10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3" name="Google Shape;263;p10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4" name="Shape 264"/>
        <p:cNvGrpSpPr/>
        <p:nvPr/>
      </p:nvGrpSpPr>
      <p:grpSpPr>
        <a:xfrm>
          <a:off x="0" y="0"/>
          <a:ext cx="0" cy="0"/>
          <a:chOff x="0" y="0"/>
          <a:chExt cx="0" cy="0"/>
        </a:xfrm>
      </p:grpSpPr>
      <p:sp>
        <p:nvSpPr>
          <p:cNvPr id="265" name="Google Shape;265;p10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6" name="Google Shape;266;p105"/>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 name="Google Shape;267;p105"/>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 name="Google Shape;268;p10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p10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0" name="Google Shape;270;p10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4"/>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4"/>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4" name="Google Shape;34;p8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1" name="Shape 271"/>
        <p:cNvGrpSpPr/>
        <p:nvPr/>
      </p:nvGrpSpPr>
      <p:grpSpPr>
        <a:xfrm>
          <a:off x="0" y="0"/>
          <a:ext cx="0" cy="0"/>
          <a:chOff x="0" y="0"/>
          <a:chExt cx="0" cy="0"/>
        </a:xfrm>
      </p:grpSpPr>
      <p:sp>
        <p:nvSpPr>
          <p:cNvPr id="272" name="Google Shape;272;p106"/>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3" name="Google Shape;273;p106"/>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4" name="Google Shape;274;p106"/>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 name="Google Shape;275;p106"/>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6" name="Google Shape;276;p106"/>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 name="Google Shape;277;p10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8" name="Google Shape;278;p10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9" name="Google Shape;279;p10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0" name="Shape 280"/>
        <p:cNvGrpSpPr/>
        <p:nvPr/>
      </p:nvGrpSpPr>
      <p:grpSpPr>
        <a:xfrm>
          <a:off x="0" y="0"/>
          <a:ext cx="0" cy="0"/>
          <a:chOff x="0" y="0"/>
          <a:chExt cx="0" cy="0"/>
        </a:xfrm>
      </p:grpSpPr>
      <p:sp>
        <p:nvSpPr>
          <p:cNvPr id="281" name="Google Shape;281;p10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2" name="Google Shape;282;p10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3" name="Google Shape;283;p10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4" name="Google Shape;284;p10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5" name="Shape 285"/>
        <p:cNvGrpSpPr/>
        <p:nvPr/>
      </p:nvGrpSpPr>
      <p:grpSpPr>
        <a:xfrm>
          <a:off x="0" y="0"/>
          <a:ext cx="0" cy="0"/>
          <a:chOff x="0" y="0"/>
          <a:chExt cx="0" cy="0"/>
        </a:xfrm>
      </p:grpSpPr>
      <p:sp>
        <p:nvSpPr>
          <p:cNvPr id="286" name="Google Shape;286;p108"/>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7" name="Google Shape;287;p108"/>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88" name="Google Shape;288;p108"/>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9" name="Google Shape;289;p10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0" name="Google Shape;290;p10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1" name="Google Shape;291;p10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2" name="Shape 292"/>
        <p:cNvGrpSpPr/>
        <p:nvPr/>
      </p:nvGrpSpPr>
      <p:grpSpPr>
        <a:xfrm>
          <a:off x="0" y="0"/>
          <a:ext cx="0" cy="0"/>
          <a:chOff x="0" y="0"/>
          <a:chExt cx="0" cy="0"/>
        </a:xfrm>
      </p:grpSpPr>
      <p:sp>
        <p:nvSpPr>
          <p:cNvPr id="293" name="Google Shape;293;p109"/>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4" name="Google Shape;294;p109"/>
          <p:cNvSpPr/>
          <p:nvPr>
            <p:ph idx="2" type="pic"/>
          </p:nvPr>
        </p:nvSpPr>
        <p:spPr>
          <a:xfrm>
            <a:off x="5183188" y="987425"/>
            <a:ext cx="6172200" cy="4873500"/>
          </a:xfrm>
          <a:prstGeom prst="rect">
            <a:avLst/>
          </a:prstGeom>
          <a:noFill/>
          <a:ln>
            <a:noFill/>
          </a:ln>
        </p:spPr>
      </p:sp>
      <p:sp>
        <p:nvSpPr>
          <p:cNvPr id="295" name="Google Shape;295;p109"/>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6" name="Google Shape;296;p10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7" name="Google Shape;297;p10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8" name="Google Shape;298;p10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99" name="Shape 299"/>
        <p:cNvGrpSpPr/>
        <p:nvPr/>
      </p:nvGrpSpPr>
      <p:grpSpPr>
        <a:xfrm>
          <a:off x="0" y="0"/>
          <a:ext cx="0" cy="0"/>
          <a:chOff x="0" y="0"/>
          <a:chExt cx="0" cy="0"/>
        </a:xfrm>
      </p:grpSpPr>
      <p:sp>
        <p:nvSpPr>
          <p:cNvPr id="300" name="Google Shape;300;p11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1" name="Google Shape;301;p110"/>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 name="Google Shape;302;p1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3" name="Google Shape;303;p1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4" name="Google Shape;304;p1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05" name="Shape 305"/>
        <p:cNvGrpSpPr/>
        <p:nvPr/>
      </p:nvGrpSpPr>
      <p:grpSpPr>
        <a:xfrm>
          <a:off x="0" y="0"/>
          <a:ext cx="0" cy="0"/>
          <a:chOff x="0" y="0"/>
          <a:chExt cx="0" cy="0"/>
        </a:xfrm>
      </p:grpSpPr>
      <p:sp>
        <p:nvSpPr>
          <p:cNvPr id="306" name="Google Shape;306;p111"/>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7" name="Google Shape;307;p111"/>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 name="Google Shape;308;p1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9" name="Google Shape;309;p1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0" name="Google Shape;310;p1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7" name="Shape 317"/>
        <p:cNvGrpSpPr/>
        <p:nvPr/>
      </p:nvGrpSpPr>
      <p:grpSpPr>
        <a:xfrm>
          <a:off x="0" y="0"/>
          <a:ext cx="0" cy="0"/>
          <a:chOff x="0" y="0"/>
          <a:chExt cx="0" cy="0"/>
        </a:xfrm>
      </p:grpSpPr>
      <p:sp>
        <p:nvSpPr>
          <p:cNvPr id="318" name="Google Shape;318;p8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9" name="Google Shape;319;p8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0" name="Google Shape;320;p8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1" name="Shape 321"/>
        <p:cNvGrpSpPr/>
        <p:nvPr/>
      </p:nvGrpSpPr>
      <p:grpSpPr>
        <a:xfrm>
          <a:off x="0" y="0"/>
          <a:ext cx="0" cy="0"/>
          <a:chOff x="0" y="0"/>
          <a:chExt cx="0" cy="0"/>
        </a:xfrm>
      </p:grpSpPr>
      <p:sp>
        <p:nvSpPr>
          <p:cNvPr id="322" name="Google Shape;322;p92"/>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3" name="Google Shape;323;p92"/>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24" name="Google Shape;324;p9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5" name="Google Shape;325;p9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6" name="Google Shape;326;p9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7" name="Shape 327"/>
        <p:cNvGrpSpPr/>
        <p:nvPr/>
      </p:nvGrpSpPr>
      <p:grpSpPr>
        <a:xfrm>
          <a:off x="0" y="0"/>
          <a:ext cx="0" cy="0"/>
          <a:chOff x="0" y="0"/>
          <a:chExt cx="0" cy="0"/>
        </a:xfrm>
      </p:grpSpPr>
      <p:sp>
        <p:nvSpPr>
          <p:cNvPr id="328" name="Google Shape;328;p9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9" name="Google Shape;329;p9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 name="Google Shape;330;p9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1" name="Google Shape;331;p9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2" name="Google Shape;332;p9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3" name="Shape 333"/>
        <p:cNvGrpSpPr/>
        <p:nvPr/>
      </p:nvGrpSpPr>
      <p:grpSpPr>
        <a:xfrm>
          <a:off x="0" y="0"/>
          <a:ext cx="0" cy="0"/>
          <a:chOff x="0" y="0"/>
          <a:chExt cx="0" cy="0"/>
        </a:xfrm>
      </p:grpSpPr>
      <p:sp>
        <p:nvSpPr>
          <p:cNvPr id="334" name="Google Shape;334;p94"/>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5" name="Google Shape;335;p94"/>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36" name="Google Shape;336;p9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7" name="Google Shape;337;p9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8" name="Google Shape;338;p9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5"/>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5"/>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9" name="Shape 339"/>
        <p:cNvGrpSpPr/>
        <p:nvPr/>
      </p:nvGrpSpPr>
      <p:grpSpPr>
        <a:xfrm>
          <a:off x="0" y="0"/>
          <a:ext cx="0" cy="0"/>
          <a:chOff x="0" y="0"/>
          <a:chExt cx="0" cy="0"/>
        </a:xfrm>
      </p:grpSpPr>
      <p:sp>
        <p:nvSpPr>
          <p:cNvPr id="340" name="Google Shape;340;p9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1" name="Google Shape;341;p95"/>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 name="Google Shape;342;p95"/>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 name="Google Shape;343;p9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4" name="Google Shape;344;p9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5" name="Google Shape;345;p9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6" name="Shape 346"/>
        <p:cNvGrpSpPr/>
        <p:nvPr/>
      </p:nvGrpSpPr>
      <p:grpSpPr>
        <a:xfrm>
          <a:off x="0" y="0"/>
          <a:ext cx="0" cy="0"/>
          <a:chOff x="0" y="0"/>
          <a:chExt cx="0" cy="0"/>
        </a:xfrm>
      </p:grpSpPr>
      <p:sp>
        <p:nvSpPr>
          <p:cNvPr id="347" name="Google Shape;347;p96"/>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8" name="Google Shape;348;p96"/>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49" name="Google Shape;349;p96"/>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 name="Google Shape;350;p96"/>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1" name="Google Shape;351;p96"/>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 name="Google Shape;352;p9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3" name="Google Shape;353;p9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4" name="Google Shape;354;p9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5" name="Shape 355"/>
        <p:cNvGrpSpPr/>
        <p:nvPr/>
      </p:nvGrpSpPr>
      <p:grpSpPr>
        <a:xfrm>
          <a:off x="0" y="0"/>
          <a:ext cx="0" cy="0"/>
          <a:chOff x="0" y="0"/>
          <a:chExt cx="0" cy="0"/>
        </a:xfrm>
      </p:grpSpPr>
      <p:sp>
        <p:nvSpPr>
          <p:cNvPr id="356" name="Google Shape;356;p9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7" name="Google Shape;357;p9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8" name="Google Shape;358;p9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9" name="Google Shape;359;p9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60" name="Shape 360"/>
        <p:cNvGrpSpPr/>
        <p:nvPr/>
      </p:nvGrpSpPr>
      <p:grpSpPr>
        <a:xfrm>
          <a:off x="0" y="0"/>
          <a:ext cx="0" cy="0"/>
          <a:chOff x="0" y="0"/>
          <a:chExt cx="0" cy="0"/>
        </a:xfrm>
      </p:grpSpPr>
      <p:sp>
        <p:nvSpPr>
          <p:cNvPr id="361" name="Google Shape;361;p98"/>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2" name="Google Shape;362;p98"/>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63" name="Google Shape;363;p98"/>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4" name="Google Shape;364;p9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5" name="Google Shape;365;p9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6" name="Google Shape;366;p9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67" name="Shape 367"/>
        <p:cNvGrpSpPr/>
        <p:nvPr/>
      </p:nvGrpSpPr>
      <p:grpSpPr>
        <a:xfrm>
          <a:off x="0" y="0"/>
          <a:ext cx="0" cy="0"/>
          <a:chOff x="0" y="0"/>
          <a:chExt cx="0" cy="0"/>
        </a:xfrm>
      </p:grpSpPr>
      <p:sp>
        <p:nvSpPr>
          <p:cNvPr id="368" name="Google Shape;368;p99"/>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9" name="Google Shape;369;p99"/>
          <p:cNvSpPr/>
          <p:nvPr>
            <p:ph idx="2" type="pic"/>
          </p:nvPr>
        </p:nvSpPr>
        <p:spPr>
          <a:xfrm>
            <a:off x="5183188" y="987425"/>
            <a:ext cx="6172200" cy="4873500"/>
          </a:xfrm>
          <a:prstGeom prst="rect">
            <a:avLst/>
          </a:prstGeom>
          <a:noFill/>
          <a:ln>
            <a:noFill/>
          </a:ln>
        </p:spPr>
      </p:sp>
      <p:sp>
        <p:nvSpPr>
          <p:cNvPr id="370" name="Google Shape;370;p99"/>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71" name="Google Shape;371;p9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2" name="Google Shape;372;p9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3" name="Google Shape;373;p9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74" name="Shape 374"/>
        <p:cNvGrpSpPr/>
        <p:nvPr/>
      </p:nvGrpSpPr>
      <p:grpSpPr>
        <a:xfrm>
          <a:off x="0" y="0"/>
          <a:ext cx="0" cy="0"/>
          <a:chOff x="0" y="0"/>
          <a:chExt cx="0" cy="0"/>
        </a:xfrm>
      </p:grpSpPr>
      <p:sp>
        <p:nvSpPr>
          <p:cNvPr id="375" name="Google Shape;375;p10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6" name="Google Shape;376;p100"/>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 name="Google Shape;377;p10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8" name="Google Shape;378;p10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9" name="Google Shape;379;p10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80" name="Shape 380"/>
        <p:cNvGrpSpPr/>
        <p:nvPr/>
      </p:nvGrpSpPr>
      <p:grpSpPr>
        <a:xfrm>
          <a:off x="0" y="0"/>
          <a:ext cx="0" cy="0"/>
          <a:chOff x="0" y="0"/>
          <a:chExt cx="0" cy="0"/>
        </a:xfrm>
      </p:grpSpPr>
      <p:sp>
        <p:nvSpPr>
          <p:cNvPr id="381" name="Google Shape;381;p101"/>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2" name="Google Shape;382;p101"/>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 name="Google Shape;383;p10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4" name="Google Shape;384;p10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5" name="Google Shape;385;p10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6"/>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6"/>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6"/>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6"/>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6"/>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8"/>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8"/>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8"/>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9"/>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9"/>
          <p:cNvSpPr/>
          <p:nvPr>
            <p:ph idx="2" type="pic"/>
          </p:nvPr>
        </p:nvSpPr>
        <p:spPr>
          <a:xfrm>
            <a:off x="5183188" y="987425"/>
            <a:ext cx="6172200" cy="4873500"/>
          </a:xfrm>
          <a:prstGeom prst="rect">
            <a:avLst/>
          </a:prstGeom>
          <a:noFill/>
          <a:ln>
            <a:noFill/>
          </a:ln>
        </p:spPr>
      </p:sp>
      <p:sp>
        <p:nvSpPr>
          <p:cNvPr id="68" name="Google Shape;68;p89"/>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theme" Target="../theme/theme6.xml"/><Relationship Id="rId12" Type="http://schemas.openxmlformats.org/officeDocument/2006/relationships/slideLayout" Target="../slideLayouts/slideLayout3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2" Type="http://schemas.openxmlformats.org/officeDocument/2006/relationships/theme" Target="../theme/theme1.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0"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7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7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7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7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7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7" name="Google Shape;87;p7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8" name="Google Shape;88;p7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9" name="Google Shape;89;p7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sp>
        <p:nvSpPr>
          <p:cNvPr id="160" name="Google Shape;160;p7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1" name="Google Shape;161;p7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2" name="Google Shape;162;p7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63" name="Google Shape;163;p7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64" name="Google Shape;164;p7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6" name="Shape 236"/>
        <p:cNvGrpSpPr/>
        <p:nvPr/>
      </p:nvGrpSpPr>
      <p:grpSpPr>
        <a:xfrm>
          <a:off x="0" y="0"/>
          <a:ext cx="0" cy="0"/>
          <a:chOff x="0" y="0"/>
          <a:chExt cx="0" cy="0"/>
        </a:xfrm>
      </p:grpSpPr>
      <p:sp>
        <p:nvSpPr>
          <p:cNvPr id="237" name="Google Shape;237;p7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8" name="Google Shape;238;p7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9" name="Google Shape;239;p7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40" name="Google Shape;240;p7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41" name="Google Shape;241;p7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1" name="Shape 311"/>
        <p:cNvGrpSpPr/>
        <p:nvPr/>
      </p:nvGrpSpPr>
      <p:grpSpPr>
        <a:xfrm>
          <a:off x="0" y="0"/>
          <a:ext cx="0" cy="0"/>
          <a:chOff x="0" y="0"/>
          <a:chExt cx="0" cy="0"/>
        </a:xfrm>
      </p:grpSpPr>
      <p:sp>
        <p:nvSpPr>
          <p:cNvPr id="312" name="Google Shape;312;p8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3" name="Google Shape;313;p8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4" name="Google Shape;314;p8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15" name="Google Shape;315;p8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16" name="Google Shape;316;p8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tel:02089012690" TargetMode="External"/><Relationship Id="rId4" Type="http://schemas.openxmlformats.org/officeDocument/2006/relationships/hyperlink" Target="mailto:fis@harrow.gov.uk" TargetMode="External"/><Relationship Id="rId9" Type="http://schemas.openxmlformats.org/officeDocument/2006/relationships/image" Target="../media/image16.png"/><Relationship Id="rId5" Type="http://schemas.openxmlformats.org/officeDocument/2006/relationships/hyperlink" Target="https://live.cloud.servelec-synergy.com/Harrow/SynergyWeb/" TargetMode="External"/><Relationship Id="rId6" Type="http://schemas.openxmlformats.org/officeDocument/2006/relationships/hyperlink" Target="http://www.harrow.gov.uk/fis%C2%A0" TargetMode="External"/><Relationship Id="rId7" Type="http://schemas.openxmlformats.org/officeDocument/2006/relationships/image" Target="../media/image4.png"/><Relationship Id="rId8"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4.png"/><Relationship Id="rId5" Type="http://schemas.openxmlformats.org/officeDocument/2006/relationships/hyperlink" Target="https://app.upshot.org.uk/signup/3dce588b/49f53ae4afea5052/embed/" TargetMode="External"/><Relationship Id="rId6"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image" Target="../media/image71.png"/><Relationship Id="rId5"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6.xml"/><Relationship Id="rId3" Type="http://schemas.openxmlformats.org/officeDocument/2006/relationships/image" Target="../media/image46.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9.xml"/><Relationship Id="rId3" Type="http://schemas.openxmlformats.org/officeDocument/2006/relationships/image" Target="../media/image4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hyperlink" Target="https://www.harrow.gov.uk/health-leisure/health-walks" TargetMode="External"/><Relationship Id="rId4" Type="http://schemas.openxmlformats.org/officeDocument/2006/relationships/image" Target="../media/image26.png"/><Relationship Id="rId5" Type="http://schemas.openxmlformats.org/officeDocument/2006/relationships/image" Target="../media/image4.png"/><Relationship Id="rId6"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62.png"/><Relationship Id="rId4" Type="http://schemas.openxmlformats.org/officeDocument/2006/relationships/hyperlink" Target="https://www.nhs.uk/live-well/eat-well/food-guidelines-and-food-labels/the-eatwell-guide" TargetMode="External"/><Relationship Id="rId5" Type="http://schemas.openxmlformats.org/officeDocument/2006/relationships/image" Target="../media/image36.png"/><Relationship Id="rId6"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2.xml"/><Relationship Id="rId3" Type="http://schemas.openxmlformats.org/officeDocument/2006/relationships/image" Target="../media/image33.jpg"/><Relationship Id="rId4" Type="http://schemas.openxmlformats.org/officeDocument/2006/relationships/image" Target="../media/image29.png"/><Relationship Id="rId5" Type="http://schemas.openxmlformats.org/officeDocument/2006/relationships/image" Target="../media/image4.png"/><Relationship Id="rId6"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1.png"/><Relationship Id="rId4" Type="http://schemas.openxmlformats.org/officeDocument/2006/relationships/image" Target="../media/image42.jpg"/><Relationship Id="rId5" Type="http://schemas.openxmlformats.org/officeDocument/2006/relationships/image" Target="../media/image4.png"/><Relationship Id="rId6"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image" Target="../media/image44.jpg"/><Relationship Id="rId4" Type="http://schemas.openxmlformats.org/officeDocument/2006/relationships/image" Target="../media/image38.png"/><Relationship Id="rId5" Type="http://schemas.openxmlformats.org/officeDocument/2006/relationships/hyperlink" Target="https://www.nhs.uk/service-search/find-a-dentist" TargetMode="External"/><Relationship Id="rId6" Type="http://schemas.openxmlformats.org/officeDocument/2006/relationships/hyperlink" Target="mailto:england.contactus@nhs.net" TargetMode="External"/><Relationship Id="rId7" Type="http://schemas.openxmlformats.org/officeDocument/2006/relationships/image" Target="../media/image43.png"/><Relationship Id="rId8"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52.png"/><Relationship Id="rId4" Type="http://schemas.openxmlformats.org/officeDocument/2006/relationships/image" Target="../media/image4.png"/><Relationship Id="rId5"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hyperlink" Target="https://shc.lnwh.nhs.uk/" TargetMode="External"/><Relationship Id="rId4" Type="http://schemas.openxmlformats.org/officeDocument/2006/relationships/hyperlink" Target="https://shc.lnwh.nhs.uk/caryl-thomas-clinic/" TargetMode="External"/><Relationship Id="rId9" Type="http://schemas.openxmlformats.org/officeDocument/2006/relationships/image" Target="../media/image4.png"/><Relationship Id="rId5" Type="http://schemas.openxmlformats.org/officeDocument/2006/relationships/hyperlink" Target="https://www.nhs.uk/nhs-services/sexual-health-services/guide-to-sexual-health-services/" TargetMode="External"/><Relationship Id="rId6" Type="http://schemas.openxmlformats.org/officeDocument/2006/relationships/hyperlink" Target="https://www.nhs.uk/service-search/other-health-services/rape-and-sexual-assault-referral-centres/results?location=your%20location&amp;latitude=51.5899392&amp;longitude=-0.3407872" TargetMode="External"/><Relationship Id="rId7" Type="http://schemas.openxmlformats.org/officeDocument/2006/relationships/image" Target="../media/image49.png"/><Relationship Id="rId8"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hyperlink" Target="mailto:LNWH-tr.HarrowISRH@nhs.net" TargetMode="External"/><Relationship Id="rId4" Type="http://schemas.openxmlformats.org/officeDocument/2006/relationships/image" Target="../media/image47.png"/><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 Id="rId3"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hyperlink" Target="tel:0800%200234%20650" TargetMode="External"/><Relationship Id="rId4" Type="http://schemas.openxmlformats.org/officeDocument/2006/relationships/hyperlink" Target="about:blank" TargetMode="External"/><Relationship Id="rId5" Type="http://schemas.openxmlformats.org/officeDocument/2006/relationships/hyperlink" Target="https://www.cnwl.nhs.uk/news/nhs-111-and-mental-health-option-launch-2-april" TargetMode="External"/><Relationship Id="rId6" Type="http://schemas.openxmlformats.org/officeDocument/2006/relationships/hyperlink" Target="https://drive.google.com/drive/folders/1sW_Ammha9YS6p7-_vC71TjHxUfRTh0w7" TargetMode="External"/><Relationship Id="rId7" Type="http://schemas.openxmlformats.org/officeDocument/2006/relationships/image" Target="../media/image60.png"/><Relationship Id="rId8"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7.png"/><Relationship Id="rId4" Type="http://schemas.openxmlformats.org/officeDocument/2006/relationships/image" Target="../media/image50.png"/><Relationship Id="rId5" Type="http://schemas.openxmlformats.org/officeDocument/2006/relationships/image" Target="../media/image58.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3.xml"/><Relationship Id="rId3" Type="http://schemas.openxmlformats.org/officeDocument/2006/relationships/image" Target="../media/image61.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4.xml"/><Relationship Id="rId3" Type="http://schemas.openxmlformats.org/officeDocument/2006/relationships/hyperlink" Target="https://www.compass-uk.org/services/harrow-elevation/" TargetMode="External"/><Relationship Id="rId4" Type="http://schemas.openxmlformats.org/officeDocument/2006/relationships/image" Target="../media/image63.png"/><Relationship Id="rId5"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5.xml"/><Relationship Id="rId3" Type="http://schemas.openxmlformats.org/officeDocument/2006/relationships/image" Target="../media/image56.png"/><Relationship Id="rId4" Type="http://schemas.openxmlformats.org/officeDocument/2006/relationships/hyperlink" Target="https://www.wdp.org.uk/" TargetMode="External"/><Relationship Id="rId5" Type="http://schemas.openxmlformats.org/officeDocument/2006/relationships/hyperlink" Target="https://www.viaorg.uk/" TargetMode="External"/><Relationship Id="rId6" Type="http://schemas.openxmlformats.org/officeDocument/2006/relationships/image" Target="../media/image57.png"/><Relationship Id="rId7"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 Id="rId3" Type="http://schemas.openxmlformats.org/officeDocument/2006/relationships/image" Target="../media/image70.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 Id="rId3" Type="http://schemas.openxmlformats.org/officeDocument/2006/relationships/image" Target="../media/image64.png"/><Relationship Id="rId4" Type="http://schemas.openxmlformats.org/officeDocument/2006/relationships/image" Target="../media/image59.png"/><Relationship Id="rId5" Type="http://schemas.openxmlformats.org/officeDocument/2006/relationships/image" Target="../media/image66.png"/><Relationship Id="rId6"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8.xml"/><Relationship Id="rId3" Type="http://schemas.openxmlformats.org/officeDocument/2006/relationships/image" Target="../media/image69.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9.xml"/><Relationship Id="rId3" Type="http://schemas.openxmlformats.org/officeDocument/2006/relationships/image" Target="../media/image82.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hyperlink" Target="https://www.harrow.gov.uk/adult-social-care/mental-health" TargetMode="External"/><Relationship Id="rId13" Type="http://schemas.openxmlformats.org/officeDocument/2006/relationships/image" Target="../media/image1.png"/><Relationship Id="rId12" Type="http://schemas.openxmlformats.org/officeDocument/2006/relationships/image" Target="../media/image6.png"/><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7.jp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2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0.xml"/><Relationship Id="rId3" Type="http://schemas.openxmlformats.org/officeDocument/2006/relationships/hyperlink" Target="https://bit.ly/HarrowCycleHubSpringCourses25" TargetMode="External"/><Relationship Id="rId4" Type="http://schemas.openxmlformats.org/officeDocument/2006/relationships/hyperlink" Target="https://bit.ly/HarrowCycleHubHardshipInfo25" TargetMode="External"/><Relationship Id="rId5" Type="http://schemas.openxmlformats.org/officeDocument/2006/relationships/image" Target="../media/image67.png"/><Relationship Id="rId6"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1.xml"/><Relationship Id="rId3" Type="http://schemas.openxmlformats.org/officeDocument/2006/relationships/hyperlink" Target="https://www.letsride.co.uk/rides/grand-day-out-canons-park-from-harrow-rec" TargetMode="External"/><Relationship Id="rId4" Type="http://schemas.openxmlformats.org/officeDocument/2006/relationships/hyperlink" Target="https://letsride.co.uk/rides/grand-day-out-canons-park-picnic-from-headstone-manor-park-1" TargetMode="External"/><Relationship Id="rId9" Type="http://schemas.openxmlformats.org/officeDocument/2006/relationships/image" Target="../media/image65.png"/><Relationship Id="rId5" Type="http://schemas.openxmlformats.org/officeDocument/2006/relationships/hyperlink" Target="https://www.letsride.co.uk/rides/grand-day-out-canons-park-picnic-from-pinner" TargetMode="External"/><Relationship Id="rId6" Type="http://schemas.openxmlformats.org/officeDocument/2006/relationships/hyperlink" Target="https://www.letsride.co.uk/rides/grand-day-out-canons-park-picnic-from-stanmore" TargetMode="External"/><Relationship Id="rId7" Type="http://schemas.openxmlformats.org/officeDocument/2006/relationships/hyperlink" Target="https://letsride.co.uk/rides/grand-day-out-canons-park-picnic-from-west-harrow" TargetMode="External"/><Relationship Id="rId8" Type="http://schemas.openxmlformats.org/officeDocument/2006/relationships/image" Target="../media/image6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2.xml"/><Relationship Id="rId3" Type="http://schemas.openxmlformats.org/officeDocument/2006/relationships/image" Target="../media/image4.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3.xml"/><Relationship Id="rId3" Type="http://schemas.openxmlformats.org/officeDocument/2006/relationships/image" Target="../media/image8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6.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5.xml"/><Relationship Id="rId3" Type="http://schemas.openxmlformats.org/officeDocument/2006/relationships/hyperlink" Target="https://adhdandautism.org/services/adults/#:~:text=CAAS%20has%20a%20range%20of,format%2C%20please%20let%20us%20know." TargetMode="External"/><Relationship Id="rId4" Type="http://schemas.openxmlformats.org/officeDocument/2006/relationships/hyperlink" Target="https://www.adhdfoundation.org.uk/" TargetMode="External"/><Relationship Id="rId5" Type="http://schemas.openxmlformats.org/officeDocument/2006/relationships/hyperlink" Target="http://www.autism.org.uk/" TargetMode="External"/><Relationship Id="rId6" Type="http://schemas.openxmlformats.org/officeDocument/2006/relationships/image" Target="../media/image72.png"/><Relationship Id="rId7" Type="http://schemas.openxmlformats.org/officeDocument/2006/relationships/image" Target="../media/image7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hyperlink" Target="https://www.bestbeginnings.org.uk/baby-buddy" TargetMode="External"/><Relationship Id="rId4" Type="http://schemas.openxmlformats.org/officeDocument/2006/relationships/hyperlink" Target="https://homestartbarnet.org/" TargetMode="External"/><Relationship Id="rId5" Type="http://schemas.openxmlformats.org/officeDocument/2006/relationships/hyperlink" Target="https://www.hasvo.org/" TargetMode="External"/><Relationship Id="rId6" Type="http://schemas.openxmlformats.org/officeDocument/2006/relationships/image" Target="../media/image73.png"/><Relationship Id="rId7" Type="http://schemas.openxmlformats.org/officeDocument/2006/relationships/image" Target="../media/image76.png"/><Relationship Id="rId8" Type="http://schemas.openxmlformats.org/officeDocument/2006/relationships/image" Target="../media/image8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7.xml"/><Relationship Id="rId3" Type="http://schemas.openxmlformats.org/officeDocument/2006/relationships/hyperlink" Target="https://www.stophateuk.org/report-hate-crime/" TargetMode="External"/><Relationship Id="rId4" Type="http://schemas.openxmlformats.org/officeDocument/2006/relationships/image" Target="../media/image85.png"/><Relationship Id="rId5" Type="http://schemas.openxmlformats.org/officeDocument/2006/relationships/image" Target="../media/image9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8.xml"/><Relationship Id="rId3" Type="http://schemas.openxmlformats.org/officeDocument/2006/relationships/hyperlink" Target="tel:+442088619920" TargetMode="External"/><Relationship Id="rId4" Type="http://schemas.openxmlformats.org/officeDocument/2006/relationships/hyperlink" Target="mailto:General@HAD.org.uk" TargetMode="External"/><Relationship Id="rId5" Type="http://schemas.openxmlformats.org/officeDocument/2006/relationships/image" Target="../media/image7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9.xml"/><Relationship Id="rId3" Type="http://schemas.openxmlformats.org/officeDocument/2006/relationships/image" Target="../media/image74.pn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4.png"/><Relationship Id="rId5" Type="http://schemas.openxmlformats.org/officeDocument/2006/relationships/image" Target="../media/image2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0.xml"/><Relationship Id="rId3" Type="http://schemas.openxmlformats.org/officeDocument/2006/relationships/hyperlink" Target="mailto:admin@harrowcarers.org" TargetMode="External"/><Relationship Id="rId4" Type="http://schemas.openxmlformats.org/officeDocument/2006/relationships/hyperlink" Target="https://harrowcarers.org/" TargetMode="External"/><Relationship Id="rId5" Type="http://schemas.openxmlformats.org/officeDocument/2006/relationships/hyperlink" Target="https://harrowcarers.org/wp-content/uploads/2021/08/PRINT-Guide-for-Carers-in-Harrow-10.pdf" TargetMode="External"/><Relationship Id="rId6" Type="http://schemas.openxmlformats.org/officeDocument/2006/relationships/hyperlink" Target="http://www.harrow.gov.uk/" TargetMode="External"/><Relationship Id="rId7" Type="http://schemas.openxmlformats.org/officeDocument/2006/relationships/image" Target="../media/image99.png"/><Relationship Id="rId8" Type="http://schemas.openxmlformats.org/officeDocument/2006/relationships/image" Target="../media/image8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hyperlink" Target="https://www.facebook.com/wealdstonebabybank/" TargetMode="Externa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hyperlink" Target="https://forms.gle/eEC5UeM6LsuYx8dT9" TargetMode="External"/><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0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6.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5.xml"/><Relationship Id="rId3" Type="http://schemas.openxmlformats.org/officeDocument/2006/relationships/hyperlink" Target="http://www.harrow.gov.uk/housing-property/report-issue-privately-rented-accommodation" TargetMode="External"/><Relationship Id="rId4" Type="http://schemas.openxmlformats.org/officeDocument/2006/relationships/hyperlink" Target="https://www.harrow.gov.uk/housing-property/request-repair-council-home" TargetMode="External"/><Relationship Id="rId5" Type="http://schemas.openxmlformats.org/officeDocument/2006/relationships/hyperlink" Target="mailto:jacksoncaines@harrowlawcentre.org.uk" TargetMode="External"/><Relationship Id="rId6" Type="http://schemas.openxmlformats.org/officeDocument/2006/relationships/image" Target="../media/image9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6.xml"/><Relationship Id="rId3" Type="http://schemas.openxmlformats.org/officeDocument/2006/relationships/image" Target="../media/image95.png"/><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7.xml"/><Relationship Id="rId3" Type="http://schemas.openxmlformats.org/officeDocument/2006/relationships/image" Target="../media/image92.png"/><Relationship Id="rId4" Type="http://schemas.openxmlformats.org/officeDocument/2006/relationships/hyperlink" Target="https://www.warmwelcome.uk/" TargetMode="External"/><Relationship Id="rId5" Type="http://schemas.openxmlformats.org/officeDocument/2006/relationships/hyperlink" Target="https://www.gov.uk/find-local-council" TargetMode="External"/><Relationship Id="rId6" Type="http://schemas.openxmlformats.org/officeDocument/2006/relationships/hyperlink" Target="https://harrowgiving.org.uk/warmhubs/" TargetMode="External"/><Relationship Id="rId7" Type="http://schemas.openxmlformats.org/officeDocument/2006/relationships/image" Target="../media/image9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9.xml"/><Relationship Id="rId3" Type="http://schemas.openxmlformats.org/officeDocument/2006/relationships/image" Target="../media/image97.png"/><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4.png"/><Relationship Id="rId6" Type="http://schemas.openxmlformats.org/officeDocument/2006/relationships/image" Target="../media/image2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0.xml"/><Relationship Id="rId3" Type="http://schemas.openxmlformats.org/officeDocument/2006/relationships/image" Target="../media/image103.png"/><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1.xml"/><Relationship Id="rId3" Type="http://schemas.openxmlformats.org/officeDocument/2006/relationships/image" Target="../media/image9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8.xml"/><Relationship Id="rId3" Type="http://schemas.openxmlformats.org/officeDocument/2006/relationships/hyperlink" Target="https://harrowgiving.org.uk/warmhubs/" TargetMode="External"/><Relationship Id="rId4" Type="http://schemas.openxmlformats.org/officeDocument/2006/relationships/hyperlink" Target="https://www.harrow.gov.uk/benefits/help-cost-living/2" TargetMode="External"/><Relationship Id="rId5" Type="http://schemas.openxmlformats.org/officeDocument/2006/relationships/hyperlink" Target="https://www.harrow.gov.uk/benefits/help-cost-living/3" TargetMode="External"/><Relationship Id="rId6" Type="http://schemas.openxmlformats.org/officeDocument/2006/relationships/hyperlink" Target="https://www.harrow.gov.uk/benefits/help-cost-living/4" TargetMode="External"/><Relationship Id="rId7" Type="http://schemas.openxmlformats.org/officeDocument/2006/relationships/hyperlink" Target="https://www.harrow.gov.uk/benefits/help-cost-living/5" TargetMode="External"/><Relationship Id="rId8" Type="http://schemas.openxmlformats.org/officeDocument/2006/relationships/image" Target="../media/image11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 Id="rId3"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 Id="rId3" Type="http://schemas.openxmlformats.org/officeDocument/2006/relationships/hyperlink" Target="https://www.nhs.uk/conditions/alzheimers-disease/" TargetMode="External"/><Relationship Id="rId4" Type="http://schemas.openxmlformats.org/officeDocument/2006/relationships/hyperlink" Target="https://www.nhs.uk/conditions/vascular-dementia/" TargetMode="External"/><Relationship Id="rId5"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 Id="rId3" Type="http://schemas.openxmlformats.org/officeDocument/2006/relationships/image" Target="../media/image10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10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2.xml"/><Relationship Id="rId3" Type="http://schemas.openxmlformats.org/officeDocument/2006/relationships/hyperlink" Target="https://cranstoun.org/wp-content/uploads/2024/07/Harrow-DASS-Leaflet-2024v3.pdf" TargetMode="External"/><Relationship Id="rId4" Type="http://schemas.openxmlformats.org/officeDocument/2006/relationships/hyperlink" Target="http://www.citizensadvice.org.uk/local/harrow/" TargetMode="External"/><Relationship Id="rId5" Type="http://schemas.openxmlformats.org/officeDocument/2006/relationships/hyperlink" Target="http://eachharrow.org.uk/" TargetMode="External"/><Relationship Id="rId6" Type="http://schemas.openxmlformats.org/officeDocument/2006/relationships/hyperlink" Target="http://thewishcentre.org.uk/" TargetMode="External"/><Relationship Id="rId7" Type="http://schemas.openxmlformats.org/officeDocument/2006/relationships/hyperlink" Target="http://www.jwa.org.uk/" TargetMode="External"/><Relationship Id="rId8" Type="http://schemas.openxmlformats.org/officeDocument/2006/relationships/hyperlink" Target="https://www.resourcefulwomensnetwork.org/"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3.xml"/><Relationship Id="rId3" Type="http://schemas.openxmlformats.org/officeDocument/2006/relationships/hyperlink" Target="http://www.gov.uk/guidance/forced-marriage" TargetMode="External"/><Relationship Id="rId4" Type="http://schemas.openxmlformats.org/officeDocument/2006/relationships/hyperlink" Target="http://respect.uk.net/" TargetMode="External"/><Relationship Id="rId9" Type="http://schemas.openxmlformats.org/officeDocument/2006/relationships/image" Target="../media/image104.png"/><Relationship Id="rId5" Type="http://schemas.openxmlformats.org/officeDocument/2006/relationships/hyperlink" Target="http://www.nspcc.org.uk/what-is-child-abuse/types-of-abuse/female-genital-mutilation-fgm/" TargetMode="External"/><Relationship Id="rId6" Type="http://schemas.openxmlformats.org/officeDocument/2006/relationships/hyperlink" Target="http://www.asianwomencentre.org.uk/" TargetMode="External"/><Relationship Id="rId7" Type="http://schemas.openxmlformats.org/officeDocument/2006/relationships/hyperlink" Target="mailto:info@asianwomencentre.org.uk" TargetMode="External"/><Relationship Id="rId8" Type="http://schemas.openxmlformats.org/officeDocument/2006/relationships/hyperlink" Target="http://www.dawncharitabletrust.org.uk/"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4.xml"/><Relationship Id="rId3" Type="http://schemas.openxmlformats.org/officeDocument/2006/relationships/image" Target="../media/image100.png"/><Relationship Id="rId4" Type="http://schemas.openxmlformats.org/officeDocument/2006/relationships/image" Target="../media/image10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5.xml"/><Relationship Id="rId3" Type="http://schemas.openxmlformats.org/officeDocument/2006/relationships/image" Target="../media/image114.png"/><Relationship Id="rId4" Type="http://schemas.openxmlformats.org/officeDocument/2006/relationships/image" Target="../media/image13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 Id="rId3" Type="http://schemas.openxmlformats.org/officeDocument/2006/relationships/image" Target="../media/image6.pn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7.xml"/><Relationship Id="rId3" Type="http://schemas.openxmlformats.org/officeDocument/2006/relationships/hyperlink" Target="mailto:cariadbabybank@gmail.com" TargetMode="External"/><Relationship Id="rId4" Type="http://schemas.openxmlformats.org/officeDocument/2006/relationships/hyperlink" Target="https://www.cariadbabybank.org/referrals" TargetMode="External"/><Relationship Id="rId5" Type="http://schemas.openxmlformats.org/officeDocument/2006/relationships/hyperlink" Target="https://www.cariadbabybank.org/referrals" TargetMode="External"/><Relationship Id="rId6" Type="http://schemas.openxmlformats.org/officeDocument/2006/relationships/hyperlink" Target="https://www.cariadbabybank.org/referrals" TargetMode="External"/><Relationship Id="rId7" Type="http://schemas.openxmlformats.org/officeDocument/2006/relationships/hyperlink" Target="mailto:w.babybank@gmail.com" TargetMode="External"/><Relationship Id="rId8" Type="http://schemas.openxmlformats.org/officeDocument/2006/relationships/image" Target="../media/image10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8.xml"/><Relationship Id="rId3" Type="http://schemas.openxmlformats.org/officeDocument/2006/relationships/image" Target="../media/image109.png"/><Relationship Id="rId4" Type="http://schemas.openxmlformats.org/officeDocument/2006/relationships/image" Target="../media/image105.png"/><Relationship Id="rId5" Type="http://schemas.openxmlformats.org/officeDocument/2006/relationships/image" Target="../media/image130.png"/><Relationship Id="rId6" Type="http://schemas.openxmlformats.org/officeDocument/2006/relationships/image" Target="../media/image11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9.xml"/><Relationship Id="rId3" Type="http://schemas.openxmlformats.org/officeDocument/2006/relationships/hyperlink" Target="https://www.harrow.gov.uk/benefits/household-support-fund" TargetMode="External"/><Relationship Id="rId4" Type="http://schemas.openxmlformats.org/officeDocument/2006/relationships/hyperlink" Target="https://www.harrow.gov.uk/benefits/household-support-fund" TargetMode="External"/><Relationship Id="rId5" Type="http://schemas.openxmlformats.org/officeDocument/2006/relationships/hyperlink" Target="https://www.harrow.gov.uk/benefits/cost-living-support" TargetMode="External"/><Relationship Id="rId6" Type="http://schemas.openxmlformats.org/officeDocument/2006/relationships/image" Target="../media/image1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xml"/><Relationship Id="rId3" Type="http://schemas.openxmlformats.org/officeDocument/2006/relationships/hyperlink" Target="https://www.nhs.uk/conditions/dementia/living-with-dementia/living-well/" TargetMode="External"/><Relationship Id="rId4" Type="http://schemas.openxmlformats.org/officeDocument/2006/relationships/hyperlink" Target="https://www.nhs.uk/conditions/dementia/living-with-dementia/staying-independent/" TargetMode="External"/><Relationship Id="rId5" Type="http://schemas.openxmlformats.org/officeDocument/2006/relationships/hyperlink" Target="https://www.nhs.uk/conditions/dementia/living-with-dementia/looking-after-someone/" TargetMode="External"/><Relationship Id="rId6" Type="http://schemas.openxmlformats.org/officeDocument/2006/relationships/hyperlink" Target="https://www.nhs.uk/conditions/dementia/care-and-support/dementia-information-service/" TargetMode="External"/><Relationship Id="rId7" Type="http://schemas.openxmlformats.org/officeDocument/2006/relationships/image" Target="../media/image14.png"/><Relationship Id="rId8"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0.xml"/><Relationship Id="rId3" Type="http://schemas.openxmlformats.org/officeDocument/2006/relationships/hyperlink" Target="https://helpharrow.org/" TargetMode="External"/><Relationship Id="rId4" Type="http://schemas.openxmlformats.org/officeDocument/2006/relationships/hyperlink" Target="https://www.londonscommunitykitchen.com/" TargetMode="External"/><Relationship Id="rId9" Type="http://schemas.openxmlformats.org/officeDocument/2006/relationships/image" Target="../media/image112.png"/><Relationship Id="rId5" Type="http://schemas.openxmlformats.org/officeDocument/2006/relationships/hyperlink" Target="mailto:Office@Londonscommunitykitchen.com%C2%A0" TargetMode="External"/><Relationship Id="rId6" Type="http://schemas.openxmlformats.org/officeDocument/2006/relationships/hyperlink" Target="https://rcct.uk/projects/" TargetMode="External"/><Relationship Id="rId7" Type="http://schemas.openxmlformats.org/officeDocument/2006/relationships/hyperlink" Target="https://breakingbreadtrust.org/" TargetMode="External"/><Relationship Id="rId8" Type="http://schemas.openxmlformats.org/officeDocument/2006/relationships/image" Target="../media/image11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1.xml"/><Relationship Id="rId3" Type="http://schemas.openxmlformats.org/officeDocument/2006/relationships/hyperlink" Target="https://harrowmosque.org.uk/helping-hands/" TargetMode="External"/><Relationship Id="rId4" Type="http://schemas.openxmlformats.org/officeDocument/2006/relationships/hyperlink" Target="https://www.myyard.org.uk/" TargetMode="External"/><Relationship Id="rId5" Type="http://schemas.openxmlformats.org/officeDocument/2006/relationships/hyperlink" Target="mailto:management@masarestaurant.co.uk" TargetMode="External"/><Relationship Id="rId6" Type="http://schemas.openxmlformats.org/officeDocument/2006/relationships/hyperlink" Target="https://harrow.foodbank.org.uk/" TargetMode="External"/><Relationship Id="rId7" Type="http://schemas.openxmlformats.org/officeDocument/2006/relationships/hyperlink" Target="https://harrow.foodbank.org.uk/locations/"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2.xml"/><Relationship Id="rId3" Type="http://schemas.openxmlformats.org/officeDocument/2006/relationships/image" Target="../media/image126.png"/><Relationship Id="rId4" Type="http://schemas.openxmlformats.org/officeDocument/2006/relationships/image" Target="../media/image11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3.xml"/><Relationship Id="rId3" Type="http://schemas.openxmlformats.org/officeDocument/2006/relationships/image" Target="../media/image115.png"/><Relationship Id="rId4" Type="http://schemas.openxmlformats.org/officeDocument/2006/relationships/image" Target="../media/image111.png"/><Relationship Id="rId5" Type="http://schemas.openxmlformats.org/officeDocument/2006/relationships/image" Target="../media/image12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4.xml"/><Relationship Id="rId3" Type="http://schemas.openxmlformats.org/officeDocument/2006/relationships/image" Target="../media/image127.png"/><Relationship Id="rId4" Type="http://schemas.openxmlformats.org/officeDocument/2006/relationships/image" Target="../media/image11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5.xml"/><Relationship Id="rId3" Type="http://schemas.openxmlformats.org/officeDocument/2006/relationships/image" Target="../media/image122.png"/><Relationship Id="rId4" Type="http://schemas.openxmlformats.org/officeDocument/2006/relationships/image" Target="../media/image120.png"/><Relationship Id="rId5" Type="http://schemas.openxmlformats.org/officeDocument/2006/relationships/image" Target="../media/image12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6.xml"/><Relationship Id="rId3" Type="http://schemas.openxmlformats.org/officeDocument/2006/relationships/image" Target="../media/image124.png"/><Relationship Id="rId4" Type="http://schemas.openxmlformats.org/officeDocument/2006/relationships/image" Target="../media/image11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7.xml"/><Relationship Id="rId3" Type="http://schemas.openxmlformats.org/officeDocument/2006/relationships/image" Target="../media/image6.png"/><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9.xml"/><Relationship Id="rId3" Type="http://schemas.openxmlformats.org/officeDocument/2006/relationships/image" Target="../media/image141.png"/><Relationship Id="rId4" Type="http://schemas.openxmlformats.org/officeDocument/2006/relationships/image" Target="../media/image1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0.xml"/><Relationship Id="rId3" Type="http://schemas.openxmlformats.org/officeDocument/2006/relationships/image" Target="../media/image129.png"/><Relationship Id="rId4" Type="http://schemas.openxmlformats.org/officeDocument/2006/relationships/image" Target="../media/image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1.xml"/><Relationship Id="rId3" Type="http://schemas.openxmlformats.org/officeDocument/2006/relationships/image" Target="../media/image6.png"/><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2.xml"/><Relationship Id="rId3" Type="http://schemas.openxmlformats.org/officeDocument/2006/relationships/image" Target="../media/image140.png"/><Relationship Id="rId4" Type="http://schemas.openxmlformats.org/officeDocument/2006/relationships/hyperlink" Target="https://www.nhs.uk/live-well/" TargetMode="External"/><Relationship Id="rId9" Type="http://schemas.openxmlformats.org/officeDocument/2006/relationships/hyperlink" Target="https://services.thejoyapp.com/" TargetMode="External"/><Relationship Id="rId5" Type="http://schemas.openxmlformats.org/officeDocument/2006/relationships/hyperlink" Target="https://www.nhs.uk/better-health/how-are-you-quiz/" TargetMode="External"/><Relationship Id="rId6" Type="http://schemas.openxmlformats.org/officeDocument/2006/relationships/hyperlink" Target="https://www.harrow.gov.uk/adult-social-care/mental-health" TargetMode="External"/><Relationship Id="rId7" Type="http://schemas.openxmlformats.org/officeDocument/2006/relationships/hyperlink" Target="https://www.nhs.uk/better-health/" TargetMode="External"/><Relationship Id="rId8" Type="http://schemas.openxmlformats.org/officeDocument/2006/relationships/hyperlink" Target="https://www.citizensadvice.org.uk/local/harrow/" TargetMode="External"/></Relationships>
</file>

<file path=ppt/slides/_rels/slide93.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132.png"/><Relationship Id="rId13" Type="http://schemas.openxmlformats.org/officeDocument/2006/relationships/image" Target="../media/image6.png"/><Relationship Id="rId12" Type="http://schemas.openxmlformats.org/officeDocument/2006/relationships/image" Target="../media/image8.png"/><Relationship Id="rId1" Type="http://schemas.openxmlformats.org/officeDocument/2006/relationships/slideLayout" Target="../slideLayouts/slideLayout35.xml"/><Relationship Id="rId2" Type="http://schemas.openxmlformats.org/officeDocument/2006/relationships/notesSlide" Target="../notesSlides/notesSlide93.xml"/><Relationship Id="rId3" Type="http://schemas.openxmlformats.org/officeDocument/2006/relationships/hyperlink" Target="https://healthyharrow.org.uk/mecc/" TargetMode="External"/><Relationship Id="rId4" Type="http://schemas.openxmlformats.org/officeDocument/2006/relationships/hyperlink" Target="https://healthyharrow.org.uk/mecc/" TargetMode="External"/><Relationship Id="rId9" Type="http://schemas.openxmlformats.org/officeDocument/2006/relationships/image" Target="../media/image136.png"/><Relationship Id="rId5" Type="http://schemas.openxmlformats.org/officeDocument/2006/relationships/hyperlink" Target="https://healthyharrow.org.uk/mecc/" TargetMode="External"/><Relationship Id="rId6" Type="http://schemas.openxmlformats.org/officeDocument/2006/relationships/hyperlink" Target="https://healthyharrow.org.uk/mecc/" TargetMode="External"/><Relationship Id="rId7" Type="http://schemas.openxmlformats.org/officeDocument/2006/relationships/hyperlink" Target="mailto:Alex@vah.org.uk" TargetMode="External"/><Relationship Id="rId8" Type="http://schemas.openxmlformats.org/officeDocument/2006/relationships/hyperlink" Target="mailto:Asia@vah.org.uk"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4.xml"/><Relationship Id="rId3" Type="http://schemas.openxmlformats.org/officeDocument/2006/relationships/image" Target="../media/image138.png"/><Relationship Id="rId4" Type="http://schemas.openxmlformats.org/officeDocument/2006/relationships/image" Target="../media/image133.png"/><Relationship Id="rId5" Type="http://schemas.openxmlformats.org/officeDocument/2006/relationships/image" Target="../media/image131.png"/><Relationship Id="rId6" Type="http://schemas.openxmlformats.org/officeDocument/2006/relationships/image" Target="../media/image13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5.xml"/><Relationship Id="rId3" Type="http://schemas.openxmlformats.org/officeDocument/2006/relationships/image" Target="../media/image134.png"/><Relationship Id="rId4" Type="http://schemas.openxmlformats.org/officeDocument/2006/relationships/hyperlink" Target="https://www.mecclink.co.uk/london/" TargetMode="External"/><Relationship Id="rId5" Type="http://schemas.openxmlformats.org/officeDocument/2006/relationships/image" Target="../media/image1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90" name="Shape 390"/>
        <p:cNvGrpSpPr/>
        <p:nvPr/>
      </p:nvGrpSpPr>
      <p:grpSpPr>
        <a:xfrm>
          <a:off x="0" y="0"/>
          <a:ext cx="0" cy="0"/>
          <a:chOff x="0" y="0"/>
          <a:chExt cx="0" cy="0"/>
        </a:xfrm>
      </p:grpSpPr>
      <p:sp>
        <p:nvSpPr>
          <p:cNvPr id="391" name="Google Shape;391;p1"/>
          <p:cNvSpPr/>
          <p:nvPr/>
        </p:nvSpPr>
        <p:spPr>
          <a:xfrm>
            <a:off x="618125" y="276025"/>
            <a:ext cx="10798500" cy="6191100"/>
          </a:xfrm>
          <a:prstGeom prst="roundRect">
            <a:avLst>
              <a:gd fmla="val 16667" name="adj"/>
            </a:avLst>
          </a:prstGeom>
          <a:solidFill>
            <a:schemeClr val="l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92" name="Google Shape;392;p1"/>
          <p:cNvPicPr preferRelativeResize="0"/>
          <p:nvPr/>
        </p:nvPicPr>
        <p:blipFill rotWithShape="1">
          <a:blip r:embed="rId3">
            <a:alphaModFix/>
          </a:blip>
          <a:srcRect b="0" l="0" r="0" t="0"/>
          <a:stretch/>
        </p:blipFill>
        <p:spPr>
          <a:xfrm>
            <a:off x="1330923" y="483275"/>
            <a:ext cx="2377646" cy="923330"/>
          </a:xfrm>
          <a:prstGeom prst="rect">
            <a:avLst/>
          </a:prstGeom>
          <a:noFill/>
          <a:ln>
            <a:noFill/>
          </a:ln>
        </p:spPr>
      </p:pic>
      <p:sp>
        <p:nvSpPr>
          <p:cNvPr id="393" name="Google Shape;393;p1"/>
          <p:cNvSpPr/>
          <p:nvPr/>
        </p:nvSpPr>
        <p:spPr>
          <a:xfrm>
            <a:off x="545910" y="2553634"/>
            <a:ext cx="11150100" cy="384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GB" sz="5400" u="none" cap="none" strike="noStrike">
                <a:solidFill>
                  <a:schemeClr val="accent1"/>
                </a:solidFill>
                <a:latin typeface="Arial"/>
                <a:ea typeface="Arial"/>
                <a:cs typeface="Arial"/>
                <a:sym typeface="Arial"/>
              </a:rPr>
              <a:t>Making Every Contact Count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rPr b="0" i="0" lang="en-GB" sz="5400" u="none" cap="none" strike="noStrike">
                <a:solidFill>
                  <a:schemeClr val="accent1"/>
                </a:solidFill>
                <a:latin typeface="Arial"/>
                <a:ea typeface="Arial"/>
                <a:cs typeface="Arial"/>
                <a:sym typeface="Arial"/>
              </a:rPr>
              <a:t>Signposting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rPr b="0" i="0" lang="en-GB" sz="5400" u="none" cap="none" strike="noStrike">
                <a:solidFill>
                  <a:schemeClr val="accent1"/>
                </a:solidFill>
                <a:latin typeface="Arial"/>
                <a:ea typeface="Arial"/>
                <a:cs typeface="Arial"/>
                <a:sym typeface="Arial"/>
              </a:rPr>
              <a:t> Information &amp; Resources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chemeClr val="accen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0" lang="en-GB" sz="2800" u="none" cap="none" strike="noStrike">
                <a:solidFill>
                  <a:schemeClr val="dk1"/>
                </a:solidFill>
                <a:latin typeface="Arial"/>
                <a:ea typeface="Arial"/>
                <a:cs typeface="Arial"/>
                <a:sym typeface="Arial"/>
              </a:rPr>
              <a:t>Created by Voluntary Action Harrow</a:t>
            </a:r>
            <a:endParaRPr b="0" i="0" sz="2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(All information correct at time of publishing this Directory of Services cards: </a:t>
            </a:r>
            <a:r>
              <a:rPr lang="en-GB" sz="1800">
                <a:solidFill>
                  <a:schemeClr val="dk1"/>
                </a:solidFill>
              </a:rPr>
              <a:t>April (</a:t>
            </a:r>
            <a:r>
              <a:rPr b="0" i="0" lang="en-GB" sz="1800" u="none" cap="none" strike="noStrike">
                <a:solidFill>
                  <a:schemeClr val="dk1"/>
                </a:solidFill>
                <a:latin typeface="Arial"/>
                <a:ea typeface="Arial"/>
                <a:cs typeface="Arial"/>
                <a:sym typeface="Arial"/>
              </a:rPr>
              <a:t>2025)</a:t>
            </a:r>
            <a:endParaRPr b="0" i="0" sz="1800" u="none" cap="none" strike="noStrike">
              <a:solidFill>
                <a:schemeClr val="dk1"/>
              </a:solidFill>
              <a:latin typeface="Arial"/>
              <a:ea typeface="Arial"/>
              <a:cs typeface="Arial"/>
              <a:sym typeface="Arial"/>
            </a:endParaRPr>
          </a:p>
        </p:txBody>
      </p:sp>
      <p:pic>
        <p:nvPicPr>
          <p:cNvPr id="394" name="Google Shape;394;p1"/>
          <p:cNvPicPr preferRelativeResize="0"/>
          <p:nvPr/>
        </p:nvPicPr>
        <p:blipFill rotWithShape="1">
          <a:blip r:embed="rId4">
            <a:alphaModFix/>
          </a:blip>
          <a:srcRect b="0" l="0" r="0" t="0"/>
          <a:stretch/>
        </p:blipFill>
        <p:spPr>
          <a:xfrm>
            <a:off x="5113614" y="352231"/>
            <a:ext cx="1448937" cy="1382063"/>
          </a:xfrm>
          <a:prstGeom prst="rect">
            <a:avLst/>
          </a:prstGeom>
          <a:noFill/>
          <a:ln>
            <a:noFill/>
          </a:ln>
        </p:spPr>
      </p:pic>
      <p:pic>
        <p:nvPicPr>
          <p:cNvPr id="395" name="Google Shape;395;p1"/>
          <p:cNvPicPr preferRelativeResize="0"/>
          <p:nvPr/>
        </p:nvPicPr>
        <p:blipFill rotWithShape="1">
          <a:blip r:embed="rId5">
            <a:alphaModFix/>
          </a:blip>
          <a:srcRect b="0" l="0" r="0" t="0"/>
          <a:stretch/>
        </p:blipFill>
        <p:spPr>
          <a:xfrm>
            <a:off x="7468925" y="545625"/>
            <a:ext cx="3176400" cy="860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9"/>
          <p:cNvSpPr txBox="1"/>
          <p:nvPr/>
        </p:nvSpPr>
        <p:spPr>
          <a:xfrm>
            <a:off x="651028" y="1027849"/>
            <a:ext cx="11575800" cy="6003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The Early Support Team delivers services Harrow Activities for:</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GB" sz="2400" u="none" cap="none" strike="noStrike">
                <a:solidFill>
                  <a:schemeClr val="dk1"/>
                </a:solidFill>
                <a:latin typeface="Arial"/>
                <a:ea typeface="Arial"/>
                <a:cs typeface="Arial"/>
                <a:sym typeface="Arial"/>
              </a:rPr>
              <a:t>parents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GB" sz="2400" u="none" cap="none" strike="noStrike">
                <a:solidFill>
                  <a:schemeClr val="dk1"/>
                </a:solidFill>
                <a:latin typeface="Arial"/>
                <a:ea typeface="Arial"/>
                <a:cs typeface="Arial"/>
                <a:sym typeface="Arial"/>
              </a:rPr>
              <a:t>carers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GB" sz="2400" u="none" cap="none" strike="noStrike">
                <a:solidFill>
                  <a:schemeClr val="dk1"/>
                </a:solidFill>
                <a:latin typeface="Arial"/>
                <a:ea typeface="Arial"/>
                <a:cs typeface="Arial"/>
                <a:sym typeface="Arial"/>
              </a:rPr>
              <a:t>pregnant women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GB" sz="2400" u="none" cap="none" strike="noStrike">
                <a:solidFill>
                  <a:schemeClr val="dk1"/>
                </a:solidFill>
                <a:latin typeface="Arial"/>
                <a:ea typeface="Arial"/>
                <a:cs typeface="Arial"/>
                <a:sym typeface="Arial"/>
              </a:rPr>
              <a:t>young people aged 0-19 (or 25 with Special Educational Needs or Disability)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Cedars Children's Centre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Telephone: 020 8736 6222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Hillview Children’s Centre</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Telephone: 020 8422 4692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Families Information Services: </a:t>
            </a:r>
            <a:r>
              <a:rPr b="1" i="0" lang="en-GB" sz="2400" u="none" cap="none" strike="noStrike">
                <a:solidFill>
                  <a:srgbClr val="252B36"/>
                </a:solidFill>
                <a:latin typeface="Arial"/>
                <a:ea typeface="Arial"/>
                <a:cs typeface="Arial"/>
                <a:sym typeface="Arial"/>
              </a:rPr>
              <a:t>Telephone:</a:t>
            </a:r>
            <a:r>
              <a:rPr b="0" i="0" lang="en-GB" sz="2400" u="none" cap="none" strike="noStrike">
                <a:solidFill>
                  <a:srgbClr val="252B36"/>
                </a:solidFill>
                <a:latin typeface="Arial"/>
                <a:ea typeface="Arial"/>
                <a:cs typeface="Arial"/>
                <a:sym typeface="Arial"/>
              </a:rPr>
              <a:t> </a:t>
            </a:r>
            <a:r>
              <a:rPr b="0" i="0" lang="en-GB" sz="2400" u="sng" cap="none" strike="noStrike">
                <a:solidFill>
                  <a:srgbClr val="252B36"/>
                </a:solidFill>
                <a:latin typeface="Arial"/>
                <a:ea typeface="Arial"/>
                <a:cs typeface="Arial"/>
                <a:sym typeface="Arial"/>
                <a:hlinkClick r:id="rId3">
                  <a:extLst>
                    <a:ext uri="{A12FA001-AC4F-418D-AE19-62706E023703}">
                      <ahyp:hlinkClr val="tx"/>
                    </a:ext>
                  </a:extLst>
                </a:hlinkClick>
              </a:rPr>
              <a:t>020 8901 2690</a:t>
            </a:r>
            <a:endParaRPr b="0" i="0" sz="2400" u="none" cap="none" strike="noStrike">
              <a:solidFill>
                <a:srgbClr val="252B3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252B36"/>
                </a:solidFill>
                <a:latin typeface="Arial"/>
                <a:ea typeface="Arial"/>
                <a:cs typeface="Arial"/>
                <a:sym typeface="Arial"/>
              </a:rPr>
              <a:t>Email:</a:t>
            </a:r>
            <a:r>
              <a:rPr b="0" i="0" lang="en-GB" sz="2400" u="none" cap="none" strike="noStrike">
                <a:solidFill>
                  <a:srgbClr val="252B36"/>
                </a:solidFill>
                <a:latin typeface="Arial"/>
                <a:ea typeface="Arial"/>
                <a:cs typeface="Arial"/>
                <a:sym typeface="Arial"/>
              </a:rPr>
              <a:t> </a:t>
            </a:r>
            <a:r>
              <a:rPr b="0" i="0" lang="en-GB" sz="2400" u="sng" cap="none" strike="noStrike">
                <a:solidFill>
                  <a:srgbClr val="252B36"/>
                </a:solidFill>
                <a:latin typeface="Arial"/>
                <a:ea typeface="Arial"/>
                <a:cs typeface="Arial"/>
                <a:sym typeface="Arial"/>
                <a:hlinkClick r:id="rId4">
                  <a:extLst>
                    <a:ext uri="{A12FA001-AC4F-418D-AE19-62706E023703}">
                      <ahyp:hlinkClr val="tx"/>
                    </a:ext>
                  </a:extLst>
                </a:hlinkClick>
              </a:rPr>
              <a:t>fis@harrow.gov.uk</a:t>
            </a:r>
            <a:endParaRPr b="0" i="0" sz="2400" u="none" cap="none" strike="noStrike">
              <a:solidFill>
                <a:srgbClr val="252B36"/>
              </a:solidFill>
              <a:latin typeface="Arial"/>
              <a:ea typeface="Arial"/>
              <a:cs typeface="Arial"/>
              <a:sym typeface="Arial"/>
            </a:endParaRPr>
          </a:p>
          <a:p>
            <a:pPr indent="0" lvl="0" marL="0" marR="0" rtl="0" algn="l">
              <a:lnSpc>
                <a:spcPct val="100000"/>
              </a:lnSpc>
              <a:spcBef>
                <a:spcPts val="0"/>
              </a:spcBef>
              <a:spcAft>
                <a:spcPts val="0"/>
              </a:spcAft>
              <a:buClr>
                <a:srgbClr val="604C8D"/>
              </a:buClr>
              <a:buSzPts val="2400"/>
              <a:buFont typeface="Arial"/>
              <a:buChar char="•"/>
            </a:pPr>
            <a:r>
              <a:rPr b="0" i="0" lang="en-GB" sz="2400" u="sng" cap="none" strike="noStrike">
                <a:solidFill>
                  <a:srgbClr val="604C8D"/>
                </a:solidFill>
                <a:latin typeface="Arial"/>
                <a:ea typeface="Arial"/>
                <a:cs typeface="Arial"/>
                <a:sym typeface="Arial"/>
                <a:hlinkClick r:id="rId5">
                  <a:extLst>
                    <a:ext uri="{A12FA001-AC4F-418D-AE19-62706E023703}">
                      <ahyp:hlinkClr val="tx"/>
                    </a:ext>
                  </a:extLst>
                </a:hlinkClick>
              </a:rPr>
              <a:t>Family Resource Directory</a:t>
            </a:r>
            <a:endParaRPr b="0" i="0" sz="2400" u="none" cap="none" strike="noStrike">
              <a:solidFill>
                <a:srgbClr val="252B36"/>
              </a:solidFill>
              <a:latin typeface="Arial"/>
              <a:ea typeface="Arial"/>
              <a:cs typeface="Arial"/>
              <a:sym typeface="Arial"/>
            </a:endParaRPr>
          </a:p>
          <a:p>
            <a:pPr indent="0" lvl="0" marL="0" marR="0" rtl="0" algn="l">
              <a:lnSpc>
                <a:spcPct val="100000"/>
              </a:lnSpc>
              <a:spcBef>
                <a:spcPts val="0"/>
              </a:spcBef>
              <a:spcAft>
                <a:spcPts val="0"/>
              </a:spcAft>
              <a:buClr>
                <a:srgbClr val="252B36"/>
              </a:buClr>
              <a:buSzPts val="2400"/>
              <a:buFont typeface="Arial"/>
              <a:buChar char="•"/>
            </a:pPr>
            <a:r>
              <a:rPr b="0" i="0" lang="en-GB" sz="2400" u="sng" cap="none" strike="noStrike">
                <a:solidFill>
                  <a:srgbClr val="252B36"/>
                </a:solidFill>
                <a:latin typeface="Arial"/>
                <a:ea typeface="Arial"/>
                <a:cs typeface="Arial"/>
                <a:sym typeface="Arial"/>
                <a:hlinkClick r:id="rId6">
                  <a:extLst>
                    <a:ext uri="{A12FA001-AC4F-418D-AE19-62706E023703}">
                      <ahyp:hlinkClr val="tx"/>
                    </a:ext>
                  </a:extLst>
                </a:hlinkClick>
              </a:rPr>
              <a:t>Families Information Service</a:t>
            </a:r>
            <a:endParaRPr b="0" i="0" sz="2400" u="none" cap="none" strike="noStrike">
              <a:solidFill>
                <a:srgbClr val="252B3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486" name="Google Shape;486;p9"/>
          <p:cNvPicPr preferRelativeResize="0"/>
          <p:nvPr/>
        </p:nvPicPr>
        <p:blipFill rotWithShape="1">
          <a:blip r:embed="rId7">
            <a:alphaModFix/>
          </a:blip>
          <a:srcRect b="0" l="0" r="0" t="0"/>
          <a:stretch/>
        </p:blipFill>
        <p:spPr>
          <a:xfrm>
            <a:off x="9814861" y="232653"/>
            <a:ext cx="2164268" cy="507813"/>
          </a:xfrm>
          <a:prstGeom prst="rect">
            <a:avLst/>
          </a:prstGeom>
          <a:noFill/>
          <a:ln>
            <a:noFill/>
          </a:ln>
        </p:spPr>
      </p:pic>
      <p:sp>
        <p:nvSpPr>
          <p:cNvPr id="487" name="Google Shape;487;p9"/>
          <p:cNvSpPr txBox="1"/>
          <p:nvPr>
            <p:ph idx="4294967295" type="title"/>
          </p:nvPr>
        </p:nvSpPr>
        <p:spPr>
          <a:xfrm>
            <a:off x="9906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sz="3400">
                <a:latin typeface="Arial"/>
                <a:ea typeface="Arial"/>
                <a:cs typeface="Arial"/>
                <a:sym typeface="Arial"/>
              </a:rPr>
              <a:t>Early Help Support Services 0 – 25 years</a:t>
            </a:r>
            <a:endParaRPr b="1" sz="3400">
              <a:latin typeface="Arial"/>
              <a:ea typeface="Arial"/>
              <a:cs typeface="Arial"/>
              <a:sym typeface="Arial"/>
            </a:endParaRPr>
          </a:p>
        </p:txBody>
      </p:sp>
      <p:pic>
        <p:nvPicPr>
          <p:cNvPr id="488" name="Google Shape;488;p9"/>
          <p:cNvPicPr preferRelativeResize="0"/>
          <p:nvPr/>
        </p:nvPicPr>
        <p:blipFill rotWithShape="1">
          <a:blip r:embed="rId8">
            <a:alphaModFix/>
          </a:blip>
          <a:srcRect b="0" l="0" r="0" t="0"/>
          <a:stretch/>
        </p:blipFill>
        <p:spPr>
          <a:xfrm>
            <a:off x="8887700" y="5952937"/>
            <a:ext cx="2384113" cy="646225"/>
          </a:xfrm>
          <a:prstGeom prst="rect">
            <a:avLst/>
          </a:prstGeom>
          <a:noFill/>
          <a:ln>
            <a:noFill/>
          </a:ln>
        </p:spPr>
      </p:pic>
      <p:pic>
        <p:nvPicPr>
          <p:cNvPr id="489" name="Google Shape;489;p9"/>
          <p:cNvPicPr preferRelativeResize="0"/>
          <p:nvPr/>
        </p:nvPicPr>
        <p:blipFill>
          <a:blip r:embed="rId9">
            <a:alphaModFix/>
          </a:blip>
          <a:stretch>
            <a:fillRect/>
          </a:stretch>
        </p:blipFill>
        <p:spPr>
          <a:xfrm>
            <a:off x="9182946" y="3547025"/>
            <a:ext cx="1345450" cy="1325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3" name="Shape 493"/>
        <p:cNvGrpSpPr/>
        <p:nvPr/>
      </p:nvGrpSpPr>
      <p:grpSpPr>
        <a:xfrm>
          <a:off x="0" y="0"/>
          <a:ext cx="0" cy="0"/>
          <a:chOff x="0" y="0"/>
          <a:chExt cx="0" cy="0"/>
        </a:xfrm>
      </p:grpSpPr>
      <p:sp>
        <p:nvSpPr>
          <p:cNvPr id="494" name="Google Shape;494;p10"/>
          <p:cNvSpPr/>
          <p:nvPr/>
        </p:nvSpPr>
        <p:spPr>
          <a:xfrm>
            <a:off x="1524" y="0"/>
            <a:ext cx="12189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495" name="Google Shape;495;p10"/>
          <p:cNvPicPr preferRelativeResize="0"/>
          <p:nvPr/>
        </p:nvPicPr>
        <p:blipFill rotWithShape="1">
          <a:blip r:embed="rId3">
            <a:alphaModFix/>
          </a:blip>
          <a:srcRect b="0" l="0" r="0" t="0"/>
          <a:stretch/>
        </p:blipFill>
        <p:spPr>
          <a:xfrm>
            <a:off x="996287" y="65032"/>
            <a:ext cx="10235820" cy="6727935"/>
          </a:xfrm>
          <a:prstGeom prst="rect">
            <a:avLst/>
          </a:prstGeom>
          <a:noFill/>
          <a:ln>
            <a:noFill/>
          </a:ln>
        </p:spPr>
      </p:pic>
      <p:pic>
        <p:nvPicPr>
          <p:cNvPr id="496" name="Google Shape;496;p10"/>
          <p:cNvPicPr preferRelativeResize="0"/>
          <p:nvPr/>
        </p:nvPicPr>
        <p:blipFill rotWithShape="1">
          <a:blip r:embed="rId4">
            <a:alphaModFix/>
          </a:blip>
          <a:srcRect b="0" l="0" r="0" t="0"/>
          <a:stretch/>
        </p:blipFill>
        <p:spPr>
          <a:xfrm>
            <a:off x="9814861" y="232653"/>
            <a:ext cx="2164268" cy="50781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0" name="Shape 500"/>
        <p:cNvGrpSpPr/>
        <p:nvPr/>
      </p:nvGrpSpPr>
      <p:grpSpPr>
        <a:xfrm>
          <a:off x="0" y="0"/>
          <a:ext cx="0" cy="0"/>
          <a:chOff x="0" y="0"/>
          <a:chExt cx="0" cy="0"/>
        </a:xfrm>
      </p:grpSpPr>
      <p:sp>
        <p:nvSpPr>
          <p:cNvPr id="501" name="Google Shape;501;p11"/>
          <p:cNvSpPr/>
          <p:nvPr/>
        </p:nvSpPr>
        <p:spPr>
          <a:xfrm>
            <a:off x="0" y="0"/>
            <a:ext cx="12192000" cy="6858000"/>
          </a:xfrm>
          <a:prstGeom prst="rect">
            <a:avLst/>
          </a:prstGeom>
          <a:solidFill>
            <a:srgbClr val="466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02" name="Google Shape;502;p11"/>
          <p:cNvSpPr/>
          <p:nvPr/>
        </p:nvSpPr>
        <p:spPr>
          <a:xfrm>
            <a:off x="477012" y="480060"/>
            <a:ext cx="11238000" cy="589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503" name="Google Shape;503;p11"/>
          <p:cNvPicPr preferRelativeResize="0"/>
          <p:nvPr/>
        </p:nvPicPr>
        <p:blipFill rotWithShape="1">
          <a:blip r:embed="rId3">
            <a:alphaModFix/>
          </a:blip>
          <a:srcRect b="0" l="0" r="0" t="0"/>
          <a:stretch/>
        </p:blipFill>
        <p:spPr>
          <a:xfrm>
            <a:off x="477000" y="616600"/>
            <a:ext cx="11237999" cy="6241401"/>
          </a:xfrm>
          <a:prstGeom prst="rect">
            <a:avLst/>
          </a:prstGeom>
          <a:noFill/>
          <a:ln>
            <a:noFill/>
          </a:ln>
        </p:spPr>
      </p:pic>
      <p:pic>
        <p:nvPicPr>
          <p:cNvPr id="504" name="Google Shape;504;p11"/>
          <p:cNvPicPr preferRelativeResize="0"/>
          <p:nvPr/>
        </p:nvPicPr>
        <p:blipFill rotWithShape="1">
          <a:blip r:embed="rId4">
            <a:alphaModFix/>
          </a:blip>
          <a:srcRect b="0" l="0" r="0" t="0"/>
          <a:stretch/>
        </p:blipFill>
        <p:spPr>
          <a:xfrm>
            <a:off x="9814861" y="232653"/>
            <a:ext cx="2164268" cy="50781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8" name="Shape 508"/>
        <p:cNvGrpSpPr/>
        <p:nvPr/>
      </p:nvGrpSpPr>
      <p:grpSpPr>
        <a:xfrm>
          <a:off x="0" y="0"/>
          <a:ext cx="0" cy="0"/>
          <a:chOff x="0" y="0"/>
          <a:chExt cx="0" cy="0"/>
        </a:xfrm>
      </p:grpSpPr>
      <p:sp>
        <p:nvSpPr>
          <p:cNvPr id="509" name="Google Shape;509;p12"/>
          <p:cNvSpPr/>
          <p:nvPr/>
        </p:nvSpPr>
        <p:spPr>
          <a:xfrm>
            <a:off x="1524" y="0"/>
            <a:ext cx="12189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screenshot of an advertisement&#10;&#10;Description automatically generated" id="510" name="Google Shape;510;p12"/>
          <p:cNvPicPr preferRelativeResize="0"/>
          <p:nvPr/>
        </p:nvPicPr>
        <p:blipFill rotWithShape="1">
          <a:blip r:embed="rId3">
            <a:alphaModFix/>
          </a:blip>
          <a:srcRect b="-1" l="0" r="425" t="0"/>
          <a:stretch/>
        </p:blipFill>
        <p:spPr>
          <a:xfrm>
            <a:off x="422565" y="1282"/>
            <a:ext cx="11464634" cy="6856718"/>
          </a:xfrm>
          <a:prstGeom prst="rect">
            <a:avLst/>
          </a:prstGeom>
          <a:noFill/>
          <a:ln>
            <a:noFill/>
          </a:ln>
        </p:spPr>
      </p:pic>
      <p:pic>
        <p:nvPicPr>
          <p:cNvPr id="511" name="Google Shape;511;p12"/>
          <p:cNvPicPr preferRelativeResize="0"/>
          <p:nvPr/>
        </p:nvPicPr>
        <p:blipFill rotWithShape="1">
          <a:blip r:embed="rId4">
            <a:alphaModFix/>
          </a:blip>
          <a:srcRect b="0" l="0" r="0" t="0"/>
          <a:stretch/>
        </p:blipFill>
        <p:spPr>
          <a:xfrm>
            <a:off x="9967261" y="385053"/>
            <a:ext cx="2164268" cy="50781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id="517" name="Google Shape;517;p13"/>
          <p:cNvPicPr preferRelativeResize="0"/>
          <p:nvPr/>
        </p:nvPicPr>
        <p:blipFill rotWithShape="1">
          <a:blip r:embed="rId3">
            <a:alphaModFix/>
          </a:blip>
          <a:srcRect b="0" l="0" r="0" t="0"/>
          <a:stretch/>
        </p:blipFill>
        <p:spPr>
          <a:xfrm>
            <a:off x="10120084" y="4909398"/>
            <a:ext cx="1563832" cy="1528290"/>
          </a:xfrm>
          <a:prstGeom prst="rect">
            <a:avLst/>
          </a:prstGeom>
          <a:noFill/>
          <a:ln>
            <a:noFill/>
          </a:ln>
        </p:spPr>
      </p:pic>
      <p:pic>
        <p:nvPicPr>
          <p:cNvPr id="518" name="Google Shape;518;p13"/>
          <p:cNvPicPr preferRelativeResize="0"/>
          <p:nvPr/>
        </p:nvPicPr>
        <p:blipFill rotWithShape="1">
          <a:blip r:embed="rId4">
            <a:alphaModFix/>
          </a:blip>
          <a:srcRect b="0" l="0" r="0" t="0"/>
          <a:stretch/>
        </p:blipFill>
        <p:spPr>
          <a:xfrm>
            <a:off x="9967261" y="385053"/>
            <a:ext cx="2164268" cy="507813"/>
          </a:xfrm>
          <a:prstGeom prst="rect">
            <a:avLst/>
          </a:prstGeom>
          <a:noFill/>
          <a:ln>
            <a:noFill/>
          </a:ln>
        </p:spPr>
      </p:pic>
      <p:sp>
        <p:nvSpPr>
          <p:cNvPr id="519" name="Google Shape;519;p13"/>
          <p:cNvSpPr txBox="1"/>
          <p:nvPr>
            <p:ph idx="4294967295" type="title"/>
          </p:nvPr>
        </p:nvSpPr>
        <p:spPr>
          <a:xfrm>
            <a:off x="9906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Falls Prevention</a:t>
            </a:r>
            <a:endParaRPr b="1">
              <a:latin typeface="Arial"/>
              <a:ea typeface="Arial"/>
              <a:cs typeface="Arial"/>
              <a:sym typeface="Arial"/>
            </a:endParaRPr>
          </a:p>
        </p:txBody>
      </p:sp>
      <p:sp>
        <p:nvSpPr>
          <p:cNvPr id="520" name="Google Shape;520;p13"/>
          <p:cNvSpPr txBox="1"/>
          <p:nvPr/>
        </p:nvSpPr>
        <p:spPr>
          <a:xfrm>
            <a:off x="736325" y="1184425"/>
            <a:ext cx="10947600" cy="384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For individuals aged 65 and over who have had a fall, near miss or ongoing fear of falling that affects daily activities.</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Watford FC’s Community Sports and Education Trust are delivering FREE strength and balance exercise classes in Harrow. These sessions are run by qualified instructors to improve peoples’ balance and strength, as well as their physical and mental wellbeing. All exercises are tailored to reduce the risk of falls.</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For more information or to book please contact Shona McHale on 07510 593 192 or email fallsprevention@watfordfc.com</a:t>
            </a:r>
            <a:endParaRPr b="0" i="0" sz="2400" u="none" cap="none" strike="noStrike">
              <a:solidFill>
                <a:schemeClr val="dk1"/>
              </a:solidFill>
              <a:latin typeface="Arial"/>
              <a:ea typeface="Arial"/>
              <a:cs typeface="Arial"/>
              <a:sym typeface="Arial"/>
            </a:endParaRPr>
          </a:p>
        </p:txBody>
      </p:sp>
      <p:sp>
        <p:nvSpPr>
          <p:cNvPr id="521" name="Google Shape;521;p13"/>
          <p:cNvSpPr txBox="1"/>
          <p:nvPr/>
        </p:nvSpPr>
        <p:spPr>
          <a:xfrm>
            <a:off x="736325" y="5536700"/>
            <a:ext cx="8056500" cy="50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sng" cap="none" strike="noStrike">
                <a:solidFill>
                  <a:schemeClr val="hlink"/>
                </a:solidFill>
                <a:latin typeface="Arial"/>
                <a:ea typeface="Arial"/>
                <a:cs typeface="Arial"/>
                <a:sym typeface="Arial"/>
                <a:hlinkClick r:id="rId5"/>
              </a:rPr>
              <a:t>Click here to complete our form and register your interest</a:t>
            </a:r>
            <a:endParaRPr b="0" i="0" sz="2400" u="none" cap="none" strike="noStrike">
              <a:solidFill>
                <a:schemeClr val="dk1"/>
              </a:solidFill>
              <a:latin typeface="Arial"/>
              <a:ea typeface="Arial"/>
              <a:cs typeface="Arial"/>
              <a:sym typeface="Arial"/>
            </a:endParaRPr>
          </a:p>
        </p:txBody>
      </p:sp>
      <p:sp>
        <p:nvSpPr>
          <p:cNvPr id="522" name="Google Shape;522;p13"/>
          <p:cNvSpPr txBox="1"/>
          <p:nvPr/>
        </p:nvSpPr>
        <p:spPr>
          <a:xfrm>
            <a:off x="790075" y="6010175"/>
            <a:ext cx="8662800" cy="43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1" lang="en-GB" sz="2200" u="none" cap="none" strike="noStrike">
                <a:solidFill>
                  <a:schemeClr val="dk1"/>
                </a:solidFill>
                <a:latin typeface="Calibri"/>
                <a:ea typeface="Calibri"/>
                <a:cs typeface="Calibri"/>
                <a:sym typeface="Calibri"/>
              </a:rPr>
              <a:t>If you would like an accessible registration form, please contact Shona.</a:t>
            </a:r>
            <a:endParaRPr b="0" i="1" sz="2200" u="none" cap="none" strike="noStrike">
              <a:solidFill>
                <a:schemeClr val="dk1"/>
              </a:solidFill>
              <a:latin typeface="Calibri"/>
              <a:ea typeface="Calibri"/>
              <a:cs typeface="Calibri"/>
              <a:sym typeface="Calibri"/>
            </a:endParaRPr>
          </a:p>
        </p:txBody>
      </p:sp>
      <p:pic>
        <p:nvPicPr>
          <p:cNvPr id="523" name="Google Shape;523;p13"/>
          <p:cNvPicPr preferRelativeResize="0"/>
          <p:nvPr/>
        </p:nvPicPr>
        <p:blipFill rotWithShape="1">
          <a:blip r:embed="rId6">
            <a:alphaModFix/>
          </a:blip>
          <a:srcRect b="0" l="0" r="43344" t="0"/>
          <a:stretch/>
        </p:blipFill>
        <p:spPr>
          <a:xfrm>
            <a:off x="7003700" y="4239625"/>
            <a:ext cx="3115950" cy="1362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g32681884be5_0_169"/>
          <p:cNvPicPr preferRelativeResize="0"/>
          <p:nvPr>
            <p:ph idx="1" type="body"/>
          </p:nvPr>
        </p:nvPicPr>
        <p:blipFill rotWithShape="1">
          <a:blip r:embed="rId3">
            <a:alphaModFix/>
          </a:blip>
          <a:srcRect b="0" l="0" r="0" t="0"/>
          <a:stretch/>
        </p:blipFill>
        <p:spPr>
          <a:xfrm>
            <a:off x="866275" y="862525"/>
            <a:ext cx="4803600" cy="5995500"/>
          </a:xfrm>
          <a:prstGeom prst="rect">
            <a:avLst/>
          </a:prstGeom>
          <a:noFill/>
          <a:ln>
            <a:noFill/>
          </a:ln>
        </p:spPr>
      </p:pic>
      <p:pic>
        <p:nvPicPr>
          <p:cNvPr id="529" name="Google Shape;529;g32681884be5_0_169"/>
          <p:cNvPicPr preferRelativeResize="0"/>
          <p:nvPr/>
        </p:nvPicPr>
        <p:blipFill rotWithShape="1">
          <a:blip r:embed="rId4">
            <a:alphaModFix/>
          </a:blip>
          <a:srcRect b="0" l="0" r="0" t="0"/>
          <a:stretch/>
        </p:blipFill>
        <p:spPr>
          <a:xfrm>
            <a:off x="6670300" y="862825"/>
            <a:ext cx="4677875" cy="5995200"/>
          </a:xfrm>
          <a:prstGeom prst="rect">
            <a:avLst/>
          </a:prstGeom>
          <a:noFill/>
          <a:ln>
            <a:noFill/>
          </a:ln>
        </p:spPr>
      </p:pic>
      <p:pic>
        <p:nvPicPr>
          <p:cNvPr id="530" name="Google Shape;530;g32681884be5_0_169"/>
          <p:cNvPicPr preferRelativeResize="0"/>
          <p:nvPr/>
        </p:nvPicPr>
        <p:blipFill rotWithShape="1">
          <a:blip r:embed="rId5">
            <a:alphaModFix/>
          </a:blip>
          <a:srcRect b="0" l="0" r="0" t="0"/>
          <a:stretch/>
        </p:blipFill>
        <p:spPr>
          <a:xfrm>
            <a:off x="9814861" y="232653"/>
            <a:ext cx="2164268" cy="507813"/>
          </a:xfrm>
          <a:prstGeom prst="rect">
            <a:avLst/>
          </a:prstGeom>
          <a:noFill/>
          <a:ln>
            <a:noFill/>
          </a:ln>
        </p:spPr>
      </p:pic>
      <p:sp>
        <p:nvSpPr>
          <p:cNvPr id="531" name="Google Shape;531;g32681884be5_0_169"/>
          <p:cNvSpPr txBox="1"/>
          <p:nvPr>
            <p:ph type="title"/>
          </p:nvPr>
        </p:nvSpPr>
        <p:spPr>
          <a:xfrm>
            <a:off x="9906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Feeling Unwell?</a:t>
            </a:r>
            <a:endParaRPr b="1">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g32681884be5_0_85"/>
          <p:cNvSpPr txBox="1"/>
          <p:nvPr>
            <p:ph idx="1" type="body"/>
          </p:nvPr>
        </p:nvSpPr>
        <p:spPr>
          <a:xfrm>
            <a:off x="548725" y="1007925"/>
            <a:ext cx="11290500" cy="33633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90000"/>
              </a:lnSpc>
              <a:spcBef>
                <a:spcPts val="0"/>
              </a:spcBef>
              <a:spcAft>
                <a:spcPts val="0"/>
              </a:spcAft>
              <a:buClr>
                <a:schemeClr val="dk1"/>
              </a:buClr>
              <a:buSzPct val="155262"/>
              <a:buNone/>
            </a:pPr>
            <a:r>
              <a:rPr lang="en-GB" sz="3800">
                <a:latin typeface="Arial"/>
                <a:ea typeface="Arial"/>
                <a:cs typeface="Arial"/>
                <a:sym typeface="Arial"/>
              </a:rPr>
              <a:t>When to use NHS 111 online or call 111</a:t>
            </a:r>
            <a:endParaRPr sz="3800">
              <a:latin typeface="Arial"/>
              <a:ea typeface="Arial"/>
              <a:cs typeface="Arial"/>
              <a:sym typeface="Arial"/>
            </a:endParaRPr>
          </a:p>
          <a:p>
            <a:pPr indent="0" lvl="0" marL="0" rtl="0" algn="l">
              <a:lnSpc>
                <a:spcPct val="90000"/>
              </a:lnSpc>
              <a:spcBef>
                <a:spcPts val="1000"/>
              </a:spcBef>
              <a:spcAft>
                <a:spcPts val="0"/>
              </a:spcAft>
              <a:buClr>
                <a:schemeClr val="dk1"/>
              </a:buClr>
              <a:buSzPct val="224000"/>
              <a:buNone/>
            </a:pPr>
            <a:r>
              <a:t/>
            </a:r>
            <a:endParaRPr sz="1250">
              <a:latin typeface="Arial"/>
              <a:ea typeface="Arial"/>
              <a:cs typeface="Arial"/>
              <a:sym typeface="Arial"/>
            </a:endParaRPr>
          </a:p>
          <a:p>
            <a:pPr indent="0" lvl="0" marL="0" rtl="0" algn="l">
              <a:lnSpc>
                <a:spcPct val="90000"/>
              </a:lnSpc>
              <a:spcBef>
                <a:spcPts val="1000"/>
              </a:spcBef>
              <a:spcAft>
                <a:spcPts val="0"/>
              </a:spcAft>
              <a:buClr>
                <a:schemeClr val="dk1"/>
              </a:buClr>
              <a:buSzPct val="157894"/>
              <a:buNone/>
            </a:pPr>
            <a:r>
              <a:rPr b="1" lang="en-GB" sz="2850">
                <a:latin typeface="Arial"/>
                <a:ea typeface="Arial"/>
                <a:cs typeface="Arial"/>
                <a:sym typeface="Arial"/>
              </a:rPr>
              <a:t>NHS 111 can help if you think you need medical help right now. You can get help from NHS 111:</a:t>
            </a:r>
            <a:endParaRPr b="1" sz="2850">
              <a:latin typeface="Arial"/>
              <a:ea typeface="Arial"/>
              <a:cs typeface="Arial"/>
              <a:sym typeface="Arial"/>
            </a:endParaRPr>
          </a:p>
          <a:p>
            <a:pPr indent="-228615" lvl="0" marL="228600" rtl="0" algn="l">
              <a:lnSpc>
                <a:spcPct val="90000"/>
              </a:lnSpc>
              <a:spcBef>
                <a:spcPts val="1000"/>
              </a:spcBef>
              <a:spcAft>
                <a:spcPts val="0"/>
              </a:spcAft>
              <a:buClr>
                <a:schemeClr val="dk1"/>
              </a:buClr>
              <a:buSzPct val="100000"/>
              <a:buChar char="•"/>
            </a:pPr>
            <a:r>
              <a:rPr lang="en-GB" sz="2850">
                <a:latin typeface="Arial"/>
                <a:ea typeface="Arial"/>
                <a:cs typeface="Arial"/>
                <a:sym typeface="Arial"/>
              </a:rPr>
              <a:t>by using 111 online</a:t>
            </a:r>
            <a:endParaRPr sz="2850">
              <a:latin typeface="Arial"/>
              <a:ea typeface="Arial"/>
              <a:cs typeface="Arial"/>
              <a:sym typeface="Arial"/>
            </a:endParaRPr>
          </a:p>
          <a:p>
            <a:pPr indent="-228615" lvl="0" marL="228600" rtl="0" algn="l">
              <a:lnSpc>
                <a:spcPct val="90000"/>
              </a:lnSpc>
              <a:spcBef>
                <a:spcPts val="1000"/>
              </a:spcBef>
              <a:spcAft>
                <a:spcPts val="0"/>
              </a:spcAft>
              <a:buClr>
                <a:schemeClr val="dk1"/>
              </a:buClr>
              <a:buSzPct val="100000"/>
              <a:buChar char="•"/>
            </a:pPr>
            <a:r>
              <a:rPr lang="en-GB" sz="2850">
                <a:latin typeface="Arial"/>
                <a:ea typeface="Arial"/>
                <a:cs typeface="Arial"/>
                <a:sym typeface="Arial"/>
              </a:rPr>
              <a:t>in the NHS App</a:t>
            </a:r>
            <a:endParaRPr sz="2850">
              <a:latin typeface="Arial"/>
              <a:ea typeface="Arial"/>
              <a:cs typeface="Arial"/>
              <a:sym typeface="Arial"/>
            </a:endParaRPr>
          </a:p>
          <a:p>
            <a:pPr indent="-228615" lvl="0" marL="228600" rtl="0" algn="l">
              <a:lnSpc>
                <a:spcPct val="90000"/>
              </a:lnSpc>
              <a:spcBef>
                <a:spcPts val="1000"/>
              </a:spcBef>
              <a:spcAft>
                <a:spcPts val="0"/>
              </a:spcAft>
              <a:buClr>
                <a:schemeClr val="dk1"/>
              </a:buClr>
              <a:buSzPct val="100000"/>
              <a:buChar char="•"/>
            </a:pPr>
            <a:r>
              <a:rPr lang="en-GB" sz="2850">
                <a:latin typeface="Arial"/>
                <a:ea typeface="Arial"/>
                <a:cs typeface="Arial"/>
                <a:sym typeface="Arial"/>
              </a:rPr>
              <a:t>by calling 111</a:t>
            </a:r>
            <a:endParaRPr sz="2850">
              <a:latin typeface="Arial"/>
              <a:ea typeface="Arial"/>
              <a:cs typeface="Arial"/>
              <a:sym typeface="Arial"/>
            </a:endParaRPr>
          </a:p>
          <a:p>
            <a:pPr indent="-228615" lvl="0" marL="228600" rtl="0" algn="l">
              <a:lnSpc>
                <a:spcPct val="90000"/>
              </a:lnSpc>
              <a:spcBef>
                <a:spcPts val="1000"/>
              </a:spcBef>
              <a:spcAft>
                <a:spcPts val="0"/>
              </a:spcAft>
              <a:buClr>
                <a:schemeClr val="dk1"/>
              </a:buClr>
              <a:buSzPct val="100000"/>
              <a:buChar char="•"/>
            </a:pPr>
            <a:r>
              <a:rPr lang="en-GB" sz="2850">
                <a:latin typeface="Arial"/>
                <a:ea typeface="Arial"/>
                <a:cs typeface="Arial"/>
                <a:sym typeface="Arial"/>
              </a:rPr>
              <a:t>111 can direct you to the best place to get help if you cannot contact your GP during the day, or when your GP is closed (out-of-hours). </a:t>
            </a:r>
            <a:endParaRPr sz="2850">
              <a:latin typeface="Arial"/>
              <a:ea typeface="Arial"/>
              <a:cs typeface="Arial"/>
              <a:sym typeface="Arial"/>
            </a:endParaRPr>
          </a:p>
          <a:p>
            <a:pPr indent="-170815" lvl="0" marL="228600" rtl="0" algn="l">
              <a:lnSpc>
                <a:spcPct val="90000"/>
              </a:lnSpc>
              <a:spcBef>
                <a:spcPts val="1000"/>
              </a:spcBef>
              <a:spcAft>
                <a:spcPts val="0"/>
              </a:spcAft>
              <a:buClr>
                <a:schemeClr val="dk1"/>
              </a:buClr>
              <a:buSzPct val="100000"/>
              <a:buNone/>
            </a:pPr>
            <a:r>
              <a:t/>
            </a:r>
            <a:endParaRPr>
              <a:latin typeface="Arial"/>
              <a:ea typeface="Arial"/>
              <a:cs typeface="Arial"/>
              <a:sym typeface="Arial"/>
            </a:endParaRPr>
          </a:p>
          <a:p>
            <a:pPr indent="0" lvl="0" marL="228600" rtl="0" algn="l">
              <a:lnSpc>
                <a:spcPct val="90000"/>
              </a:lnSpc>
              <a:spcBef>
                <a:spcPts val="1000"/>
              </a:spcBef>
              <a:spcAft>
                <a:spcPts val="0"/>
              </a:spcAft>
              <a:buSzPct val="52363"/>
              <a:buNone/>
            </a:pPr>
            <a:r>
              <a:t/>
            </a:r>
            <a:endParaRPr sz="5500">
              <a:latin typeface="Arial"/>
              <a:ea typeface="Arial"/>
              <a:cs typeface="Arial"/>
              <a:sym typeface="Arial"/>
            </a:endParaRPr>
          </a:p>
        </p:txBody>
      </p:sp>
      <p:pic>
        <p:nvPicPr>
          <p:cNvPr id="537" name="Google Shape;537;g32681884be5_0_85"/>
          <p:cNvPicPr preferRelativeResize="0"/>
          <p:nvPr/>
        </p:nvPicPr>
        <p:blipFill rotWithShape="1">
          <a:blip r:embed="rId3">
            <a:alphaModFix/>
          </a:blip>
          <a:srcRect b="0" l="0" r="0" t="0"/>
          <a:stretch/>
        </p:blipFill>
        <p:spPr>
          <a:xfrm>
            <a:off x="9475643" y="4371110"/>
            <a:ext cx="2114550" cy="1905000"/>
          </a:xfrm>
          <a:prstGeom prst="rect">
            <a:avLst/>
          </a:prstGeom>
          <a:noFill/>
          <a:ln>
            <a:noFill/>
          </a:ln>
        </p:spPr>
      </p:pic>
      <p:pic>
        <p:nvPicPr>
          <p:cNvPr id="538" name="Google Shape;538;g32681884be5_0_85"/>
          <p:cNvPicPr preferRelativeResize="0"/>
          <p:nvPr/>
        </p:nvPicPr>
        <p:blipFill rotWithShape="1">
          <a:blip r:embed="rId4">
            <a:alphaModFix/>
          </a:blip>
          <a:srcRect b="0" l="0" r="0" t="0"/>
          <a:stretch/>
        </p:blipFill>
        <p:spPr>
          <a:xfrm>
            <a:off x="9814861" y="232653"/>
            <a:ext cx="2164268" cy="507813"/>
          </a:xfrm>
          <a:prstGeom prst="rect">
            <a:avLst/>
          </a:prstGeom>
          <a:noFill/>
          <a:ln>
            <a:noFill/>
          </a:ln>
        </p:spPr>
      </p:pic>
      <p:sp>
        <p:nvSpPr>
          <p:cNvPr id="539" name="Google Shape;539;g32681884be5_0_85"/>
          <p:cNvSpPr txBox="1"/>
          <p:nvPr>
            <p:ph type="title"/>
          </p:nvPr>
        </p:nvSpPr>
        <p:spPr>
          <a:xfrm>
            <a:off x="9906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Feeling Unwell?</a:t>
            </a:r>
            <a:endParaRPr b="1">
              <a:latin typeface="Arial"/>
              <a:ea typeface="Arial"/>
              <a:cs typeface="Arial"/>
              <a:sym typeface="Arial"/>
            </a:endParaRPr>
          </a:p>
        </p:txBody>
      </p:sp>
      <p:sp>
        <p:nvSpPr>
          <p:cNvPr id="540" name="Google Shape;540;g32681884be5_0_85"/>
          <p:cNvSpPr txBox="1"/>
          <p:nvPr>
            <p:ph idx="1" type="body"/>
          </p:nvPr>
        </p:nvSpPr>
        <p:spPr>
          <a:xfrm>
            <a:off x="552725" y="3423198"/>
            <a:ext cx="11193000" cy="4140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4300"/>
              <a:buNone/>
            </a:pPr>
            <a:r>
              <a:rPr b="1" lang="en-GB" sz="1750">
                <a:latin typeface="Arial"/>
                <a:ea typeface="Arial"/>
                <a:cs typeface="Arial"/>
                <a:sym typeface="Arial"/>
              </a:rPr>
              <a:t>Depending on what you need, you might be advised to:</a:t>
            </a:r>
            <a:endParaRPr b="1" sz="1750">
              <a:latin typeface="Arial"/>
              <a:ea typeface="Arial"/>
              <a:cs typeface="Arial"/>
              <a:sym typeface="Arial"/>
            </a:endParaRPr>
          </a:p>
          <a:p>
            <a:pPr indent="-228600" lvl="0" marL="228600" rtl="0" algn="l">
              <a:lnSpc>
                <a:spcPct val="90000"/>
              </a:lnSpc>
              <a:spcBef>
                <a:spcPts val="1000"/>
              </a:spcBef>
              <a:spcAft>
                <a:spcPts val="0"/>
              </a:spcAft>
              <a:buClr>
                <a:schemeClr val="dk1"/>
              </a:buClr>
              <a:buSzPts val="1750"/>
              <a:buChar char="•"/>
            </a:pPr>
            <a:r>
              <a:rPr lang="en-GB" sz="1750">
                <a:latin typeface="Arial"/>
                <a:ea typeface="Arial"/>
                <a:cs typeface="Arial"/>
                <a:sym typeface="Arial"/>
              </a:rPr>
              <a:t>call 999 or go to A&amp;E in an emergency</a:t>
            </a:r>
            <a:endParaRPr sz="1750">
              <a:latin typeface="Arial"/>
              <a:ea typeface="Arial"/>
              <a:cs typeface="Arial"/>
              <a:sym typeface="Arial"/>
            </a:endParaRPr>
          </a:p>
          <a:p>
            <a:pPr indent="-228600" lvl="0" marL="228600" rtl="0" algn="l">
              <a:lnSpc>
                <a:spcPct val="90000"/>
              </a:lnSpc>
              <a:spcBef>
                <a:spcPts val="1000"/>
              </a:spcBef>
              <a:spcAft>
                <a:spcPts val="0"/>
              </a:spcAft>
              <a:buClr>
                <a:schemeClr val="dk1"/>
              </a:buClr>
              <a:buSzPts val="1750"/>
              <a:buChar char="•"/>
            </a:pPr>
            <a:r>
              <a:rPr lang="en-GB" sz="1750">
                <a:latin typeface="Arial"/>
                <a:ea typeface="Arial"/>
                <a:cs typeface="Arial"/>
                <a:sym typeface="Arial"/>
              </a:rPr>
              <a:t>go to an urgent treatment centre</a:t>
            </a:r>
            <a:endParaRPr sz="1750">
              <a:latin typeface="Arial"/>
              <a:ea typeface="Arial"/>
              <a:cs typeface="Arial"/>
              <a:sym typeface="Arial"/>
            </a:endParaRPr>
          </a:p>
          <a:p>
            <a:pPr indent="-228600" lvl="0" marL="228600" rtl="0" algn="l">
              <a:lnSpc>
                <a:spcPct val="90000"/>
              </a:lnSpc>
              <a:spcBef>
                <a:spcPts val="1000"/>
              </a:spcBef>
              <a:spcAft>
                <a:spcPts val="0"/>
              </a:spcAft>
              <a:buClr>
                <a:schemeClr val="dk1"/>
              </a:buClr>
              <a:buSzPts val="1750"/>
              <a:buChar char="•"/>
            </a:pPr>
            <a:r>
              <a:rPr lang="en-GB" sz="1750">
                <a:latin typeface="Arial"/>
                <a:ea typeface="Arial"/>
                <a:cs typeface="Arial"/>
                <a:sym typeface="Arial"/>
              </a:rPr>
              <a:t>see an evening and weekend GP (out-of-hours GP)</a:t>
            </a:r>
            <a:endParaRPr sz="1750">
              <a:latin typeface="Arial"/>
              <a:ea typeface="Arial"/>
              <a:cs typeface="Arial"/>
              <a:sym typeface="Arial"/>
            </a:endParaRPr>
          </a:p>
          <a:p>
            <a:pPr indent="-228600" lvl="0" marL="228600" rtl="0" algn="l">
              <a:lnSpc>
                <a:spcPct val="90000"/>
              </a:lnSpc>
              <a:spcBef>
                <a:spcPts val="1000"/>
              </a:spcBef>
              <a:spcAft>
                <a:spcPts val="0"/>
              </a:spcAft>
              <a:buClr>
                <a:schemeClr val="dk1"/>
              </a:buClr>
              <a:buSzPts val="1750"/>
              <a:buChar char="•"/>
            </a:pPr>
            <a:r>
              <a:rPr lang="en-GB" sz="1750">
                <a:latin typeface="Arial"/>
                <a:ea typeface="Arial"/>
                <a:cs typeface="Arial"/>
                <a:sym typeface="Arial"/>
              </a:rPr>
              <a:t>book a callback from a nurse</a:t>
            </a:r>
            <a:endParaRPr sz="1750">
              <a:latin typeface="Arial"/>
              <a:ea typeface="Arial"/>
              <a:cs typeface="Arial"/>
              <a:sym typeface="Arial"/>
            </a:endParaRPr>
          </a:p>
          <a:p>
            <a:pPr indent="-228600" lvl="0" marL="228600" rtl="0" algn="l">
              <a:lnSpc>
                <a:spcPct val="90000"/>
              </a:lnSpc>
              <a:spcBef>
                <a:spcPts val="1000"/>
              </a:spcBef>
              <a:spcAft>
                <a:spcPts val="0"/>
              </a:spcAft>
              <a:buClr>
                <a:schemeClr val="dk1"/>
              </a:buClr>
              <a:buSzPts val="1750"/>
              <a:buChar char="•"/>
            </a:pPr>
            <a:r>
              <a:rPr lang="en-GB" sz="1750">
                <a:latin typeface="Arial"/>
                <a:ea typeface="Arial"/>
                <a:cs typeface="Arial"/>
                <a:sym typeface="Arial"/>
              </a:rPr>
              <a:t>get urgent specialist support, for dental or mental health problems</a:t>
            </a:r>
            <a:endParaRPr sz="1750">
              <a:latin typeface="Arial"/>
              <a:ea typeface="Arial"/>
              <a:cs typeface="Arial"/>
              <a:sym typeface="Arial"/>
            </a:endParaRPr>
          </a:p>
          <a:p>
            <a:pPr indent="-228600" lvl="0" marL="228600" rtl="0" algn="l">
              <a:lnSpc>
                <a:spcPct val="90000"/>
              </a:lnSpc>
              <a:spcBef>
                <a:spcPts val="1000"/>
              </a:spcBef>
              <a:spcAft>
                <a:spcPts val="0"/>
              </a:spcAft>
              <a:buClr>
                <a:schemeClr val="dk1"/>
              </a:buClr>
              <a:buSzPts val="1750"/>
              <a:buChar char="•"/>
            </a:pPr>
            <a:r>
              <a:rPr lang="en-GB" sz="1750">
                <a:latin typeface="Arial"/>
                <a:ea typeface="Arial"/>
                <a:cs typeface="Arial"/>
                <a:sym typeface="Arial"/>
              </a:rPr>
              <a:t>contact your own GP surgery</a:t>
            </a:r>
            <a:endParaRPr sz="1750">
              <a:latin typeface="Arial"/>
              <a:ea typeface="Arial"/>
              <a:cs typeface="Arial"/>
              <a:sym typeface="Arial"/>
            </a:endParaRPr>
          </a:p>
          <a:p>
            <a:pPr indent="-228600" lvl="0" marL="228600" rtl="0" algn="l">
              <a:lnSpc>
                <a:spcPct val="90000"/>
              </a:lnSpc>
              <a:spcBef>
                <a:spcPts val="1000"/>
              </a:spcBef>
              <a:spcAft>
                <a:spcPts val="0"/>
              </a:spcAft>
              <a:buClr>
                <a:schemeClr val="dk1"/>
              </a:buClr>
              <a:buSzPts val="1750"/>
              <a:buChar char="•"/>
            </a:pPr>
            <a:r>
              <a:rPr lang="en-GB" sz="1750">
                <a:latin typeface="Arial"/>
                <a:ea typeface="Arial"/>
                <a:cs typeface="Arial"/>
                <a:sym typeface="Arial"/>
              </a:rPr>
              <a:t>see a pharmacist for help with a minor illness</a:t>
            </a:r>
            <a:endParaRPr sz="1750">
              <a:latin typeface="Arial"/>
              <a:ea typeface="Arial"/>
              <a:cs typeface="Arial"/>
              <a:sym typeface="Arial"/>
            </a:endParaRPr>
          </a:p>
          <a:p>
            <a:pPr indent="-228600" lvl="0" marL="228600" rtl="0" algn="l">
              <a:lnSpc>
                <a:spcPct val="90000"/>
              </a:lnSpc>
              <a:spcBef>
                <a:spcPts val="1000"/>
              </a:spcBef>
              <a:spcAft>
                <a:spcPts val="0"/>
              </a:spcAft>
              <a:buClr>
                <a:schemeClr val="dk1"/>
              </a:buClr>
              <a:buSzPts val="1750"/>
              <a:buChar char="•"/>
            </a:pPr>
            <a:r>
              <a:rPr lang="en-GB" sz="1750">
                <a:latin typeface="Arial"/>
                <a:ea typeface="Arial"/>
                <a:cs typeface="Arial"/>
                <a:sym typeface="Arial"/>
              </a:rPr>
              <a:t>look after yourself safely at home</a:t>
            </a:r>
            <a:endParaRPr sz="1750">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g32681884be5_0_518"/>
          <p:cNvSpPr txBox="1"/>
          <p:nvPr>
            <p:ph type="title"/>
          </p:nvPr>
        </p:nvSpPr>
        <p:spPr>
          <a:xfrm>
            <a:off x="534200" y="232650"/>
            <a:ext cx="8908200" cy="1673100"/>
          </a:xfrm>
          <a:prstGeom prst="rect">
            <a:avLst/>
          </a:prstGeom>
          <a:noFill/>
          <a:ln>
            <a:noFill/>
          </a:ln>
        </p:spPr>
        <p:txBody>
          <a:bodyPr anchorCtr="0" anchor="ctr" bIns="45700" lIns="91425" spcFirstLastPara="1" rIns="91425" wrap="square" tIns="45700">
            <a:normAutofit/>
          </a:bodyPr>
          <a:lstStyle/>
          <a:p>
            <a:pPr indent="-228600" lvl="0" marL="228600" marR="0" rtl="0" algn="ctr">
              <a:lnSpc>
                <a:spcPct val="90000"/>
              </a:lnSpc>
              <a:spcBef>
                <a:spcPts val="0"/>
              </a:spcBef>
              <a:spcAft>
                <a:spcPts val="0"/>
              </a:spcAft>
              <a:buClr>
                <a:srgbClr val="3B3B3B"/>
              </a:buClr>
              <a:buSzPts val="2800"/>
              <a:buFont typeface="Arial"/>
              <a:buNone/>
            </a:pPr>
            <a:r>
              <a:rPr b="0" i="0" lang="en-GB" sz="3000" u="none" cap="none" strike="noStrike">
                <a:solidFill>
                  <a:srgbClr val="3B3B3B"/>
                </a:solidFill>
                <a:latin typeface="Arial"/>
                <a:ea typeface="Arial"/>
                <a:cs typeface="Arial"/>
                <a:sym typeface="Arial"/>
              </a:rPr>
              <a:t>What is the difference between urgent and emergency healthcare?</a:t>
            </a:r>
            <a:br>
              <a:rPr b="0" i="0" lang="en-GB" sz="2800" u="none" cap="none" strike="noStrike">
                <a:solidFill>
                  <a:srgbClr val="3B3B3B"/>
                </a:solidFill>
                <a:latin typeface="Arial"/>
                <a:ea typeface="Arial"/>
                <a:cs typeface="Arial"/>
                <a:sym typeface="Arial"/>
              </a:rPr>
            </a:br>
            <a:endParaRPr/>
          </a:p>
        </p:txBody>
      </p:sp>
      <p:sp>
        <p:nvSpPr>
          <p:cNvPr id="546" name="Google Shape;546;g32681884be5_0_518"/>
          <p:cNvSpPr txBox="1"/>
          <p:nvPr>
            <p:ph idx="1" type="body"/>
          </p:nvPr>
        </p:nvSpPr>
        <p:spPr>
          <a:xfrm>
            <a:off x="344631" y="1610592"/>
            <a:ext cx="46101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B3B3B"/>
              </a:buClr>
              <a:buSzPts val="2800"/>
              <a:buNone/>
            </a:pPr>
            <a:r>
              <a:rPr b="1" i="0" lang="en-GB">
                <a:solidFill>
                  <a:srgbClr val="3B3B3B"/>
                </a:solidFill>
                <a:latin typeface="Arial"/>
                <a:ea typeface="Arial"/>
                <a:cs typeface="Arial"/>
                <a:sym typeface="Arial"/>
              </a:rPr>
              <a:t>Urgent care:</a:t>
            </a:r>
            <a:r>
              <a:rPr b="0" i="0" lang="en-GB">
                <a:solidFill>
                  <a:srgbClr val="3B3B3B"/>
                </a:solidFill>
                <a:latin typeface="Arial"/>
                <a:ea typeface="Arial"/>
                <a:cs typeface="Arial"/>
                <a:sym typeface="Arial"/>
              </a:rPr>
              <a:t> </a:t>
            </a:r>
            <a:endParaRPr/>
          </a:p>
          <a:p>
            <a:pPr indent="0" lvl="0" marL="0" rtl="0" algn="l">
              <a:lnSpc>
                <a:spcPct val="90000"/>
              </a:lnSpc>
              <a:spcBef>
                <a:spcPts val="1000"/>
              </a:spcBef>
              <a:spcAft>
                <a:spcPts val="0"/>
              </a:spcAft>
              <a:buClr>
                <a:srgbClr val="3B3B3B"/>
              </a:buClr>
              <a:buSzPts val="2800"/>
              <a:buNone/>
            </a:pPr>
            <a:r>
              <a:rPr b="0" i="0" lang="en-GB">
                <a:solidFill>
                  <a:srgbClr val="3B3B3B"/>
                </a:solidFill>
                <a:latin typeface="Arial"/>
                <a:ea typeface="Arial"/>
                <a:cs typeface="Arial"/>
                <a:sym typeface="Arial"/>
              </a:rPr>
              <a:t>Is for an illness or injury that needs attention quickly but is not a life-threatening situation. Although some urgent care is provided in hospitals, much is also provided by services outside hospital.</a:t>
            </a:r>
            <a:endParaRPr/>
          </a:p>
          <a:p>
            <a:pPr indent="0" lvl="0" marL="0" rtl="0" algn="l">
              <a:lnSpc>
                <a:spcPct val="90000"/>
              </a:lnSpc>
              <a:spcBef>
                <a:spcPts val="1000"/>
              </a:spcBef>
              <a:spcAft>
                <a:spcPts val="0"/>
              </a:spcAft>
              <a:buClr>
                <a:schemeClr val="dk1"/>
              </a:buClr>
              <a:buSzPts val="2800"/>
              <a:buNone/>
            </a:pPr>
            <a:r>
              <a:t/>
            </a:r>
            <a:endParaRPr/>
          </a:p>
        </p:txBody>
      </p:sp>
      <p:pic>
        <p:nvPicPr>
          <p:cNvPr id="547" name="Google Shape;547;g32681884be5_0_518"/>
          <p:cNvPicPr preferRelativeResize="0"/>
          <p:nvPr/>
        </p:nvPicPr>
        <p:blipFill rotWithShape="1">
          <a:blip r:embed="rId3">
            <a:alphaModFix/>
          </a:blip>
          <a:srcRect b="0" l="0" r="0" t="0"/>
          <a:stretch/>
        </p:blipFill>
        <p:spPr>
          <a:xfrm>
            <a:off x="4990950" y="1277950"/>
            <a:ext cx="7008825" cy="5580050"/>
          </a:xfrm>
          <a:prstGeom prst="rect">
            <a:avLst/>
          </a:prstGeom>
          <a:noFill/>
          <a:ln>
            <a:noFill/>
          </a:ln>
        </p:spPr>
      </p:pic>
      <p:pic>
        <p:nvPicPr>
          <p:cNvPr id="548" name="Google Shape;548;g32681884be5_0_518"/>
          <p:cNvPicPr preferRelativeResize="0"/>
          <p:nvPr/>
        </p:nvPicPr>
        <p:blipFill rotWithShape="1">
          <a:blip r:embed="rId4">
            <a:alphaModFix/>
          </a:blip>
          <a:srcRect b="0" l="0" r="0" t="0"/>
          <a:stretch/>
        </p:blipFill>
        <p:spPr>
          <a:xfrm>
            <a:off x="9814861" y="232653"/>
            <a:ext cx="2164268" cy="50781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g32681884be5_0_611"/>
          <p:cNvSpPr txBox="1"/>
          <p:nvPr>
            <p:ph type="title"/>
          </p:nvPr>
        </p:nvSpPr>
        <p:spPr>
          <a:xfrm>
            <a:off x="2632803" y="198147"/>
            <a:ext cx="6400800" cy="809100"/>
          </a:xfrm>
          <a:prstGeom prst="rect">
            <a:avLst/>
          </a:prstGeom>
          <a:noFill/>
          <a:ln>
            <a:noFill/>
          </a:ln>
        </p:spPr>
        <p:txBody>
          <a:bodyPr anchorCtr="0" anchor="ctr" bIns="45700" lIns="91425" spcFirstLastPara="1" rIns="91425" wrap="square" tIns="45700">
            <a:normAutofit/>
          </a:bodyPr>
          <a:lstStyle/>
          <a:p>
            <a:pPr indent="-228600" lvl="0" marL="228600" marR="0" rtl="0" algn="ctr">
              <a:lnSpc>
                <a:spcPct val="90000"/>
              </a:lnSpc>
              <a:spcBef>
                <a:spcPts val="0"/>
              </a:spcBef>
              <a:spcAft>
                <a:spcPts val="0"/>
              </a:spcAft>
              <a:buClr>
                <a:schemeClr val="dk1"/>
              </a:buClr>
              <a:buSzPts val="4400"/>
              <a:buFont typeface="Play"/>
              <a:buNone/>
            </a:pPr>
            <a:r>
              <a:rPr lang="en-GB" sz="3000">
                <a:latin typeface="Arial"/>
                <a:ea typeface="Arial"/>
                <a:cs typeface="Arial"/>
                <a:sym typeface="Arial"/>
              </a:rPr>
              <a:t>What happens when you call 999</a:t>
            </a:r>
            <a:endParaRPr sz="3000">
              <a:latin typeface="Arial"/>
              <a:ea typeface="Arial"/>
              <a:cs typeface="Arial"/>
              <a:sym typeface="Arial"/>
            </a:endParaRPr>
          </a:p>
        </p:txBody>
      </p:sp>
      <p:sp>
        <p:nvSpPr>
          <p:cNvPr id="555" name="Google Shape;555;g32681884be5_0_6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pic>
        <p:nvPicPr>
          <p:cNvPr id="556" name="Google Shape;556;g32681884be5_0_611"/>
          <p:cNvPicPr preferRelativeResize="0"/>
          <p:nvPr>
            <p:ph idx="1" type="body"/>
          </p:nvPr>
        </p:nvPicPr>
        <p:blipFill rotWithShape="1">
          <a:blip r:embed="rId3">
            <a:alphaModFix/>
          </a:blip>
          <a:srcRect b="0" l="0" r="0" t="0"/>
          <a:stretch/>
        </p:blipFill>
        <p:spPr>
          <a:xfrm>
            <a:off x="7103451" y="1471600"/>
            <a:ext cx="5043000" cy="4427100"/>
          </a:xfrm>
          <a:prstGeom prst="rect">
            <a:avLst/>
          </a:prstGeom>
          <a:noFill/>
          <a:ln>
            <a:noFill/>
          </a:ln>
        </p:spPr>
      </p:pic>
      <p:sp>
        <p:nvSpPr>
          <p:cNvPr id="557" name="Google Shape;557;g32681884be5_0_611"/>
          <p:cNvSpPr txBox="1"/>
          <p:nvPr/>
        </p:nvSpPr>
        <p:spPr>
          <a:xfrm>
            <a:off x="159923" y="1244313"/>
            <a:ext cx="7051500" cy="474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The call handler will ask you some questions. They will want to know things like: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Arial"/>
                <a:ea typeface="Arial"/>
                <a:cs typeface="Arial"/>
                <a:sym typeface="Arial"/>
              </a:rPr>
              <a:t>the location of the emergency (for example, the postcode or any landmarks)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Arial"/>
                <a:ea typeface="Arial"/>
                <a:cs typeface="Arial"/>
                <a:sym typeface="Arial"/>
              </a:rPr>
              <a:t>what has happened (the main symptom or reason for the call)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Arial"/>
                <a:ea typeface="Arial"/>
                <a:cs typeface="Arial"/>
                <a:sym typeface="Arial"/>
              </a:rPr>
              <a:t>your contact number (in case they need to call you back)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They will tell you when they have all the information they need.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If you are told you will get a callback, make sure there is someone there to answer.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Information: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Calling 999 does not always mean an ambulance will be sent.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You might be told it's safe for you to make your own way to A&amp;E, or to be seen elsewhere.</a:t>
            </a:r>
            <a:endParaRPr b="0" i="0" sz="1400" u="none" cap="none" strike="noStrike">
              <a:solidFill>
                <a:srgbClr val="000000"/>
              </a:solidFill>
              <a:latin typeface="Arial"/>
              <a:ea typeface="Arial"/>
              <a:cs typeface="Arial"/>
              <a:sym typeface="Arial"/>
            </a:endParaRPr>
          </a:p>
        </p:txBody>
      </p:sp>
      <p:pic>
        <p:nvPicPr>
          <p:cNvPr id="558" name="Google Shape;558;g32681884be5_0_611"/>
          <p:cNvPicPr preferRelativeResize="0"/>
          <p:nvPr/>
        </p:nvPicPr>
        <p:blipFill rotWithShape="1">
          <a:blip r:embed="rId4">
            <a:alphaModFix/>
          </a:blip>
          <a:srcRect b="0" l="0" r="0" t="0"/>
          <a:stretch/>
        </p:blipFill>
        <p:spPr>
          <a:xfrm>
            <a:off x="9814861" y="232653"/>
            <a:ext cx="2164268" cy="50781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g32681884be5_0_525"/>
          <p:cNvSpPr txBox="1"/>
          <p:nvPr>
            <p:ph idx="1" type="body"/>
          </p:nvPr>
        </p:nvSpPr>
        <p:spPr>
          <a:xfrm>
            <a:off x="234235" y="1500702"/>
            <a:ext cx="4610100" cy="43512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rgbClr val="3B3B3B"/>
              </a:buClr>
              <a:buSzPts val="2800"/>
              <a:buNone/>
            </a:pPr>
            <a:r>
              <a:rPr b="1" i="0" lang="en-GB">
                <a:solidFill>
                  <a:srgbClr val="3B3B3B"/>
                </a:solidFill>
                <a:latin typeface="Arial"/>
                <a:ea typeface="Arial"/>
                <a:cs typeface="Arial"/>
                <a:sym typeface="Arial"/>
              </a:rPr>
              <a:t>A &amp; E - Emergency </a:t>
            </a:r>
            <a:r>
              <a:rPr b="1" lang="en-GB">
                <a:solidFill>
                  <a:srgbClr val="3B3B3B"/>
                </a:solidFill>
                <a:latin typeface="Arial"/>
                <a:ea typeface="Arial"/>
                <a:cs typeface="Arial"/>
                <a:sym typeface="Arial"/>
              </a:rPr>
              <a:t>C</a:t>
            </a:r>
            <a:r>
              <a:rPr b="1" i="0" lang="en-GB">
                <a:solidFill>
                  <a:srgbClr val="3B3B3B"/>
                </a:solidFill>
                <a:latin typeface="Arial"/>
                <a:ea typeface="Arial"/>
                <a:cs typeface="Arial"/>
                <a:sym typeface="Arial"/>
              </a:rPr>
              <a:t>are:</a:t>
            </a:r>
            <a:r>
              <a:rPr b="0" i="0" lang="en-GB">
                <a:solidFill>
                  <a:srgbClr val="3B3B3B"/>
                </a:solidFill>
                <a:latin typeface="Arial"/>
                <a:ea typeface="Arial"/>
                <a:cs typeface="Arial"/>
                <a:sym typeface="Arial"/>
              </a:rPr>
              <a:t> </a:t>
            </a:r>
            <a:endParaRPr/>
          </a:p>
          <a:p>
            <a:pPr indent="0" lvl="0" marL="0" rtl="0" algn="l">
              <a:lnSpc>
                <a:spcPct val="90000"/>
              </a:lnSpc>
              <a:spcBef>
                <a:spcPts val="1000"/>
              </a:spcBef>
              <a:spcAft>
                <a:spcPts val="0"/>
              </a:spcAft>
              <a:buClr>
                <a:srgbClr val="3B3B3B"/>
              </a:buClr>
              <a:buSzPts val="2800"/>
              <a:buNone/>
            </a:pPr>
            <a:r>
              <a:rPr b="0" i="0" lang="en-GB">
                <a:solidFill>
                  <a:srgbClr val="3B3B3B"/>
                </a:solidFill>
                <a:latin typeface="Arial"/>
                <a:ea typeface="Arial"/>
                <a:cs typeface="Arial"/>
                <a:sym typeface="Arial"/>
              </a:rPr>
              <a:t>This is help for life-threatening conditions. If someone is in immediate danger because of an injury or a severe health problem, they need emergency care quickly. This is available at emergency departments (EDs), also known as Accident and Emergency (A&amp;E) or casualty.</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565" name="Google Shape;565;g32681884be5_0_525"/>
          <p:cNvPicPr preferRelativeResize="0"/>
          <p:nvPr/>
        </p:nvPicPr>
        <p:blipFill rotWithShape="1">
          <a:blip r:embed="rId3">
            <a:alphaModFix/>
          </a:blip>
          <a:srcRect b="0" l="0" r="0" t="0"/>
          <a:stretch/>
        </p:blipFill>
        <p:spPr>
          <a:xfrm>
            <a:off x="5263425" y="1270525"/>
            <a:ext cx="6694350" cy="5587475"/>
          </a:xfrm>
          <a:prstGeom prst="rect">
            <a:avLst/>
          </a:prstGeom>
          <a:noFill/>
          <a:ln>
            <a:noFill/>
          </a:ln>
        </p:spPr>
      </p:pic>
      <p:sp>
        <p:nvSpPr>
          <p:cNvPr id="566" name="Google Shape;566;g32681884be5_0_525"/>
          <p:cNvSpPr txBox="1"/>
          <p:nvPr/>
        </p:nvSpPr>
        <p:spPr>
          <a:xfrm>
            <a:off x="234235" y="5412268"/>
            <a:ext cx="4867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Arial"/>
                <a:ea typeface="Arial"/>
                <a:cs typeface="Arial"/>
                <a:sym typeface="Arial"/>
              </a:rPr>
              <a:t>The role of EDs: EDs have specialist staff and equipment to handle serious health emergencies. However, with rising demands, EDs are becoming very busy.</a:t>
            </a:r>
            <a:endParaRPr b="0" i="0" sz="1400" u="none" cap="none" strike="noStrike">
              <a:solidFill>
                <a:srgbClr val="000000"/>
              </a:solidFill>
              <a:latin typeface="Arial"/>
              <a:ea typeface="Arial"/>
              <a:cs typeface="Arial"/>
              <a:sym typeface="Arial"/>
            </a:endParaRPr>
          </a:p>
        </p:txBody>
      </p:sp>
      <p:pic>
        <p:nvPicPr>
          <p:cNvPr id="567" name="Google Shape;567;g32681884be5_0_525"/>
          <p:cNvPicPr preferRelativeResize="0"/>
          <p:nvPr/>
        </p:nvPicPr>
        <p:blipFill rotWithShape="1">
          <a:blip r:embed="rId4">
            <a:alphaModFix/>
          </a:blip>
          <a:srcRect b="0" l="0" r="0" t="0"/>
          <a:stretch/>
        </p:blipFill>
        <p:spPr>
          <a:xfrm>
            <a:off x="9814861" y="232653"/>
            <a:ext cx="2164268" cy="507813"/>
          </a:xfrm>
          <a:prstGeom prst="rect">
            <a:avLst/>
          </a:prstGeom>
          <a:noFill/>
          <a:ln>
            <a:noFill/>
          </a:ln>
        </p:spPr>
      </p:pic>
      <p:sp>
        <p:nvSpPr>
          <p:cNvPr id="568" name="Google Shape;568;g32681884be5_0_525"/>
          <p:cNvSpPr txBox="1"/>
          <p:nvPr>
            <p:ph type="title"/>
          </p:nvPr>
        </p:nvSpPr>
        <p:spPr>
          <a:xfrm>
            <a:off x="534200" y="232650"/>
            <a:ext cx="8908200" cy="1673100"/>
          </a:xfrm>
          <a:prstGeom prst="rect">
            <a:avLst/>
          </a:prstGeom>
          <a:noFill/>
          <a:ln>
            <a:noFill/>
          </a:ln>
        </p:spPr>
        <p:txBody>
          <a:bodyPr anchorCtr="0" anchor="ctr" bIns="45700" lIns="91425" spcFirstLastPara="1" rIns="91425" wrap="square" tIns="45700">
            <a:normAutofit/>
          </a:bodyPr>
          <a:lstStyle/>
          <a:p>
            <a:pPr indent="-228600" lvl="0" marL="228600" marR="0" rtl="0" algn="ctr">
              <a:lnSpc>
                <a:spcPct val="90000"/>
              </a:lnSpc>
              <a:spcBef>
                <a:spcPts val="0"/>
              </a:spcBef>
              <a:spcAft>
                <a:spcPts val="0"/>
              </a:spcAft>
              <a:buClr>
                <a:srgbClr val="3B3B3B"/>
              </a:buClr>
              <a:buSzPts val="2800"/>
              <a:buFont typeface="Arial"/>
              <a:buNone/>
            </a:pPr>
            <a:r>
              <a:rPr b="0" i="0" lang="en-GB" sz="3000" u="none" cap="none" strike="noStrike">
                <a:solidFill>
                  <a:srgbClr val="3B3B3B"/>
                </a:solidFill>
                <a:latin typeface="Arial"/>
                <a:ea typeface="Arial"/>
                <a:cs typeface="Arial"/>
                <a:sym typeface="Arial"/>
              </a:rPr>
              <a:t>What is the difference between urgent and emergency healthcare?</a:t>
            </a:r>
            <a:br>
              <a:rPr b="0" i="0" lang="en-GB" sz="2800" u="none" cap="none" strike="noStrike">
                <a:solidFill>
                  <a:srgbClr val="3B3B3B"/>
                </a:solidFill>
                <a:latin typeface="Arial"/>
                <a:ea typeface="Arial"/>
                <a:cs typeface="Arial"/>
                <a:sym typeface="Arial"/>
              </a:rPr>
            </a:b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2"/>
          <p:cNvPicPr preferRelativeResize="0"/>
          <p:nvPr/>
        </p:nvPicPr>
        <p:blipFill rotWithShape="1">
          <a:blip r:embed="rId3">
            <a:alphaModFix/>
          </a:blip>
          <a:srcRect b="0" l="0" r="0" t="0"/>
          <a:stretch/>
        </p:blipFill>
        <p:spPr>
          <a:xfrm>
            <a:off x="6676411" y="1445678"/>
            <a:ext cx="2164268" cy="507813"/>
          </a:xfrm>
          <a:prstGeom prst="rect">
            <a:avLst/>
          </a:prstGeom>
          <a:noFill/>
          <a:ln>
            <a:noFill/>
          </a:ln>
        </p:spPr>
      </p:pic>
      <p:grpSp>
        <p:nvGrpSpPr>
          <p:cNvPr id="401" name="Google Shape;401;p2"/>
          <p:cNvGrpSpPr/>
          <p:nvPr/>
        </p:nvGrpSpPr>
        <p:grpSpPr>
          <a:xfrm>
            <a:off x="2306638" y="170022"/>
            <a:ext cx="6684000" cy="738641"/>
            <a:chOff x="3069238" y="46934"/>
            <a:chExt cx="6684000" cy="738641"/>
          </a:xfrm>
        </p:grpSpPr>
        <p:sp>
          <p:nvSpPr>
            <p:cNvPr id="402" name="Google Shape;402;p2"/>
            <p:cNvSpPr txBox="1"/>
            <p:nvPr/>
          </p:nvSpPr>
          <p:spPr>
            <a:xfrm>
              <a:off x="4739742" y="46934"/>
              <a:ext cx="28887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rgbClr val="000000"/>
                  </a:solidFill>
                  <a:latin typeface="Arial"/>
                  <a:ea typeface="Arial"/>
                  <a:cs typeface="Arial"/>
                  <a:sym typeface="Arial"/>
                </a:rPr>
                <a:t>Contents</a:t>
              </a:r>
              <a:r>
                <a:rPr b="0" i="0" lang="en-GB" sz="2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03" name="Google Shape;403;p2"/>
            <p:cNvPicPr preferRelativeResize="0"/>
            <p:nvPr/>
          </p:nvPicPr>
          <p:blipFill rotWithShape="1">
            <a:blip r:embed="rId4">
              <a:alphaModFix/>
            </a:blip>
            <a:srcRect b="0" l="0" r="0" t="0"/>
            <a:stretch/>
          </p:blipFill>
          <p:spPr>
            <a:xfrm>
              <a:off x="7369125" y="126875"/>
              <a:ext cx="2384113" cy="646225"/>
            </a:xfrm>
            <a:prstGeom prst="rect">
              <a:avLst/>
            </a:prstGeom>
            <a:noFill/>
            <a:ln>
              <a:noFill/>
            </a:ln>
          </p:spPr>
        </p:pic>
        <p:pic>
          <p:nvPicPr>
            <p:cNvPr id="404" name="Google Shape;404;p2"/>
            <p:cNvPicPr preferRelativeResize="0"/>
            <p:nvPr/>
          </p:nvPicPr>
          <p:blipFill rotWithShape="1">
            <a:blip r:embed="rId5">
              <a:alphaModFix/>
            </a:blip>
            <a:srcRect b="0" l="0" r="0" t="0"/>
            <a:stretch/>
          </p:blipFill>
          <p:spPr>
            <a:xfrm>
              <a:off x="3069238" y="77675"/>
              <a:ext cx="1822910" cy="707900"/>
            </a:xfrm>
            <a:prstGeom prst="rect">
              <a:avLst/>
            </a:prstGeom>
            <a:noFill/>
            <a:ln>
              <a:noFill/>
            </a:ln>
          </p:spPr>
        </p:pic>
      </p:grpSp>
      <p:graphicFrame>
        <p:nvGraphicFramePr>
          <p:cNvPr id="405" name="Google Shape;405;p2"/>
          <p:cNvGraphicFramePr/>
          <p:nvPr/>
        </p:nvGraphicFramePr>
        <p:xfrm>
          <a:off x="664150" y="1185500"/>
          <a:ext cx="3000000" cy="3000000"/>
        </p:xfrm>
        <a:graphic>
          <a:graphicData uri="http://schemas.openxmlformats.org/drawingml/2006/table">
            <a:tbl>
              <a:tblPr>
                <a:noFill/>
                <a:tableStyleId>{02FB4C27-7A95-4CAF-8533-161C78CC9A62}</a:tableStyleId>
              </a:tblPr>
              <a:tblGrid>
                <a:gridCol w="6867525"/>
              </a:tblGrid>
              <a:tr h="295275">
                <a:tc>
                  <a:txBody>
                    <a:bodyPr/>
                    <a:lstStyle/>
                    <a:p>
                      <a:pPr indent="0" lvl="0" marL="0" marR="0" rtl="0" algn="l">
                        <a:lnSpc>
                          <a:spcPct val="100000"/>
                        </a:lnSpc>
                        <a:spcBef>
                          <a:spcPts val="0"/>
                        </a:spcBef>
                        <a:spcAft>
                          <a:spcPts val="0"/>
                        </a:spcAft>
                        <a:buClr>
                          <a:srgbClr val="000000"/>
                        </a:buClr>
                        <a:buSzPts val="1800"/>
                        <a:buFont typeface="Arial"/>
                        <a:buNone/>
                      </a:pPr>
                      <a:r>
                        <a:rPr b="1" lang="en-GB" sz="1800" u="none" cap="none" strike="noStrike"/>
                        <a:t>1. Health and Wellbeing Services (Green)</a:t>
                      </a:r>
                      <a:endParaRPr b="1" sz="1800" u="none" cap="none" strike="noStrike"/>
                    </a:p>
                  </a:txBody>
                  <a:tcPr marT="9525" marB="91425" marR="9525" marL="9525" anchor="ctr"/>
                </a:tc>
              </a:tr>
              <a:tr h="2952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525" marB="91425" marR="9525" marL="9525" anchor="b">
                    <a:solidFill>
                      <a:srgbClr val="3C7D22"/>
                    </a:solidFill>
                  </a:tcPr>
                </a:tc>
              </a:tr>
              <a:tr h="29527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Focus: Physical, mental, and emotional health support.</a:t>
                      </a:r>
                      <a:endParaRPr sz="1800" u="none" cap="none" strike="noStrike"/>
                    </a:p>
                  </a:txBody>
                  <a:tcPr marT="9525" marB="91425" marR="9525" marL="9525" anchor="b"/>
                </a:tc>
              </a:tr>
              <a:tr h="2952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525" marB="91425" marR="9525" marL="85725" anchor="ctr"/>
                </a:tc>
              </a:tr>
              <a:tr h="29527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5 Ways to Mental Wellbeing</a:t>
                      </a:r>
                      <a:endParaRPr sz="1800" u="none" cap="none" strike="noStrike"/>
                    </a:p>
                  </a:txBody>
                  <a:tcPr marT="9525" marB="91425" marR="9525" marL="85725" anchor="ctr"/>
                </a:tc>
              </a:tr>
              <a:tr h="29527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Bereavement Care Services</a:t>
                      </a:r>
                      <a:endParaRPr sz="1800" u="none" cap="none" strike="noStrike"/>
                    </a:p>
                  </a:txBody>
                  <a:tcPr marT="9525" marB="91425" marR="9525" marL="85725" anchor="ctr"/>
                </a:tc>
              </a:tr>
              <a:tr h="29527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Cancer Screening &amp; Support</a:t>
                      </a:r>
                      <a:endParaRPr sz="1800" u="none" cap="none" strike="noStrike"/>
                    </a:p>
                  </a:txBody>
                  <a:tcPr marT="9525" marB="91425" marR="9525" marL="85725" anchor="ctr"/>
                </a:tc>
              </a:tr>
              <a:tr h="29527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Dementia &amp; Support</a:t>
                      </a:r>
                      <a:endParaRPr sz="1800" u="none" cap="none" strike="noStrike"/>
                    </a:p>
                  </a:txBody>
                  <a:tcPr marT="9525" marB="91425" marR="9525" marL="85725" anchor="ctr"/>
                </a:tc>
              </a:tr>
              <a:tr h="29527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Diabetes Support</a:t>
                      </a:r>
                      <a:endParaRPr sz="1800" u="none" cap="none" strike="noStrike"/>
                    </a:p>
                  </a:txBody>
                  <a:tcPr marT="9525" marB="91425" marR="9525" marL="85725" anchor="ctr"/>
                </a:tc>
              </a:tr>
              <a:tr h="29527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Early Help Support</a:t>
                      </a:r>
                      <a:endParaRPr sz="1800" u="none" cap="none" strike="noStrike"/>
                    </a:p>
                  </a:txBody>
                  <a:tcPr marT="9525" marB="91425" marR="9525" marL="85725" anchor="ctr"/>
                </a:tc>
              </a:tr>
              <a:tr h="29527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Fall Prevention Advice &amp; Support</a:t>
                      </a:r>
                      <a:endParaRPr sz="1800" u="none" cap="none" strike="noStrike"/>
                    </a:p>
                  </a:txBody>
                  <a:tcPr marT="9525" marB="91425" marR="9525" marL="85725" anchor="ctr"/>
                </a:tc>
              </a:tr>
              <a:tr h="29527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Feeling Unwell? </a:t>
                      </a:r>
                      <a:endParaRPr sz="1800" u="none" cap="none" strike="noStrike"/>
                    </a:p>
                  </a:txBody>
                  <a:tcPr marT="9525" marB="91425" marR="9525" marL="85725" anchor="ctr"/>
                </a:tc>
              </a:tr>
              <a:tr h="29527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General Wellbeing Harrow Healthy Walks</a:t>
                      </a:r>
                      <a:endParaRPr sz="1800" u="none" cap="none" strike="noStrike"/>
                    </a:p>
                  </a:txBody>
                  <a:tcPr marT="9525" marB="91425" marR="9525" marL="85725" anchor="ctr"/>
                </a:tc>
              </a:tr>
              <a:tr h="29527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Hypertension Info &amp; Support</a:t>
                      </a:r>
                      <a:endParaRPr sz="1800" u="none" cap="none" strike="noStrike"/>
                    </a:p>
                  </a:txBody>
                  <a:tcPr marT="9525" marB="91425" marR="9525" marL="85725" anchor="ctr"/>
                </a:tc>
              </a:tr>
              <a:tr h="29527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Mental Health Support Mind</a:t>
                      </a:r>
                      <a:endParaRPr sz="1800" u="none" cap="none" strike="noStrike"/>
                    </a:p>
                  </a:txBody>
                  <a:tcPr marT="9525" marB="91425" marR="9525" marL="85725" anchor="ct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14"/>
          <p:cNvSpPr txBox="1"/>
          <p:nvPr>
            <p:ph idx="1" type="body"/>
          </p:nvPr>
        </p:nvSpPr>
        <p:spPr>
          <a:xfrm>
            <a:off x="532175" y="1363550"/>
            <a:ext cx="110469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222222"/>
              </a:buClr>
              <a:buSzPts val="2800"/>
              <a:buNone/>
            </a:pPr>
            <a:r>
              <a:rPr b="1" i="0" lang="en-GB" sz="3000">
                <a:solidFill>
                  <a:srgbClr val="222222"/>
                </a:solidFill>
                <a:latin typeface="Arial"/>
                <a:ea typeface="Arial"/>
                <a:cs typeface="Arial"/>
                <a:sym typeface="Arial"/>
              </a:rPr>
              <a:t>Harrow Health Walks</a:t>
            </a:r>
            <a:endParaRPr sz="3000"/>
          </a:p>
          <a:p>
            <a:pPr indent="0" lvl="0" marL="0" rtl="0" algn="l">
              <a:lnSpc>
                <a:spcPct val="90000"/>
              </a:lnSpc>
              <a:spcBef>
                <a:spcPts val="1000"/>
              </a:spcBef>
              <a:spcAft>
                <a:spcPts val="0"/>
              </a:spcAft>
              <a:buClr>
                <a:schemeClr val="dk1"/>
              </a:buClr>
              <a:buSzPts val="2800"/>
              <a:buNone/>
            </a:pPr>
            <a:r>
              <a:t/>
            </a:r>
            <a:endParaRPr b="0" i="0">
              <a:solidFill>
                <a:srgbClr val="222222"/>
              </a:solidFill>
              <a:latin typeface="Arial"/>
              <a:ea typeface="Arial"/>
              <a:cs typeface="Arial"/>
              <a:sym typeface="Arial"/>
            </a:endParaRPr>
          </a:p>
          <a:p>
            <a:pPr indent="-228600" lvl="0" marL="228600" rtl="0" algn="l">
              <a:lnSpc>
                <a:spcPct val="90000"/>
              </a:lnSpc>
              <a:spcBef>
                <a:spcPts val="1000"/>
              </a:spcBef>
              <a:spcAft>
                <a:spcPts val="0"/>
              </a:spcAft>
              <a:buClr>
                <a:srgbClr val="222222"/>
              </a:buClr>
              <a:buSzPts val="2800"/>
              <a:buFont typeface="Arial"/>
              <a:buChar char="•"/>
            </a:pPr>
            <a:r>
              <a:rPr b="0" i="0" lang="en-GB">
                <a:solidFill>
                  <a:srgbClr val="222222"/>
                </a:solidFill>
                <a:latin typeface="Arial"/>
                <a:ea typeface="Arial"/>
                <a:cs typeface="Arial"/>
                <a:sym typeface="Arial"/>
              </a:rPr>
              <a:t>Free, leader-led walks for all ages and fitness levels.</a:t>
            </a:r>
            <a:endParaRPr/>
          </a:p>
          <a:p>
            <a:pPr indent="-228600" lvl="0" marL="228600" rtl="0" algn="l">
              <a:lnSpc>
                <a:spcPct val="90000"/>
              </a:lnSpc>
              <a:spcBef>
                <a:spcPts val="1000"/>
              </a:spcBef>
              <a:spcAft>
                <a:spcPts val="0"/>
              </a:spcAft>
              <a:buClr>
                <a:srgbClr val="222222"/>
              </a:buClr>
              <a:buSzPts val="2800"/>
              <a:buFont typeface="Arial"/>
              <a:buChar char="•"/>
            </a:pPr>
            <a:r>
              <a:rPr b="0" i="0" lang="en-GB">
                <a:solidFill>
                  <a:srgbClr val="222222"/>
                </a:solidFill>
                <a:latin typeface="Arial"/>
                <a:ea typeface="Arial"/>
                <a:cs typeface="Arial"/>
                <a:sym typeface="Arial"/>
              </a:rPr>
              <a:t>No booking required; runs daily across the borough.</a:t>
            </a:r>
            <a:endParaRPr/>
          </a:p>
          <a:p>
            <a:pPr indent="-228600" lvl="0" marL="228600" rtl="0" algn="l">
              <a:lnSpc>
                <a:spcPct val="90000"/>
              </a:lnSpc>
              <a:spcBef>
                <a:spcPts val="1000"/>
              </a:spcBef>
              <a:spcAft>
                <a:spcPts val="0"/>
              </a:spcAft>
              <a:buClr>
                <a:srgbClr val="222222"/>
              </a:buClr>
              <a:buSzPts val="2800"/>
              <a:buFont typeface="Arial"/>
              <a:buChar char="•"/>
            </a:pPr>
            <a:r>
              <a:rPr b="0" i="0" lang="en-GB">
                <a:solidFill>
                  <a:srgbClr val="222222"/>
                </a:solidFill>
                <a:latin typeface="Arial"/>
                <a:ea typeface="Arial"/>
                <a:cs typeface="Arial"/>
                <a:sym typeface="Arial"/>
              </a:rPr>
              <a:t>Contact: 020 8424 1255 | publichealth@harrow.gov.uk | </a:t>
            </a:r>
            <a:r>
              <a:rPr b="0" i="0" lang="en-GB" u="sng">
                <a:solidFill>
                  <a:srgbClr val="1155CC"/>
                </a:solidFill>
                <a:latin typeface="Arial"/>
                <a:ea typeface="Arial"/>
                <a:cs typeface="Arial"/>
                <a:sym typeface="Arial"/>
                <a:hlinkClick r:id="rId3">
                  <a:extLst>
                    <a:ext uri="{A12FA001-AC4F-418D-AE19-62706E023703}">
                      <ahyp:hlinkClr val="tx"/>
                    </a:ext>
                  </a:extLst>
                </a:hlinkClick>
              </a:rPr>
              <a:t>Details</a:t>
            </a:r>
            <a:endParaRPr b="0" i="0">
              <a:solidFill>
                <a:srgbClr val="222222"/>
              </a:solidFill>
              <a:latin typeface="Arial"/>
              <a:ea typeface="Arial"/>
              <a:cs typeface="Arial"/>
              <a:sym typeface="Arial"/>
            </a:endParaRPr>
          </a:p>
          <a:p>
            <a:pPr indent="-50800" lvl="0" marL="228600" rtl="0" algn="l">
              <a:lnSpc>
                <a:spcPct val="90000"/>
              </a:lnSpc>
              <a:spcBef>
                <a:spcPts val="1000"/>
              </a:spcBef>
              <a:spcAft>
                <a:spcPts val="0"/>
              </a:spcAft>
              <a:buClr>
                <a:schemeClr val="dk1"/>
              </a:buClr>
              <a:buSzPts val="2800"/>
              <a:buNone/>
            </a:pPr>
            <a:r>
              <a:t/>
            </a:r>
            <a:endParaRPr/>
          </a:p>
        </p:txBody>
      </p:sp>
      <p:pic>
        <p:nvPicPr>
          <p:cNvPr id="574" name="Google Shape;574;p14"/>
          <p:cNvPicPr preferRelativeResize="0"/>
          <p:nvPr/>
        </p:nvPicPr>
        <p:blipFill rotWithShape="1">
          <a:blip r:embed="rId4">
            <a:alphaModFix/>
          </a:blip>
          <a:srcRect b="0" l="0" r="0" t="0"/>
          <a:stretch/>
        </p:blipFill>
        <p:spPr>
          <a:xfrm>
            <a:off x="661230" y="4262406"/>
            <a:ext cx="2009775" cy="1895475"/>
          </a:xfrm>
          <a:prstGeom prst="rect">
            <a:avLst/>
          </a:prstGeom>
          <a:noFill/>
          <a:ln>
            <a:noFill/>
          </a:ln>
        </p:spPr>
      </p:pic>
      <p:pic>
        <p:nvPicPr>
          <p:cNvPr id="575" name="Google Shape;575;p14"/>
          <p:cNvPicPr preferRelativeResize="0"/>
          <p:nvPr/>
        </p:nvPicPr>
        <p:blipFill rotWithShape="1">
          <a:blip r:embed="rId5">
            <a:alphaModFix/>
          </a:blip>
          <a:srcRect b="0" l="0" r="0" t="0"/>
          <a:stretch/>
        </p:blipFill>
        <p:spPr>
          <a:xfrm>
            <a:off x="9814861" y="232653"/>
            <a:ext cx="2164268" cy="507813"/>
          </a:xfrm>
          <a:prstGeom prst="rect">
            <a:avLst/>
          </a:prstGeom>
          <a:noFill/>
          <a:ln>
            <a:noFill/>
          </a:ln>
        </p:spPr>
      </p:pic>
      <p:sp>
        <p:nvSpPr>
          <p:cNvPr id="576" name="Google Shape;576;p14"/>
          <p:cNvSpPr txBox="1"/>
          <p:nvPr>
            <p:ph type="title"/>
          </p:nvPr>
        </p:nvSpPr>
        <p:spPr>
          <a:xfrm>
            <a:off x="442525" y="256550"/>
            <a:ext cx="9580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sz="3600">
                <a:latin typeface="Arial"/>
                <a:ea typeface="Arial"/>
                <a:cs typeface="Arial"/>
                <a:sym typeface="Arial"/>
              </a:rPr>
              <a:t>General Mental Health &amp; Wellbeing</a:t>
            </a:r>
            <a:endParaRPr b="1" sz="3600">
              <a:latin typeface="Arial"/>
              <a:ea typeface="Arial"/>
              <a:cs typeface="Arial"/>
              <a:sym typeface="Arial"/>
            </a:endParaRPr>
          </a:p>
        </p:txBody>
      </p:sp>
      <p:pic>
        <p:nvPicPr>
          <p:cNvPr id="577" name="Google Shape;577;p14"/>
          <p:cNvPicPr preferRelativeResize="0"/>
          <p:nvPr/>
        </p:nvPicPr>
        <p:blipFill rotWithShape="1">
          <a:blip r:embed="rId6">
            <a:alphaModFix/>
          </a:blip>
          <a:srcRect b="0" l="0" r="0" t="0"/>
          <a:stretch/>
        </p:blipFill>
        <p:spPr>
          <a:xfrm>
            <a:off x="8887700" y="5952937"/>
            <a:ext cx="2384113" cy="6462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15"/>
          <p:cNvSpPr txBox="1"/>
          <p:nvPr>
            <p:ph idx="1" type="body"/>
          </p:nvPr>
        </p:nvSpPr>
        <p:spPr>
          <a:xfrm>
            <a:off x="405250" y="1137527"/>
            <a:ext cx="11232600" cy="501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6707F"/>
              </a:buClr>
              <a:buSzPts val="2000"/>
              <a:buNone/>
            </a:pPr>
            <a:r>
              <a:rPr i="0" lang="en-GB" sz="2000"/>
              <a:t>High blood pressure can often be prevented or reduced by eating healthily, maintaining a healthy weight, taking regular exercise, drinking alcohol in moderation and not smoking.</a:t>
            </a:r>
            <a:endParaRPr sz="2000"/>
          </a:p>
        </p:txBody>
      </p:sp>
      <p:pic>
        <p:nvPicPr>
          <p:cNvPr id="583" name="Google Shape;583;p15"/>
          <p:cNvPicPr preferRelativeResize="0"/>
          <p:nvPr/>
        </p:nvPicPr>
        <p:blipFill rotWithShape="1">
          <a:blip r:embed="rId3">
            <a:alphaModFix/>
          </a:blip>
          <a:srcRect b="0" l="0" r="0" t="0"/>
          <a:stretch/>
        </p:blipFill>
        <p:spPr>
          <a:xfrm>
            <a:off x="7247825" y="3651375"/>
            <a:ext cx="4944177" cy="3206626"/>
          </a:xfrm>
          <a:prstGeom prst="rect">
            <a:avLst/>
          </a:prstGeom>
          <a:noFill/>
          <a:ln>
            <a:noFill/>
          </a:ln>
        </p:spPr>
      </p:pic>
      <p:sp>
        <p:nvSpPr>
          <p:cNvPr id="584" name="Google Shape;584;p15"/>
          <p:cNvSpPr txBox="1"/>
          <p:nvPr/>
        </p:nvSpPr>
        <p:spPr>
          <a:xfrm>
            <a:off x="411675" y="1859675"/>
            <a:ext cx="6836100" cy="397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6707F"/>
              </a:buClr>
              <a:buSzPts val="1800"/>
              <a:buFont typeface="Open Sans"/>
              <a:buNone/>
            </a:pPr>
            <a:r>
              <a:rPr b="0" i="0" lang="en-GB" sz="2000" u="none" cap="none" strike="noStrike">
                <a:solidFill>
                  <a:schemeClr val="dk1"/>
                </a:solidFill>
                <a:latin typeface="Arial"/>
                <a:ea typeface="Arial"/>
                <a:cs typeface="Arial"/>
                <a:sym typeface="Arial"/>
              </a:rPr>
              <a:t>The </a:t>
            </a:r>
            <a:r>
              <a:rPr b="0" i="0" lang="en-GB" sz="2000" u="sng" cap="none" strike="noStrike">
                <a:solidFill>
                  <a:schemeClr val="dk1"/>
                </a:solidFill>
                <a:latin typeface="Arial"/>
                <a:ea typeface="Arial"/>
                <a:cs typeface="Arial"/>
                <a:sym typeface="Arial"/>
                <a:hlinkClick r:id="rId4">
                  <a:extLst>
                    <a:ext uri="{A12FA001-AC4F-418D-AE19-62706E023703}">
                      <ahyp:hlinkClr val="tx"/>
                    </a:ext>
                  </a:extLst>
                </a:hlinkClick>
              </a:rPr>
              <a:t>Eatwell Guide</a:t>
            </a:r>
            <a:r>
              <a:rPr b="0" i="0" lang="en-GB" sz="2000" u="none" cap="none" strike="noStrike">
                <a:solidFill>
                  <a:schemeClr val="dk1"/>
                </a:solidFill>
                <a:latin typeface="Arial"/>
                <a:ea typeface="Arial"/>
                <a:cs typeface="Arial"/>
                <a:sym typeface="Arial"/>
              </a:rPr>
              <a:t> highlights the different types of food that make up our diet, and shows the proportions we should eat them in to have a well-balanced and healthy diet.</a:t>
            </a:r>
            <a:br>
              <a:rPr b="0" i="0" lang="en-GB" sz="2000" u="none" cap="none" strike="noStrike">
                <a:solidFill>
                  <a:schemeClr val="dk1"/>
                </a:solidFill>
                <a:latin typeface="Arial"/>
                <a:ea typeface="Arial"/>
                <a:cs typeface="Arial"/>
                <a:sym typeface="Arial"/>
              </a:rPr>
            </a:br>
            <a:br>
              <a:rPr b="0" i="0" lang="en-GB" sz="2000" u="none" cap="none" strike="noStrike">
                <a:solidFill>
                  <a:schemeClr val="dk1"/>
                </a:solidFill>
                <a:latin typeface="Arial"/>
                <a:ea typeface="Arial"/>
                <a:cs typeface="Arial"/>
                <a:sym typeface="Arial"/>
              </a:rPr>
            </a:br>
            <a:r>
              <a:rPr b="0" i="0" lang="en-GB" sz="2000" u="none" cap="none" strike="noStrike">
                <a:solidFill>
                  <a:schemeClr val="dk1"/>
                </a:solidFill>
                <a:latin typeface="Arial"/>
                <a:ea typeface="Arial"/>
                <a:cs typeface="Arial"/>
                <a:sym typeface="Arial"/>
              </a:rPr>
              <a:t>Salt raises your blood pressure. The more salt you eat, the higher your blood pressure. Aim to eat less than 6g (0.2oz) of salt a day, which is about a teaspoonful.</a:t>
            </a:r>
            <a:br>
              <a:rPr b="0" i="0" lang="en-GB" sz="2000" u="none" cap="none" strike="noStrike">
                <a:solidFill>
                  <a:schemeClr val="dk1"/>
                </a:solidFill>
                <a:latin typeface="Arial"/>
                <a:ea typeface="Arial"/>
                <a:cs typeface="Arial"/>
                <a:sym typeface="Arial"/>
              </a:rPr>
            </a:br>
            <a:br>
              <a:rPr b="0" i="0" lang="en-GB" sz="2000" u="none" cap="none" strike="noStrike">
                <a:solidFill>
                  <a:schemeClr val="dk1"/>
                </a:solidFill>
                <a:latin typeface="Arial"/>
                <a:ea typeface="Arial"/>
                <a:cs typeface="Arial"/>
                <a:sym typeface="Arial"/>
              </a:rPr>
            </a:br>
            <a:r>
              <a:rPr b="0" i="0" lang="en-GB" sz="2000" u="none" cap="none" strike="noStrike">
                <a:solidFill>
                  <a:schemeClr val="dk1"/>
                </a:solidFill>
                <a:latin typeface="Arial"/>
                <a:ea typeface="Arial"/>
                <a:cs typeface="Arial"/>
                <a:sym typeface="Arial"/>
              </a:rPr>
              <a:t>Eating a low-fat diet that includes lots of fibre, such as wholegrain rice, bread and pasta, and plenty of fruit and vegetables also helps lower blood pressure.</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1500"/>
              </a:spcBef>
              <a:spcAft>
                <a:spcPts val="0"/>
              </a:spcAft>
              <a:buClr>
                <a:srgbClr val="46707F"/>
              </a:buClr>
              <a:buSzPts val="1800"/>
              <a:buFont typeface="Open Sans"/>
              <a:buNone/>
            </a:pPr>
            <a:r>
              <a:rPr b="0" i="0" lang="en-GB" sz="2000" u="none" cap="none" strike="noStrike">
                <a:solidFill>
                  <a:schemeClr val="dk1"/>
                </a:solidFill>
                <a:latin typeface="Arial"/>
                <a:ea typeface="Arial"/>
                <a:cs typeface="Arial"/>
                <a:sym typeface="Arial"/>
              </a:rPr>
              <a:t>Having too much salt can cause high blood pressure.</a:t>
            </a:r>
            <a:endParaRPr b="0" i="0" sz="2000" u="none" cap="none" strike="noStrike">
              <a:solidFill>
                <a:schemeClr val="dk1"/>
              </a:solidFill>
              <a:latin typeface="Arial"/>
              <a:ea typeface="Arial"/>
              <a:cs typeface="Arial"/>
              <a:sym typeface="Arial"/>
            </a:endParaRPr>
          </a:p>
        </p:txBody>
      </p:sp>
      <p:pic>
        <p:nvPicPr>
          <p:cNvPr id="585" name="Google Shape;585;p15"/>
          <p:cNvPicPr preferRelativeResize="0"/>
          <p:nvPr/>
        </p:nvPicPr>
        <p:blipFill rotWithShape="1">
          <a:blip r:embed="rId5">
            <a:alphaModFix/>
          </a:blip>
          <a:srcRect b="0" l="0" r="0" t="0"/>
          <a:stretch/>
        </p:blipFill>
        <p:spPr>
          <a:xfrm>
            <a:off x="9961397" y="1664764"/>
            <a:ext cx="1871197" cy="1842231"/>
          </a:xfrm>
          <a:prstGeom prst="rect">
            <a:avLst/>
          </a:prstGeom>
          <a:noFill/>
          <a:ln>
            <a:noFill/>
          </a:ln>
        </p:spPr>
      </p:pic>
      <p:pic>
        <p:nvPicPr>
          <p:cNvPr id="586" name="Google Shape;586;p15"/>
          <p:cNvPicPr preferRelativeResize="0"/>
          <p:nvPr/>
        </p:nvPicPr>
        <p:blipFill rotWithShape="1">
          <a:blip r:embed="rId6">
            <a:alphaModFix/>
          </a:blip>
          <a:srcRect b="0" l="0" r="0" t="0"/>
          <a:stretch/>
        </p:blipFill>
        <p:spPr>
          <a:xfrm>
            <a:off x="9814861" y="232653"/>
            <a:ext cx="2164268" cy="507813"/>
          </a:xfrm>
          <a:prstGeom prst="rect">
            <a:avLst/>
          </a:prstGeom>
          <a:noFill/>
          <a:ln>
            <a:noFill/>
          </a:ln>
        </p:spPr>
      </p:pic>
      <p:sp>
        <p:nvSpPr>
          <p:cNvPr id="587" name="Google Shape;587;p15"/>
          <p:cNvSpPr txBox="1"/>
          <p:nvPr>
            <p:ph type="title"/>
          </p:nvPr>
        </p:nvSpPr>
        <p:spPr>
          <a:xfrm>
            <a:off x="9906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Hypertension</a:t>
            </a:r>
            <a:endParaRPr b="1">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descr="tissues W on B" id="593" name="Google Shape;593;p16"/>
          <p:cNvPicPr preferRelativeResize="0"/>
          <p:nvPr/>
        </p:nvPicPr>
        <p:blipFill rotWithShape="1">
          <a:blip r:embed="rId3">
            <a:alphaModFix/>
          </a:blip>
          <a:srcRect b="0" l="0" r="0" t="0"/>
          <a:stretch/>
        </p:blipFill>
        <p:spPr>
          <a:xfrm>
            <a:off x="317625" y="851825"/>
            <a:ext cx="11492575" cy="5861800"/>
          </a:xfrm>
          <a:prstGeom prst="rect">
            <a:avLst/>
          </a:prstGeom>
          <a:noFill/>
          <a:ln>
            <a:noFill/>
          </a:ln>
        </p:spPr>
      </p:pic>
      <p:pic>
        <p:nvPicPr>
          <p:cNvPr id="594" name="Google Shape;594;p16"/>
          <p:cNvPicPr preferRelativeResize="0"/>
          <p:nvPr/>
        </p:nvPicPr>
        <p:blipFill rotWithShape="1">
          <a:blip r:embed="rId4">
            <a:alphaModFix/>
          </a:blip>
          <a:srcRect b="0" l="0" r="0" t="0"/>
          <a:stretch/>
        </p:blipFill>
        <p:spPr>
          <a:xfrm>
            <a:off x="1068400" y="952900"/>
            <a:ext cx="7980950" cy="4781825"/>
          </a:xfrm>
          <a:prstGeom prst="rect">
            <a:avLst/>
          </a:prstGeom>
          <a:noFill/>
          <a:ln>
            <a:noFill/>
          </a:ln>
        </p:spPr>
      </p:pic>
      <p:pic>
        <p:nvPicPr>
          <p:cNvPr id="595" name="Google Shape;595;p16"/>
          <p:cNvPicPr preferRelativeResize="0"/>
          <p:nvPr/>
        </p:nvPicPr>
        <p:blipFill rotWithShape="1">
          <a:blip r:embed="rId5">
            <a:alphaModFix/>
          </a:blip>
          <a:srcRect b="0" l="0" r="0" t="0"/>
          <a:stretch/>
        </p:blipFill>
        <p:spPr>
          <a:xfrm>
            <a:off x="9814861" y="232653"/>
            <a:ext cx="2164268" cy="507813"/>
          </a:xfrm>
          <a:prstGeom prst="rect">
            <a:avLst/>
          </a:prstGeom>
          <a:noFill/>
          <a:ln>
            <a:noFill/>
          </a:ln>
        </p:spPr>
      </p:pic>
      <p:pic>
        <p:nvPicPr>
          <p:cNvPr id="596" name="Google Shape;596;p16"/>
          <p:cNvPicPr preferRelativeResize="0"/>
          <p:nvPr/>
        </p:nvPicPr>
        <p:blipFill>
          <a:blip r:embed="rId6">
            <a:alphaModFix/>
          </a:blip>
          <a:stretch>
            <a:fillRect/>
          </a:stretch>
        </p:blipFill>
        <p:spPr>
          <a:xfrm>
            <a:off x="9347200" y="2210313"/>
            <a:ext cx="1924050" cy="19145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pic>
        <p:nvPicPr>
          <p:cNvPr id="601" name="Google Shape;601;p18"/>
          <p:cNvPicPr preferRelativeResize="0"/>
          <p:nvPr/>
        </p:nvPicPr>
        <p:blipFill rotWithShape="1">
          <a:blip r:embed="rId3">
            <a:alphaModFix/>
          </a:blip>
          <a:srcRect b="0" l="0" r="0" t="0"/>
          <a:stretch/>
        </p:blipFill>
        <p:spPr>
          <a:xfrm>
            <a:off x="9267825" y="3812337"/>
            <a:ext cx="2009775" cy="1819275"/>
          </a:xfrm>
          <a:prstGeom prst="rect">
            <a:avLst/>
          </a:prstGeom>
          <a:noFill/>
          <a:ln>
            <a:noFill/>
          </a:ln>
        </p:spPr>
      </p:pic>
      <p:sp>
        <p:nvSpPr>
          <p:cNvPr id="602" name="Google Shape;602;p18"/>
          <p:cNvSpPr txBox="1"/>
          <p:nvPr/>
        </p:nvSpPr>
        <p:spPr>
          <a:xfrm>
            <a:off x="492369" y="1153013"/>
            <a:ext cx="11013000" cy="193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606060"/>
              </a:buClr>
              <a:buSzPts val="1800"/>
              <a:buFont typeface="Lato"/>
              <a:buNone/>
            </a:pPr>
            <a:r>
              <a:rPr b="0" i="0" lang="en-GB" sz="2000" u="none" cap="none" strike="noStrike">
                <a:solidFill>
                  <a:schemeClr val="dk1"/>
                </a:solidFill>
                <a:latin typeface="Arial"/>
                <a:ea typeface="Arial"/>
                <a:cs typeface="Arial"/>
                <a:sym typeface="Arial"/>
              </a:rPr>
              <a:t>Oral Health Promotion Team for the Borough of Harrow aims to ensure that every child in living Harrow is given the best start in life and the opportunity to grow up free from dental decay.</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606060"/>
              </a:buClr>
              <a:buSzPts val="1800"/>
              <a:buFont typeface="Lato"/>
              <a:buNone/>
            </a:pPr>
            <a:r>
              <a:rPr b="0" i="0" lang="en-GB" sz="2000" u="none" cap="none" strike="noStrike">
                <a:solidFill>
                  <a:schemeClr val="dk1"/>
                </a:solidFill>
                <a:latin typeface="Arial"/>
                <a:ea typeface="Arial"/>
                <a:cs typeface="Arial"/>
                <a:sym typeface="Arial"/>
              </a:rPr>
              <a:t>Harrow has the highest rates of decay in children and now falls at the top above all other London Boroughs. This data highlighted that 42.4% of 5 year olds living in Harrow have dental decay.</a:t>
            </a:r>
            <a:endParaRPr b="0" i="0" sz="2000" u="none" cap="none" strike="noStrike">
              <a:solidFill>
                <a:schemeClr val="dk1"/>
              </a:solidFill>
              <a:latin typeface="Arial"/>
              <a:ea typeface="Arial"/>
              <a:cs typeface="Arial"/>
              <a:sym typeface="Arial"/>
            </a:endParaRPr>
          </a:p>
        </p:txBody>
      </p:sp>
      <p:sp>
        <p:nvSpPr>
          <p:cNvPr id="603" name="Google Shape;603;p18"/>
          <p:cNvSpPr txBox="1"/>
          <p:nvPr/>
        </p:nvSpPr>
        <p:spPr>
          <a:xfrm>
            <a:off x="9144838" y="3188586"/>
            <a:ext cx="6094200" cy="346200"/>
          </a:xfrm>
          <a:prstGeom prst="rect">
            <a:avLst/>
          </a:prstGeom>
          <a:noFill/>
          <a:ln>
            <a:noFill/>
          </a:ln>
        </p:spPr>
        <p:txBody>
          <a:bodyPr anchorCtr="0" anchor="t" bIns="45700" lIns="91425" spcFirstLastPara="1" rIns="91425" wrap="square" tIns="45700">
            <a:spAutoFit/>
          </a:bodyPr>
          <a:lstStyle/>
          <a:p>
            <a:pPr indent="0" lvl="0" marL="0" marR="0" rtl="0" algn="l">
              <a:lnSpc>
                <a:spcPct val="91666"/>
              </a:lnSpc>
              <a:spcBef>
                <a:spcPts val="0"/>
              </a:spcBef>
              <a:spcAft>
                <a:spcPts val="0"/>
              </a:spcAft>
              <a:buClr>
                <a:srgbClr val="000000"/>
              </a:buClr>
              <a:buSzPts val="1800"/>
              <a:buFont typeface="Lato"/>
              <a:buNone/>
            </a:pPr>
            <a:r>
              <a:rPr b="0" i="0" lang="en-GB" sz="1800" u="none" cap="none" strike="noStrike">
                <a:solidFill>
                  <a:srgbClr val="000000"/>
                </a:solidFill>
                <a:latin typeface="Arial"/>
                <a:ea typeface="Arial"/>
                <a:cs typeface="Arial"/>
                <a:sym typeface="Arial"/>
              </a:rPr>
              <a:t>For more information </a:t>
            </a:r>
            <a:endParaRPr b="0" i="0" sz="1400" u="none" cap="none" strike="noStrike">
              <a:solidFill>
                <a:srgbClr val="000000"/>
              </a:solidFill>
              <a:latin typeface="Arial"/>
              <a:ea typeface="Arial"/>
              <a:cs typeface="Arial"/>
              <a:sym typeface="Arial"/>
            </a:endParaRPr>
          </a:p>
        </p:txBody>
      </p:sp>
      <p:pic>
        <p:nvPicPr>
          <p:cNvPr id="604" name="Google Shape;604;p18" title="How to care for the teeth of children aged 0-3 with Dr Ranj and Supertooth!"/>
          <p:cNvPicPr preferRelativeResize="0"/>
          <p:nvPr/>
        </p:nvPicPr>
        <p:blipFill rotWithShape="1">
          <a:blip r:embed="rId4">
            <a:alphaModFix/>
          </a:blip>
          <a:srcRect b="0" l="0" r="0" t="0"/>
          <a:stretch/>
        </p:blipFill>
        <p:spPr>
          <a:xfrm>
            <a:off x="591950" y="3178625"/>
            <a:ext cx="8229600" cy="3718176"/>
          </a:xfrm>
          <a:prstGeom prst="rect">
            <a:avLst/>
          </a:prstGeom>
          <a:noFill/>
          <a:ln>
            <a:noFill/>
          </a:ln>
        </p:spPr>
      </p:pic>
      <p:pic>
        <p:nvPicPr>
          <p:cNvPr id="605" name="Google Shape;605;p18"/>
          <p:cNvPicPr preferRelativeResize="0"/>
          <p:nvPr/>
        </p:nvPicPr>
        <p:blipFill rotWithShape="1">
          <a:blip r:embed="rId5">
            <a:alphaModFix/>
          </a:blip>
          <a:srcRect b="0" l="0" r="0" t="0"/>
          <a:stretch/>
        </p:blipFill>
        <p:spPr>
          <a:xfrm>
            <a:off x="9967261" y="385053"/>
            <a:ext cx="2164268" cy="507813"/>
          </a:xfrm>
          <a:prstGeom prst="rect">
            <a:avLst/>
          </a:prstGeom>
          <a:noFill/>
          <a:ln>
            <a:noFill/>
          </a:ln>
        </p:spPr>
      </p:pic>
      <p:sp>
        <p:nvSpPr>
          <p:cNvPr id="606" name="Google Shape;606;p18"/>
          <p:cNvSpPr txBox="1"/>
          <p:nvPr>
            <p:ph idx="4294967295" type="title"/>
          </p:nvPr>
        </p:nvSpPr>
        <p:spPr>
          <a:xfrm>
            <a:off x="156400" y="365125"/>
            <a:ext cx="99414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Harrow Oral Health Promotion Team</a:t>
            </a:r>
            <a:endParaRPr b="1">
              <a:latin typeface="Arial"/>
              <a:ea typeface="Arial"/>
              <a:cs typeface="Arial"/>
              <a:sym typeface="Arial"/>
            </a:endParaRPr>
          </a:p>
        </p:txBody>
      </p:sp>
      <p:pic>
        <p:nvPicPr>
          <p:cNvPr id="607" name="Google Shape;607;p18"/>
          <p:cNvPicPr preferRelativeResize="0"/>
          <p:nvPr/>
        </p:nvPicPr>
        <p:blipFill rotWithShape="1">
          <a:blip r:embed="rId6">
            <a:alphaModFix/>
          </a:blip>
          <a:srcRect b="0" l="0" r="0" t="0"/>
          <a:stretch/>
        </p:blipFill>
        <p:spPr>
          <a:xfrm>
            <a:off x="9156850" y="5879687"/>
            <a:ext cx="2384113" cy="646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1"/>
                                        <p:tgtEl>
                                          <p:spTgt spid="6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pic>
        <p:nvPicPr>
          <p:cNvPr descr="How to Brush your Teeth Effectively | Dentist in Forest Hill" id="612" name="Google Shape;612;g32681884be5_0_868"/>
          <p:cNvPicPr preferRelativeResize="0"/>
          <p:nvPr>
            <p:ph idx="1" type="body"/>
          </p:nvPr>
        </p:nvPicPr>
        <p:blipFill rotWithShape="1">
          <a:blip r:embed="rId3">
            <a:alphaModFix/>
          </a:blip>
          <a:srcRect b="0" l="0" r="0" t="0"/>
          <a:stretch/>
        </p:blipFill>
        <p:spPr>
          <a:xfrm>
            <a:off x="6141188" y="1103826"/>
            <a:ext cx="5936700" cy="5681400"/>
          </a:xfrm>
          <a:prstGeom prst="rect">
            <a:avLst/>
          </a:prstGeom>
          <a:noFill/>
          <a:ln>
            <a:noFill/>
          </a:ln>
        </p:spPr>
      </p:pic>
      <p:pic>
        <p:nvPicPr>
          <p:cNvPr id="613" name="Google Shape;613;g32681884be5_0_868"/>
          <p:cNvPicPr preferRelativeResize="0"/>
          <p:nvPr/>
        </p:nvPicPr>
        <p:blipFill rotWithShape="1">
          <a:blip r:embed="rId4">
            <a:alphaModFix/>
          </a:blip>
          <a:srcRect b="0" l="0" r="0" t="0"/>
          <a:stretch/>
        </p:blipFill>
        <p:spPr>
          <a:xfrm>
            <a:off x="4269600" y="1693953"/>
            <a:ext cx="1243350" cy="1219997"/>
          </a:xfrm>
          <a:prstGeom prst="rect">
            <a:avLst/>
          </a:prstGeom>
          <a:noFill/>
          <a:ln>
            <a:noFill/>
          </a:ln>
        </p:spPr>
      </p:pic>
      <p:sp>
        <p:nvSpPr>
          <p:cNvPr id="614" name="Google Shape;614;g32681884be5_0_868"/>
          <p:cNvSpPr txBox="1"/>
          <p:nvPr/>
        </p:nvSpPr>
        <p:spPr>
          <a:xfrm>
            <a:off x="138920" y="1019571"/>
            <a:ext cx="60936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212B32"/>
                </a:solidFill>
                <a:latin typeface="Arial"/>
                <a:ea typeface="Arial"/>
                <a:cs typeface="Arial"/>
                <a:sym typeface="Arial"/>
              </a:rPr>
              <a:t>You can start brushing your baby's teeth as soon as they start to come through. Use a baby toothbrush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212B32"/>
                </a:solidFill>
                <a:latin typeface="Arial"/>
                <a:ea typeface="Arial"/>
                <a:cs typeface="Arial"/>
                <a:sym typeface="Arial"/>
              </a:rPr>
              <a:t>with a tiny smear of fluoride toothpaste.</a:t>
            </a:r>
            <a:endParaRPr b="0" i="0" sz="1800" u="none" cap="none" strike="noStrike">
              <a:solidFill>
                <a:schemeClr val="dk1"/>
              </a:solidFill>
              <a:latin typeface="Arial"/>
              <a:ea typeface="Arial"/>
              <a:cs typeface="Arial"/>
              <a:sym typeface="Arial"/>
            </a:endParaRPr>
          </a:p>
        </p:txBody>
      </p:sp>
      <p:sp>
        <p:nvSpPr>
          <p:cNvPr id="615" name="Google Shape;615;g32681884be5_0_868"/>
          <p:cNvSpPr txBox="1"/>
          <p:nvPr/>
        </p:nvSpPr>
        <p:spPr>
          <a:xfrm>
            <a:off x="123120" y="2997523"/>
            <a:ext cx="6094200" cy="249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212B32"/>
                </a:solidFill>
                <a:latin typeface="Arial"/>
                <a:ea typeface="Arial"/>
                <a:cs typeface="Arial"/>
                <a:sym typeface="Arial"/>
              </a:rPr>
              <a:t>Take your child with you when you go for your own dental appointments so they get used to the idea.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1800"/>
              <a:buFont typeface="Arial"/>
              <a:buNone/>
            </a:pPr>
            <a:r>
              <a:rPr b="0" i="0" lang="en-GB" sz="1800" u="none" cap="none" strike="noStrike">
                <a:solidFill>
                  <a:srgbClr val="212B32"/>
                </a:solidFill>
                <a:latin typeface="Arial"/>
                <a:ea typeface="Arial"/>
                <a:cs typeface="Arial"/>
                <a:sym typeface="Arial"/>
              </a:rPr>
              <a:t>NHS dental treatment for children is free, but not all dentists will take on new NHS patients.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1800"/>
              <a:buFont typeface="Arial"/>
              <a:buNone/>
            </a:pPr>
            <a:r>
              <a:rPr b="0" i="0" lang="en-GB" sz="1800" u="none" cap="none" strike="noStrike">
                <a:solidFill>
                  <a:srgbClr val="212B32"/>
                </a:solidFill>
                <a:latin typeface="Arial"/>
                <a:ea typeface="Arial"/>
                <a:cs typeface="Arial"/>
                <a:sym typeface="Arial"/>
              </a:rPr>
              <a:t>To find a dentist, you can use our </a:t>
            </a:r>
            <a:r>
              <a:rPr b="0" i="0" lang="en-GB" sz="1800" u="sng" cap="none" strike="noStrike">
                <a:solidFill>
                  <a:srgbClr val="005EB8"/>
                </a:solidFill>
                <a:latin typeface="Arial"/>
                <a:ea typeface="Arial"/>
                <a:cs typeface="Arial"/>
                <a:sym typeface="Arial"/>
                <a:hlinkClick r:id="rId5">
                  <a:extLst>
                    <a:ext uri="{A12FA001-AC4F-418D-AE19-62706E023703}">
                      <ahyp:hlinkClr val="tx"/>
                    </a:ext>
                  </a:extLst>
                </a:hlinkClick>
              </a:rPr>
              <a:t>services search</a:t>
            </a:r>
            <a:r>
              <a:rPr b="0" i="0" lang="en-GB" sz="1800" u="none" cap="none" strike="noStrike">
                <a:solidFill>
                  <a:srgbClr val="212B32"/>
                </a:solidFill>
                <a:latin typeface="Arial"/>
                <a:ea typeface="Arial"/>
                <a:cs typeface="Arial"/>
                <a:sym typeface="Arial"/>
              </a:rPr>
              <a:t>, ask at your local clinic, or contact NHS England on 0300 311 22 3 or email </a:t>
            </a:r>
            <a:r>
              <a:rPr b="0" i="0" lang="en-GB" sz="1800" u="sng" cap="none" strike="noStrike">
                <a:solidFill>
                  <a:srgbClr val="005EB8"/>
                </a:solidFill>
                <a:latin typeface="Arial"/>
                <a:ea typeface="Arial"/>
                <a:cs typeface="Arial"/>
                <a:sym typeface="Arial"/>
                <a:hlinkClick r:id="rId6">
                  <a:extLst>
                    <a:ext uri="{A12FA001-AC4F-418D-AE19-62706E023703}">
                      <ahyp:hlinkClr val="tx"/>
                    </a:ext>
                  </a:extLst>
                </a:hlinkClick>
              </a:rPr>
              <a:t>england.contactus@nhs.net</a:t>
            </a:r>
            <a:r>
              <a:rPr b="0" i="0" lang="en-GB" sz="1800" u="none" cap="none" strike="noStrike">
                <a:solidFill>
                  <a:srgbClr val="212B3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id="616" name="Google Shape;616;g32681884be5_0_868"/>
          <p:cNvPicPr preferRelativeResize="0"/>
          <p:nvPr/>
        </p:nvPicPr>
        <p:blipFill rotWithShape="1">
          <a:blip r:embed="rId7">
            <a:alphaModFix/>
          </a:blip>
          <a:srcRect b="0" l="0" r="0" t="0"/>
          <a:stretch/>
        </p:blipFill>
        <p:spPr>
          <a:xfrm>
            <a:off x="4247700" y="5488237"/>
            <a:ext cx="1341450" cy="1278488"/>
          </a:xfrm>
          <a:prstGeom prst="rect">
            <a:avLst/>
          </a:prstGeom>
          <a:noFill/>
          <a:ln>
            <a:noFill/>
          </a:ln>
        </p:spPr>
      </p:pic>
      <p:sp>
        <p:nvSpPr>
          <p:cNvPr id="617" name="Google Shape;617;g32681884be5_0_868"/>
          <p:cNvSpPr txBox="1"/>
          <p:nvPr/>
        </p:nvSpPr>
        <p:spPr>
          <a:xfrm>
            <a:off x="62426" y="6005821"/>
            <a:ext cx="6094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212B32"/>
                </a:solidFill>
                <a:latin typeface="Arial"/>
                <a:ea typeface="Arial"/>
                <a:cs typeface="Arial"/>
                <a:sym typeface="Arial"/>
              </a:rPr>
              <a:t>Use your postcode to find a dentist: </a:t>
            </a:r>
            <a:endParaRPr b="0" i="0" sz="1400" u="none" cap="none" strike="noStrike">
              <a:solidFill>
                <a:srgbClr val="000000"/>
              </a:solidFill>
              <a:latin typeface="Arial"/>
              <a:ea typeface="Arial"/>
              <a:cs typeface="Arial"/>
              <a:sym typeface="Arial"/>
            </a:endParaRPr>
          </a:p>
        </p:txBody>
      </p:sp>
      <p:pic>
        <p:nvPicPr>
          <p:cNvPr id="618" name="Google Shape;618;g32681884be5_0_868"/>
          <p:cNvPicPr preferRelativeResize="0"/>
          <p:nvPr/>
        </p:nvPicPr>
        <p:blipFill rotWithShape="1">
          <a:blip r:embed="rId8">
            <a:alphaModFix/>
          </a:blip>
          <a:srcRect b="0" l="0" r="0" t="0"/>
          <a:stretch/>
        </p:blipFill>
        <p:spPr>
          <a:xfrm>
            <a:off x="9814861" y="232653"/>
            <a:ext cx="2164268" cy="507813"/>
          </a:xfrm>
          <a:prstGeom prst="rect">
            <a:avLst/>
          </a:prstGeom>
          <a:noFill/>
          <a:ln>
            <a:noFill/>
          </a:ln>
        </p:spPr>
      </p:pic>
      <p:sp>
        <p:nvSpPr>
          <p:cNvPr id="619" name="Google Shape;619;g32681884be5_0_868"/>
          <p:cNvSpPr txBox="1"/>
          <p:nvPr>
            <p:ph type="title"/>
          </p:nvPr>
        </p:nvSpPr>
        <p:spPr>
          <a:xfrm>
            <a:off x="1617050" y="198150"/>
            <a:ext cx="7416600" cy="809100"/>
          </a:xfrm>
          <a:prstGeom prst="rect">
            <a:avLst/>
          </a:prstGeom>
          <a:noFill/>
          <a:ln>
            <a:noFill/>
          </a:ln>
        </p:spPr>
        <p:txBody>
          <a:bodyPr anchorCtr="0" anchor="ctr" bIns="45700" lIns="91425" spcFirstLastPara="1" rIns="91425" wrap="square" tIns="45700">
            <a:normAutofit/>
          </a:bodyPr>
          <a:lstStyle/>
          <a:p>
            <a:pPr indent="-228600" lvl="0" marL="228600" marR="0" rtl="0" algn="ctr">
              <a:lnSpc>
                <a:spcPct val="90000"/>
              </a:lnSpc>
              <a:spcBef>
                <a:spcPts val="0"/>
              </a:spcBef>
              <a:spcAft>
                <a:spcPts val="0"/>
              </a:spcAft>
              <a:buClr>
                <a:schemeClr val="dk1"/>
              </a:buClr>
              <a:buSzPts val="4400"/>
              <a:buFont typeface="Play"/>
              <a:buNone/>
            </a:pPr>
            <a:r>
              <a:rPr lang="en-GB" sz="3000">
                <a:latin typeface="Arial"/>
                <a:ea typeface="Arial"/>
                <a:cs typeface="Arial"/>
                <a:sym typeface="Arial"/>
              </a:rPr>
              <a:t>Tooth Decay &amp; How to Brush Your Teeth</a:t>
            </a:r>
            <a:endParaRPr sz="3000">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id="625" name="Google Shape;625;g2d89d0bcaf5_0_0"/>
          <p:cNvPicPr preferRelativeResize="0"/>
          <p:nvPr/>
        </p:nvPicPr>
        <p:blipFill rotWithShape="1">
          <a:blip r:embed="rId3">
            <a:alphaModFix/>
          </a:blip>
          <a:srcRect b="0" l="0" r="0" t="0"/>
          <a:stretch/>
        </p:blipFill>
        <p:spPr>
          <a:xfrm>
            <a:off x="9014875" y="2788575"/>
            <a:ext cx="1771050" cy="1720450"/>
          </a:xfrm>
          <a:prstGeom prst="rect">
            <a:avLst/>
          </a:prstGeom>
          <a:noFill/>
          <a:ln>
            <a:noFill/>
          </a:ln>
        </p:spPr>
      </p:pic>
      <p:pic>
        <p:nvPicPr>
          <p:cNvPr id="626" name="Google Shape;626;g2d89d0bcaf5_0_0"/>
          <p:cNvPicPr preferRelativeResize="0"/>
          <p:nvPr/>
        </p:nvPicPr>
        <p:blipFill rotWithShape="1">
          <a:blip r:embed="rId4">
            <a:alphaModFix/>
          </a:blip>
          <a:srcRect b="0" l="0" r="0" t="0"/>
          <a:stretch/>
        </p:blipFill>
        <p:spPr>
          <a:xfrm>
            <a:off x="9814861" y="232653"/>
            <a:ext cx="2164268" cy="507813"/>
          </a:xfrm>
          <a:prstGeom prst="rect">
            <a:avLst/>
          </a:prstGeom>
          <a:noFill/>
          <a:ln>
            <a:noFill/>
          </a:ln>
        </p:spPr>
      </p:pic>
      <p:sp>
        <p:nvSpPr>
          <p:cNvPr id="627" name="Google Shape;627;g2d89d0bcaf5_0_0"/>
          <p:cNvSpPr txBox="1"/>
          <p:nvPr>
            <p:ph type="title"/>
          </p:nvPr>
        </p:nvSpPr>
        <p:spPr>
          <a:xfrm>
            <a:off x="10668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t/>
            </a:r>
            <a:endParaRPr b="1">
              <a:latin typeface="Arial"/>
              <a:ea typeface="Arial"/>
              <a:cs typeface="Arial"/>
              <a:sym typeface="Arial"/>
            </a:endParaRPr>
          </a:p>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Perimenopause</a:t>
            </a:r>
            <a:endParaRPr b="1">
              <a:latin typeface="Arial"/>
              <a:ea typeface="Arial"/>
              <a:cs typeface="Arial"/>
              <a:sym typeface="Arial"/>
            </a:endParaRPr>
          </a:p>
          <a:p>
            <a:pPr indent="0" lvl="0" marL="0" rtl="0" algn="ctr">
              <a:lnSpc>
                <a:spcPct val="90000"/>
              </a:lnSpc>
              <a:spcBef>
                <a:spcPts val="0"/>
              </a:spcBef>
              <a:spcAft>
                <a:spcPts val="0"/>
              </a:spcAft>
              <a:buClr>
                <a:schemeClr val="dk1"/>
              </a:buClr>
              <a:buSzPts val="4400"/>
              <a:buFont typeface="Play"/>
              <a:buNone/>
            </a:pPr>
            <a:r>
              <a:t/>
            </a:r>
            <a:endParaRPr b="1">
              <a:latin typeface="Arial"/>
              <a:ea typeface="Arial"/>
              <a:cs typeface="Arial"/>
              <a:sym typeface="Arial"/>
            </a:endParaRPr>
          </a:p>
        </p:txBody>
      </p:sp>
      <p:sp>
        <p:nvSpPr>
          <p:cNvPr id="628" name="Google Shape;628;g2d89d0bcaf5_0_0"/>
          <p:cNvSpPr txBox="1"/>
          <p:nvPr/>
        </p:nvSpPr>
        <p:spPr>
          <a:xfrm>
            <a:off x="618425" y="1264400"/>
            <a:ext cx="10964700" cy="586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GB" sz="2800">
                <a:solidFill>
                  <a:srgbClr val="0C000E"/>
                </a:solidFill>
              </a:rPr>
              <a:t>Perimenopause is when you have symptoms of menopause but your periods have not stopped. Perimenopause ends and you reach menopause when you have not had a period for 12 months.</a:t>
            </a:r>
            <a:endParaRPr b="0" i="0" sz="2800" u="none" cap="none" strike="noStrike">
              <a:solidFill>
                <a:srgbClr val="252B3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sz="2800">
              <a:solidFill>
                <a:srgbClr val="252B36"/>
              </a:solidFill>
            </a:endParaRPr>
          </a:p>
          <a:p>
            <a:pPr indent="0" lvl="0" marL="0" marR="0" rtl="0" algn="l">
              <a:lnSpc>
                <a:spcPct val="100000"/>
              </a:lnSpc>
              <a:spcBef>
                <a:spcPts val="0"/>
              </a:spcBef>
              <a:spcAft>
                <a:spcPts val="0"/>
              </a:spcAft>
              <a:buClr>
                <a:srgbClr val="000000"/>
              </a:buClr>
              <a:buSzPts val="2400"/>
              <a:buFont typeface="Arial"/>
              <a:buNone/>
            </a:pPr>
            <a:r>
              <a:rPr b="1" lang="en-GB" sz="2800">
                <a:solidFill>
                  <a:srgbClr val="252B36"/>
                </a:solidFill>
              </a:rPr>
              <a:t>To find out more about the signs and indicators </a:t>
            </a:r>
            <a:endParaRPr b="1" sz="2800">
              <a:solidFill>
                <a:srgbClr val="252B36"/>
              </a:solidFill>
            </a:endParaRPr>
          </a:p>
          <a:p>
            <a:pPr indent="0" lvl="0" marL="0" marR="0" rtl="0" algn="l">
              <a:lnSpc>
                <a:spcPct val="100000"/>
              </a:lnSpc>
              <a:spcBef>
                <a:spcPts val="0"/>
              </a:spcBef>
              <a:spcAft>
                <a:spcPts val="0"/>
              </a:spcAft>
              <a:buClr>
                <a:srgbClr val="000000"/>
              </a:buClr>
              <a:buSzPts val="2400"/>
              <a:buFont typeface="Arial"/>
              <a:buNone/>
            </a:pPr>
            <a:r>
              <a:rPr b="1" lang="en-GB" sz="2800">
                <a:solidFill>
                  <a:srgbClr val="252B36"/>
                </a:solidFill>
              </a:rPr>
              <a:t>of Perimenopause please use the QR code </a:t>
            </a:r>
            <a:endParaRPr b="1" sz="2800">
              <a:solidFill>
                <a:srgbClr val="252B36"/>
              </a:solidFill>
            </a:endParaRPr>
          </a:p>
          <a:p>
            <a:pPr indent="0" lvl="0" marL="0" marR="0" rtl="0" algn="l">
              <a:lnSpc>
                <a:spcPct val="100000"/>
              </a:lnSpc>
              <a:spcBef>
                <a:spcPts val="0"/>
              </a:spcBef>
              <a:spcAft>
                <a:spcPts val="0"/>
              </a:spcAft>
              <a:buClr>
                <a:srgbClr val="000000"/>
              </a:buClr>
              <a:buSzPts val="2400"/>
              <a:buFont typeface="Arial"/>
              <a:buNone/>
            </a:pPr>
            <a:r>
              <a:t/>
            </a:r>
            <a:endParaRPr b="1" sz="2800">
              <a:solidFill>
                <a:srgbClr val="252B36"/>
              </a:solidFill>
            </a:endParaRPr>
          </a:p>
          <a:p>
            <a:pPr indent="0" lvl="0" marL="0" marR="0" rtl="0" algn="l">
              <a:lnSpc>
                <a:spcPct val="100000"/>
              </a:lnSpc>
              <a:spcBef>
                <a:spcPts val="0"/>
              </a:spcBef>
              <a:spcAft>
                <a:spcPts val="0"/>
              </a:spcAft>
              <a:buClr>
                <a:srgbClr val="000000"/>
              </a:buClr>
              <a:buSzPts val="2400"/>
              <a:buFont typeface="Arial"/>
              <a:buNone/>
            </a:pPr>
            <a:r>
              <a:t/>
            </a:r>
            <a:endParaRPr b="1" sz="2800">
              <a:solidFill>
                <a:srgbClr val="252B36"/>
              </a:solidFill>
            </a:endParaRPr>
          </a:p>
          <a:p>
            <a:pPr indent="0" lvl="0" marL="0" rtl="0" algn="l">
              <a:lnSpc>
                <a:spcPct val="90000"/>
              </a:lnSpc>
              <a:spcBef>
                <a:spcPts val="1000"/>
              </a:spcBef>
              <a:spcAft>
                <a:spcPts val="0"/>
              </a:spcAft>
              <a:buClr>
                <a:schemeClr val="dk1"/>
              </a:buClr>
              <a:buSzPts val="1946"/>
              <a:buFont typeface="Arial"/>
              <a:buNone/>
            </a:pPr>
            <a:r>
              <a:rPr lang="en-GB" sz="2800">
                <a:solidFill>
                  <a:schemeClr val="dk1"/>
                </a:solidFill>
              </a:rPr>
              <a:t>To read the booklet about menopause see web link to PDF below: </a:t>
            </a:r>
            <a:endParaRPr sz="2800">
              <a:solidFill>
                <a:schemeClr val="dk1"/>
              </a:solidFill>
            </a:endParaRPr>
          </a:p>
          <a:p>
            <a:pPr indent="0" lvl="0" marL="0" rtl="0" algn="l">
              <a:lnSpc>
                <a:spcPct val="90000"/>
              </a:lnSpc>
              <a:spcBef>
                <a:spcPts val="1000"/>
              </a:spcBef>
              <a:spcAft>
                <a:spcPts val="0"/>
              </a:spcAft>
              <a:buClr>
                <a:schemeClr val="dk1"/>
              </a:buClr>
              <a:buSzPts val="1946"/>
              <a:buFont typeface="Arial"/>
              <a:buNone/>
            </a:pPr>
            <a:r>
              <a:rPr lang="en-GB" sz="2400">
                <a:solidFill>
                  <a:schemeClr val="dk1"/>
                </a:solidFill>
              </a:rPr>
              <a:t>https://menopausesupport.co.uk/wp-content/uploads/2023/10/Understanding-Menopause-booklet-poster-replaced-Oct-23-1-scaled.jpg</a:t>
            </a:r>
            <a:endParaRPr sz="2400">
              <a:solidFill>
                <a:schemeClr val="dk1"/>
              </a:solidFill>
            </a:endParaRPr>
          </a:p>
          <a:p>
            <a:pPr indent="0" lvl="0" marL="0" marR="0" rtl="0" algn="l">
              <a:lnSpc>
                <a:spcPct val="100000"/>
              </a:lnSpc>
              <a:spcBef>
                <a:spcPts val="0"/>
              </a:spcBef>
              <a:spcAft>
                <a:spcPts val="0"/>
              </a:spcAft>
              <a:buClr>
                <a:srgbClr val="000000"/>
              </a:buClr>
              <a:buSzPts val="2400"/>
              <a:buFont typeface="Arial"/>
              <a:buNone/>
            </a:pPr>
            <a:r>
              <a:t/>
            </a:r>
            <a:endParaRPr sz="2400">
              <a:solidFill>
                <a:srgbClr val="252B36"/>
              </a:solidFil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52B3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2B36"/>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pic>
        <p:nvPicPr>
          <p:cNvPr id="634" name="Google Shape;634;g33be259d44d_0_4"/>
          <p:cNvPicPr preferRelativeResize="0"/>
          <p:nvPr/>
        </p:nvPicPr>
        <p:blipFill rotWithShape="1">
          <a:blip r:embed="rId3">
            <a:alphaModFix/>
          </a:blip>
          <a:srcRect b="0" l="0" r="0" t="0"/>
          <a:stretch/>
        </p:blipFill>
        <p:spPr>
          <a:xfrm>
            <a:off x="9814861" y="232653"/>
            <a:ext cx="2164268" cy="507813"/>
          </a:xfrm>
          <a:prstGeom prst="rect">
            <a:avLst/>
          </a:prstGeom>
          <a:noFill/>
          <a:ln>
            <a:noFill/>
          </a:ln>
        </p:spPr>
      </p:pic>
      <p:sp>
        <p:nvSpPr>
          <p:cNvPr id="635" name="Google Shape;635;g33be259d44d_0_4"/>
          <p:cNvSpPr txBox="1"/>
          <p:nvPr>
            <p:ph type="title"/>
          </p:nvPr>
        </p:nvSpPr>
        <p:spPr>
          <a:xfrm>
            <a:off x="10668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t/>
            </a:r>
            <a:endParaRPr b="1">
              <a:latin typeface="Arial"/>
              <a:ea typeface="Arial"/>
              <a:cs typeface="Arial"/>
              <a:sym typeface="Arial"/>
            </a:endParaRPr>
          </a:p>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Menopause</a:t>
            </a:r>
            <a:endParaRPr b="1">
              <a:latin typeface="Arial"/>
              <a:ea typeface="Arial"/>
              <a:cs typeface="Arial"/>
              <a:sym typeface="Arial"/>
            </a:endParaRPr>
          </a:p>
          <a:p>
            <a:pPr indent="0" lvl="0" marL="0" rtl="0" algn="ctr">
              <a:lnSpc>
                <a:spcPct val="90000"/>
              </a:lnSpc>
              <a:spcBef>
                <a:spcPts val="0"/>
              </a:spcBef>
              <a:spcAft>
                <a:spcPts val="0"/>
              </a:spcAft>
              <a:buClr>
                <a:schemeClr val="dk1"/>
              </a:buClr>
              <a:buSzPts val="4400"/>
              <a:buFont typeface="Play"/>
              <a:buNone/>
            </a:pPr>
            <a:r>
              <a:t/>
            </a:r>
            <a:endParaRPr b="1">
              <a:latin typeface="Arial"/>
              <a:ea typeface="Arial"/>
              <a:cs typeface="Arial"/>
              <a:sym typeface="Arial"/>
            </a:endParaRPr>
          </a:p>
        </p:txBody>
      </p:sp>
      <p:sp>
        <p:nvSpPr>
          <p:cNvPr id="636" name="Google Shape;636;g33be259d44d_0_4"/>
          <p:cNvSpPr txBox="1"/>
          <p:nvPr/>
        </p:nvSpPr>
        <p:spPr>
          <a:xfrm>
            <a:off x="640875" y="920300"/>
            <a:ext cx="10964700" cy="5695200"/>
          </a:xfrm>
          <a:prstGeom prst="rect">
            <a:avLst/>
          </a:prstGeom>
          <a:noFill/>
          <a:ln>
            <a:noFill/>
          </a:ln>
        </p:spPr>
        <p:txBody>
          <a:bodyPr anchorCtr="0" anchor="t" bIns="45700" lIns="91425" spcFirstLastPara="1" rIns="91425" wrap="square" tIns="45700">
            <a:spAutoFit/>
          </a:bodyPr>
          <a:lstStyle/>
          <a:p>
            <a:pPr indent="-406400" lvl="0" marL="457200" marR="0" rtl="0" algn="l">
              <a:lnSpc>
                <a:spcPct val="100000"/>
              </a:lnSpc>
              <a:spcBef>
                <a:spcPts val="0"/>
              </a:spcBef>
              <a:spcAft>
                <a:spcPts val="0"/>
              </a:spcAft>
              <a:buClr>
                <a:srgbClr val="0C000E"/>
              </a:buClr>
              <a:buSzPts val="2800"/>
              <a:buChar char="●"/>
            </a:pPr>
            <a:r>
              <a:rPr lang="en-GB" sz="2800">
                <a:solidFill>
                  <a:srgbClr val="0C000E"/>
                </a:solidFill>
              </a:rPr>
              <a:t>Menopause is when your periods stop due to lower hormone levels. It usually affects women between the ages of 45 and 55, but it can happen earlier. </a:t>
            </a:r>
            <a:endParaRPr sz="2800">
              <a:solidFill>
                <a:srgbClr val="0C000E"/>
              </a:solidFill>
            </a:endParaRPr>
          </a:p>
          <a:p>
            <a:pPr indent="-406400" lvl="0" marL="457200" marR="0" rtl="0" algn="l">
              <a:lnSpc>
                <a:spcPct val="100000"/>
              </a:lnSpc>
              <a:spcBef>
                <a:spcPts val="0"/>
              </a:spcBef>
              <a:spcAft>
                <a:spcPts val="0"/>
              </a:spcAft>
              <a:buClr>
                <a:srgbClr val="0C000E"/>
              </a:buClr>
              <a:buSzPts val="2800"/>
              <a:buChar char="●"/>
            </a:pPr>
            <a:r>
              <a:rPr lang="en-GB" sz="2800">
                <a:solidFill>
                  <a:srgbClr val="0C000E"/>
                </a:solidFill>
              </a:rPr>
              <a:t>It affects anyone who has periods. </a:t>
            </a:r>
            <a:endParaRPr sz="2800">
              <a:solidFill>
                <a:srgbClr val="0C000E"/>
              </a:solidFill>
            </a:endParaRPr>
          </a:p>
          <a:p>
            <a:pPr indent="-406400" lvl="0" marL="457200" marR="0" rtl="0" algn="l">
              <a:lnSpc>
                <a:spcPct val="100000"/>
              </a:lnSpc>
              <a:spcBef>
                <a:spcPts val="0"/>
              </a:spcBef>
              <a:spcAft>
                <a:spcPts val="0"/>
              </a:spcAft>
              <a:buClr>
                <a:srgbClr val="0C000E"/>
              </a:buClr>
              <a:buSzPts val="2800"/>
              <a:buChar char="●"/>
            </a:pPr>
            <a:r>
              <a:rPr lang="en-GB" sz="2800">
                <a:solidFill>
                  <a:srgbClr val="0C000E"/>
                </a:solidFill>
              </a:rPr>
              <a:t>Menopause can happen naturally, or for reasons such as surgery to remove the ovaries (oophorectomy) or the uterus (hysterectomy), cancer treatments like chemotherapy, or a genetic reason. Sometimes the reason is unknown. </a:t>
            </a:r>
            <a:endParaRPr sz="2800">
              <a:solidFill>
                <a:srgbClr val="0C000E"/>
              </a:solidFill>
            </a:endParaRPr>
          </a:p>
          <a:p>
            <a:pPr indent="-406400" lvl="0" marL="457200" marR="0" rtl="0" algn="l">
              <a:lnSpc>
                <a:spcPct val="100000"/>
              </a:lnSpc>
              <a:spcBef>
                <a:spcPts val="0"/>
              </a:spcBef>
              <a:spcAft>
                <a:spcPts val="0"/>
              </a:spcAft>
              <a:buClr>
                <a:srgbClr val="0C000E"/>
              </a:buClr>
              <a:buSzPts val="2800"/>
              <a:buChar char="●"/>
            </a:pPr>
            <a:r>
              <a:rPr lang="en-GB" sz="2800">
                <a:solidFill>
                  <a:srgbClr val="0C000E"/>
                </a:solidFill>
              </a:rPr>
              <a:t>Menopause and perimenopause symptoms can have a big impact on your life, including relationships and work.</a:t>
            </a:r>
            <a:endParaRPr sz="2800">
              <a:solidFill>
                <a:srgbClr val="0C000E"/>
              </a:solidFill>
            </a:endParaRPr>
          </a:p>
          <a:p>
            <a:pPr indent="0" lvl="0" marL="457200" marR="0" rtl="0" algn="l">
              <a:lnSpc>
                <a:spcPct val="100000"/>
              </a:lnSpc>
              <a:spcBef>
                <a:spcPts val="0"/>
              </a:spcBef>
              <a:spcAft>
                <a:spcPts val="0"/>
              </a:spcAft>
              <a:buNone/>
            </a:pPr>
            <a:r>
              <a:t/>
            </a:r>
            <a:endParaRPr sz="2800">
              <a:solidFill>
                <a:srgbClr val="0C000E"/>
              </a:solidFill>
            </a:endParaRPr>
          </a:p>
          <a:p>
            <a:pPr indent="0" lvl="0" marL="457200" marR="0" rtl="0" algn="l">
              <a:lnSpc>
                <a:spcPct val="100000"/>
              </a:lnSpc>
              <a:spcBef>
                <a:spcPts val="0"/>
              </a:spcBef>
              <a:spcAft>
                <a:spcPts val="0"/>
              </a:spcAft>
              <a:buNone/>
            </a:pPr>
            <a:r>
              <a:rPr lang="en-GB" sz="2800">
                <a:solidFill>
                  <a:srgbClr val="0C000E"/>
                </a:solidFill>
              </a:rPr>
              <a:t>For support &amp; help please scan the QR code</a:t>
            </a:r>
            <a:endParaRPr sz="2800">
              <a:solidFill>
                <a:srgbClr val="0C000E"/>
              </a:solidFill>
            </a:endParaRPr>
          </a:p>
          <a:p>
            <a:pPr indent="0" lvl="0" marL="0" marR="0" rtl="0" algn="l">
              <a:lnSpc>
                <a:spcPct val="100000"/>
              </a:lnSpc>
              <a:spcBef>
                <a:spcPts val="0"/>
              </a:spcBef>
              <a:spcAft>
                <a:spcPts val="0"/>
              </a:spcAft>
              <a:buClr>
                <a:srgbClr val="000000"/>
              </a:buClr>
              <a:buSzPts val="2400"/>
              <a:buFont typeface="Arial"/>
              <a:buNone/>
            </a:pPr>
            <a:r>
              <a:t/>
            </a:r>
            <a:endParaRPr sz="2800">
              <a:solidFill>
                <a:srgbClr val="0C000E"/>
              </a:solidFill>
            </a:endParaRPr>
          </a:p>
        </p:txBody>
      </p:sp>
      <p:pic>
        <p:nvPicPr>
          <p:cNvPr id="637" name="Google Shape;637;g33be259d44d_0_4"/>
          <p:cNvPicPr preferRelativeResize="0"/>
          <p:nvPr/>
        </p:nvPicPr>
        <p:blipFill rotWithShape="1">
          <a:blip r:embed="rId4">
            <a:alphaModFix/>
          </a:blip>
          <a:srcRect b="0" l="0" r="0" t="0"/>
          <a:stretch/>
        </p:blipFill>
        <p:spPr>
          <a:xfrm>
            <a:off x="9500538" y="4808725"/>
            <a:ext cx="2047875" cy="1943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19"/>
          <p:cNvSpPr txBox="1"/>
          <p:nvPr/>
        </p:nvSpPr>
        <p:spPr>
          <a:xfrm>
            <a:off x="333967" y="1183106"/>
            <a:ext cx="6265800" cy="484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venir"/>
              <a:buNone/>
            </a:pPr>
            <a:r>
              <a:rPr b="0" i="0" lang="en-GB" sz="2400" u="none" cap="none" strike="noStrike">
                <a:solidFill>
                  <a:srgbClr val="000000"/>
                </a:solidFill>
                <a:latin typeface="Arial"/>
                <a:ea typeface="Arial"/>
                <a:cs typeface="Arial"/>
                <a:sym typeface="Arial"/>
              </a:rPr>
              <a:t>For the first 6 months of your baby’s life the safest place for them to sleep is in a cot in the same room as the person looking after them, for all sleeps.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2400"/>
              <a:buFont typeface="Avenir"/>
              <a:buNone/>
            </a:pPr>
            <a:r>
              <a:rPr b="0" i="0" lang="en-GB" sz="2400" u="none" cap="none" strike="noStrike">
                <a:solidFill>
                  <a:srgbClr val="000000"/>
                </a:solidFill>
                <a:latin typeface="Arial"/>
                <a:ea typeface="Arial"/>
                <a:cs typeface="Arial"/>
                <a:sym typeface="Arial"/>
              </a:rPr>
              <a:t>Sadly, every year a small number of babies die suddenly and unexpectedly in their sleep. Sometimes a cause is found, such as an underlying health condition, but often there’s no obvious reason.</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2400"/>
              <a:buFont typeface="Avenir"/>
              <a:buNone/>
            </a:pPr>
            <a:r>
              <a:t/>
            </a:r>
            <a:endParaRPr sz="2400"/>
          </a:p>
          <a:p>
            <a:pPr indent="0" lvl="0" marL="0" marR="0" rtl="0" algn="l">
              <a:lnSpc>
                <a:spcPct val="100000"/>
              </a:lnSpc>
              <a:spcBef>
                <a:spcPts val="1800"/>
              </a:spcBef>
              <a:spcAft>
                <a:spcPts val="0"/>
              </a:spcAft>
              <a:buClr>
                <a:srgbClr val="000000"/>
              </a:buClr>
              <a:buSzPts val="2400"/>
              <a:buFont typeface="Avenir"/>
              <a:buNone/>
            </a:pPr>
            <a:r>
              <a:rPr lang="en-GB" sz="2400"/>
              <a:t>Visit the </a:t>
            </a:r>
            <a:r>
              <a:rPr lang="en-GB" sz="2400"/>
              <a:t>Lullaby</a:t>
            </a:r>
            <a:r>
              <a:rPr lang="en-GB" sz="2400"/>
              <a:t> Trust :</a:t>
            </a:r>
            <a:endParaRPr sz="2400"/>
          </a:p>
        </p:txBody>
      </p:sp>
      <p:pic>
        <p:nvPicPr>
          <p:cNvPr id="643" name="Google Shape;643;p19"/>
          <p:cNvPicPr preferRelativeResize="0"/>
          <p:nvPr/>
        </p:nvPicPr>
        <p:blipFill rotWithShape="1">
          <a:blip r:embed="rId3">
            <a:alphaModFix/>
          </a:blip>
          <a:srcRect b="0" l="0" r="0" t="0"/>
          <a:stretch/>
        </p:blipFill>
        <p:spPr>
          <a:xfrm>
            <a:off x="6525925" y="981875"/>
            <a:ext cx="5263525" cy="5876125"/>
          </a:xfrm>
          <a:prstGeom prst="rect">
            <a:avLst/>
          </a:prstGeom>
          <a:noFill/>
          <a:ln>
            <a:noFill/>
          </a:ln>
        </p:spPr>
      </p:pic>
      <p:pic>
        <p:nvPicPr>
          <p:cNvPr id="644" name="Google Shape;644;p19"/>
          <p:cNvPicPr preferRelativeResize="0"/>
          <p:nvPr/>
        </p:nvPicPr>
        <p:blipFill rotWithShape="1">
          <a:blip r:embed="rId4">
            <a:alphaModFix/>
          </a:blip>
          <a:srcRect b="0" l="0" r="0" t="0"/>
          <a:stretch/>
        </p:blipFill>
        <p:spPr>
          <a:xfrm>
            <a:off x="9814861" y="232653"/>
            <a:ext cx="2164268" cy="507813"/>
          </a:xfrm>
          <a:prstGeom prst="rect">
            <a:avLst/>
          </a:prstGeom>
          <a:noFill/>
          <a:ln>
            <a:noFill/>
          </a:ln>
        </p:spPr>
      </p:pic>
      <p:sp>
        <p:nvSpPr>
          <p:cNvPr id="645" name="Google Shape;645;p19"/>
          <p:cNvSpPr txBox="1"/>
          <p:nvPr>
            <p:ph idx="4294967295" type="title"/>
          </p:nvPr>
        </p:nvSpPr>
        <p:spPr>
          <a:xfrm>
            <a:off x="9906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Safe Sleep</a:t>
            </a:r>
            <a:endParaRPr b="1">
              <a:latin typeface="Arial"/>
              <a:ea typeface="Arial"/>
              <a:cs typeface="Arial"/>
              <a:sym typeface="Arial"/>
            </a:endParaRPr>
          </a:p>
        </p:txBody>
      </p:sp>
      <p:pic>
        <p:nvPicPr>
          <p:cNvPr id="646" name="Google Shape;646;p19"/>
          <p:cNvPicPr preferRelativeResize="0"/>
          <p:nvPr/>
        </p:nvPicPr>
        <p:blipFill>
          <a:blip r:embed="rId5">
            <a:alphaModFix/>
          </a:blip>
          <a:stretch>
            <a:fillRect/>
          </a:stretch>
        </p:blipFill>
        <p:spPr>
          <a:xfrm>
            <a:off x="4350225" y="4954106"/>
            <a:ext cx="1831300" cy="172209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grpSp>
        <p:nvGrpSpPr>
          <p:cNvPr id="652" name="Google Shape;652;p21"/>
          <p:cNvGrpSpPr/>
          <p:nvPr/>
        </p:nvGrpSpPr>
        <p:grpSpPr>
          <a:xfrm>
            <a:off x="162956" y="1663580"/>
            <a:ext cx="9783735" cy="4351337"/>
            <a:chOff x="0" y="0"/>
            <a:chExt cx="9783735" cy="4351337"/>
          </a:xfrm>
        </p:grpSpPr>
        <p:cxnSp>
          <p:nvCxnSpPr>
            <p:cNvPr id="653" name="Google Shape;653;p21"/>
            <p:cNvCxnSpPr/>
            <p:nvPr/>
          </p:nvCxnSpPr>
          <p:spPr>
            <a:xfrm>
              <a:off x="0" y="0"/>
              <a:ext cx="9783735" cy="0"/>
            </a:xfrm>
            <a:prstGeom prst="straightConnector1">
              <a:avLst/>
            </a:prstGeom>
            <a:solidFill>
              <a:srgbClr val="176B22"/>
            </a:solidFill>
            <a:ln cap="flat" cmpd="sng" w="19050">
              <a:solidFill>
                <a:srgbClr val="176B22"/>
              </a:solidFill>
              <a:prstDash val="solid"/>
              <a:miter lim="800000"/>
              <a:headEnd len="sm" w="sm" type="none"/>
              <a:tailEnd len="sm" w="sm" type="none"/>
            </a:ln>
          </p:spPr>
        </p:cxnSp>
        <p:sp>
          <p:nvSpPr>
            <p:cNvPr id="654" name="Google Shape;654;p21"/>
            <p:cNvSpPr/>
            <p:nvPr/>
          </p:nvSpPr>
          <p:spPr>
            <a:xfrm>
              <a:off x="0" y="0"/>
              <a:ext cx="9783735" cy="108783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21"/>
            <p:cNvSpPr txBox="1"/>
            <p:nvPr/>
          </p:nvSpPr>
          <p:spPr>
            <a:xfrm>
              <a:off x="0" y="0"/>
              <a:ext cx="9783735" cy="1087834"/>
            </a:xfrm>
            <a:prstGeom prst="rect">
              <a:avLst/>
            </a:prstGeom>
            <a:noFill/>
            <a:ln>
              <a:noFill/>
            </a:ln>
          </p:spPr>
          <p:txBody>
            <a:bodyPr anchorCtr="0" anchor="t" bIns="163825" lIns="163825" spcFirstLastPara="1" rIns="163825" wrap="square" tIns="163825">
              <a:noAutofit/>
            </a:bodyPr>
            <a:lstStyle/>
            <a:p>
              <a:pPr indent="0" lvl="0" marL="0" marR="0" rtl="0" algn="l">
                <a:lnSpc>
                  <a:spcPct val="90000"/>
                </a:lnSpc>
                <a:spcBef>
                  <a:spcPts val="0"/>
                </a:spcBef>
                <a:spcAft>
                  <a:spcPts val="0"/>
                </a:spcAft>
                <a:buClr>
                  <a:schemeClr val="dk1"/>
                </a:buClr>
                <a:buSzPts val="4300"/>
                <a:buFont typeface="Arial"/>
                <a:buNone/>
              </a:pPr>
              <a:r>
                <a:rPr b="0" i="0" lang="en-GB" sz="3600" u="sng" cap="none" strike="noStrike">
                  <a:solidFill>
                    <a:schemeClr val="dk1"/>
                  </a:solidFill>
                  <a:latin typeface="Arial"/>
                  <a:ea typeface="Arial"/>
                  <a:cs typeface="Arial"/>
                  <a:sym typeface="Arial"/>
                  <a:hlinkClick r:id="rId3">
                    <a:extLst>
                      <a:ext uri="{A12FA001-AC4F-418D-AE19-62706E023703}">
                        <ahyp:hlinkClr val="tx"/>
                      </a:ext>
                    </a:extLst>
                  </a:hlinkClick>
                </a:rPr>
                <a:t>Sexual Health Clinics </a:t>
              </a:r>
              <a:endParaRPr b="0" i="0" sz="3600" u="none" cap="none" strike="noStrike">
                <a:solidFill>
                  <a:schemeClr val="dk1"/>
                </a:solidFill>
                <a:latin typeface="Arial"/>
                <a:ea typeface="Arial"/>
                <a:cs typeface="Arial"/>
                <a:sym typeface="Arial"/>
              </a:endParaRPr>
            </a:p>
          </p:txBody>
        </p:sp>
        <p:cxnSp>
          <p:nvCxnSpPr>
            <p:cNvPr id="656" name="Google Shape;656;p21"/>
            <p:cNvCxnSpPr/>
            <p:nvPr/>
          </p:nvCxnSpPr>
          <p:spPr>
            <a:xfrm>
              <a:off x="0" y="1087834"/>
              <a:ext cx="9783735" cy="0"/>
            </a:xfrm>
            <a:prstGeom prst="straightConnector1">
              <a:avLst/>
            </a:prstGeom>
            <a:solidFill>
              <a:srgbClr val="176B22"/>
            </a:solidFill>
            <a:ln cap="flat" cmpd="sng" w="19050">
              <a:solidFill>
                <a:srgbClr val="176B22"/>
              </a:solidFill>
              <a:prstDash val="solid"/>
              <a:miter lim="800000"/>
              <a:headEnd len="sm" w="sm" type="none"/>
              <a:tailEnd len="sm" w="sm" type="none"/>
            </a:ln>
          </p:spPr>
        </p:cxnSp>
        <p:sp>
          <p:nvSpPr>
            <p:cNvPr id="657" name="Google Shape;657;p21"/>
            <p:cNvSpPr/>
            <p:nvPr/>
          </p:nvSpPr>
          <p:spPr>
            <a:xfrm>
              <a:off x="0" y="1087834"/>
              <a:ext cx="9783735" cy="108783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21"/>
            <p:cNvSpPr txBox="1"/>
            <p:nvPr/>
          </p:nvSpPr>
          <p:spPr>
            <a:xfrm>
              <a:off x="0" y="1087834"/>
              <a:ext cx="9783735" cy="1087834"/>
            </a:xfrm>
            <a:prstGeom prst="rect">
              <a:avLst/>
            </a:prstGeom>
            <a:noFill/>
            <a:ln>
              <a:noFill/>
            </a:ln>
          </p:spPr>
          <p:txBody>
            <a:bodyPr anchorCtr="0" anchor="t" bIns="163825" lIns="163825" spcFirstLastPara="1" rIns="163825" wrap="square" tIns="163825">
              <a:noAutofit/>
            </a:bodyPr>
            <a:lstStyle/>
            <a:p>
              <a:pPr indent="0" lvl="0" marL="0" marR="0" rtl="0" algn="l">
                <a:lnSpc>
                  <a:spcPct val="90000"/>
                </a:lnSpc>
                <a:spcBef>
                  <a:spcPts val="0"/>
                </a:spcBef>
                <a:spcAft>
                  <a:spcPts val="0"/>
                </a:spcAft>
                <a:buClr>
                  <a:schemeClr val="dk1"/>
                </a:buClr>
                <a:buSzPts val="4300"/>
                <a:buFont typeface="Arial"/>
                <a:buNone/>
              </a:pPr>
              <a:r>
                <a:rPr b="0" i="0" lang="en-GB" sz="3600" u="sng" cap="none" strike="noStrike">
                  <a:solidFill>
                    <a:schemeClr val="dk1"/>
                  </a:solidFill>
                  <a:latin typeface="Arial"/>
                  <a:ea typeface="Arial"/>
                  <a:cs typeface="Arial"/>
                  <a:sym typeface="Arial"/>
                  <a:hlinkClick r:id="rId4">
                    <a:extLst>
                      <a:ext uri="{A12FA001-AC4F-418D-AE19-62706E023703}">
                        <ahyp:hlinkClr val="tx"/>
                      </a:ext>
                    </a:extLst>
                  </a:hlinkClick>
                </a:rPr>
                <a:t>Caryl Thomas Clinic Harrow </a:t>
              </a:r>
              <a:endParaRPr b="0" i="0" sz="3600" u="none" cap="none" strike="noStrike">
                <a:solidFill>
                  <a:schemeClr val="dk1"/>
                </a:solidFill>
                <a:latin typeface="Arial"/>
                <a:ea typeface="Arial"/>
                <a:cs typeface="Arial"/>
                <a:sym typeface="Arial"/>
              </a:endParaRPr>
            </a:p>
          </p:txBody>
        </p:sp>
        <p:cxnSp>
          <p:nvCxnSpPr>
            <p:cNvPr id="659" name="Google Shape;659;p21"/>
            <p:cNvCxnSpPr/>
            <p:nvPr/>
          </p:nvCxnSpPr>
          <p:spPr>
            <a:xfrm>
              <a:off x="0" y="2175669"/>
              <a:ext cx="9783735" cy="0"/>
            </a:xfrm>
            <a:prstGeom prst="straightConnector1">
              <a:avLst/>
            </a:prstGeom>
            <a:solidFill>
              <a:srgbClr val="176B22"/>
            </a:solidFill>
            <a:ln cap="flat" cmpd="sng" w="19050">
              <a:solidFill>
                <a:srgbClr val="176B22"/>
              </a:solidFill>
              <a:prstDash val="solid"/>
              <a:miter lim="800000"/>
              <a:headEnd len="sm" w="sm" type="none"/>
              <a:tailEnd len="sm" w="sm" type="none"/>
            </a:ln>
          </p:spPr>
        </p:cxnSp>
        <p:sp>
          <p:nvSpPr>
            <p:cNvPr id="660" name="Google Shape;660;p21"/>
            <p:cNvSpPr/>
            <p:nvPr/>
          </p:nvSpPr>
          <p:spPr>
            <a:xfrm>
              <a:off x="0" y="2175669"/>
              <a:ext cx="9783735" cy="108783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21"/>
            <p:cNvSpPr txBox="1"/>
            <p:nvPr/>
          </p:nvSpPr>
          <p:spPr>
            <a:xfrm>
              <a:off x="0" y="2175669"/>
              <a:ext cx="9783735" cy="1087834"/>
            </a:xfrm>
            <a:prstGeom prst="rect">
              <a:avLst/>
            </a:prstGeom>
            <a:noFill/>
            <a:ln>
              <a:noFill/>
            </a:ln>
          </p:spPr>
          <p:txBody>
            <a:bodyPr anchorCtr="0" anchor="t" bIns="163825" lIns="163825" spcFirstLastPara="1" rIns="163825" wrap="square" tIns="163825">
              <a:noAutofit/>
            </a:bodyPr>
            <a:lstStyle/>
            <a:p>
              <a:pPr indent="0" lvl="0" marL="0" marR="0" rtl="0" algn="l">
                <a:lnSpc>
                  <a:spcPct val="90000"/>
                </a:lnSpc>
                <a:spcBef>
                  <a:spcPts val="0"/>
                </a:spcBef>
                <a:spcAft>
                  <a:spcPts val="0"/>
                </a:spcAft>
                <a:buClr>
                  <a:schemeClr val="dk1"/>
                </a:buClr>
                <a:buSzPts val="4300"/>
                <a:buFont typeface="Arial"/>
                <a:buNone/>
              </a:pPr>
              <a:r>
                <a:rPr b="0" i="0" lang="en-GB" sz="3600" u="sng" cap="none" strike="noStrike">
                  <a:solidFill>
                    <a:schemeClr val="dk1"/>
                  </a:solidFill>
                  <a:latin typeface="Arial"/>
                  <a:ea typeface="Arial"/>
                  <a:cs typeface="Arial"/>
                  <a:sym typeface="Arial"/>
                  <a:hlinkClick r:id="rId5">
                    <a:extLst>
                      <a:ext uri="{A12FA001-AC4F-418D-AE19-62706E023703}">
                        <ahyp:hlinkClr val="tx"/>
                      </a:ext>
                    </a:extLst>
                  </a:hlinkClick>
                </a:rPr>
                <a:t>A guide to sexual Health Services (NHS)</a:t>
              </a:r>
              <a:endParaRPr b="0" i="0" sz="3600" u="none" cap="none" strike="noStrike">
                <a:solidFill>
                  <a:schemeClr val="dk1"/>
                </a:solidFill>
                <a:latin typeface="Arial"/>
                <a:ea typeface="Arial"/>
                <a:cs typeface="Arial"/>
                <a:sym typeface="Arial"/>
              </a:endParaRPr>
            </a:p>
          </p:txBody>
        </p:sp>
        <p:cxnSp>
          <p:nvCxnSpPr>
            <p:cNvPr id="662" name="Google Shape;662;p21"/>
            <p:cNvCxnSpPr/>
            <p:nvPr/>
          </p:nvCxnSpPr>
          <p:spPr>
            <a:xfrm>
              <a:off x="0" y="3263503"/>
              <a:ext cx="9783735" cy="0"/>
            </a:xfrm>
            <a:prstGeom prst="straightConnector1">
              <a:avLst/>
            </a:prstGeom>
            <a:solidFill>
              <a:srgbClr val="176B22"/>
            </a:solidFill>
            <a:ln cap="flat" cmpd="sng" w="19050">
              <a:solidFill>
                <a:srgbClr val="176B22"/>
              </a:solidFill>
              <a:prstDash val="solid"/>
              <a:miter lim="800000"/>
              <a:headEnd len="sm" w="sm" type="none"/>
              <a:tailEnd len="sm" w="sm" type="none"/>
            </a:ln>
          </p:spPr>
        </p:cxnSp>
        <p:sp>
          <p:nvSpPr>
            <p:cNvPr id="663" name="Google Shape;663;p21"/>
            <p:cNvSpPr/>
            <p:nvPr/>
          </p:nvSpPr>
          <p:spPr>
            <a:xfrm>
              <a:off x="0" y="3263503"/>
              <a:ext cx="9783735" cy="108783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21"/>
            <p:cNvSpPr txBox="1"/>
            <p:nvPr/>
          </p:nvSpPr>
          <p:spPr>
            <a:xfrm>
              <a:off x="0" y="3263503"/>
              <a:ext cx="9783735" cy="1087834"/>
            </a:xfrm>
            <a:prstGeom prst="rect">
              <a:avLst/>
            </a:prstGeom>
            <a:noFill/>
            <a:ln>
              <a:noFill/>
            </a:ln>
          </p:spPr>
          <p:txBody>
            <a:bodyPr anchorCtr="0" anchor="t" bIns="163825" lIns="163825" spcFirstLastPara="1" rIns="163825" wrap="square" tIns="163825">
              <a:noAutofit/>
            </a:bodyPr>
            <a:lstStyle/>
            <a:p>
              <a:pPr indent="0" lvl="0" marL="0" marR="0" rtl="0" algn="l">
                <a:lnSpc>
                  <a:spcPct val="90000"/>
                </a:lnSpc>
                <a:spcBef>
                  <a:spcPts val="0"/>
                </a:spcBef>
                <a:spcAft>
                  <a:spcPts val="0"/>
                </a:spcAft>
                <a:buClr>
                  <a:schemeClr val="dk1"/>
                </a:buClr>
                <a:buSzPts val="4300"/>
                <a:buFont typeface="Arial"/>
                <a:buNone/>
              </a:pPr>
              <a:r>
                <a:rPr b="0" i="0" lang="en-GB" sz="3600" u="sng" cap="none" strike="noStrike">
                  <a:solidFill>
                    <a:schemeClr val="dk1"/>
                  </a:solidFill>
                  <a:latin typeface="Arial"/>
                  <a:ea typeface="Arial"/>
                  <a:cs typeface="Arial"/>
                  <a:sym typeface="Arial"/>
                  <a:hlinkClick r:id="rId6">
                    <a:extLst>
                      <a:ext uri="{A12FA001-AC4F-418D-AE19-62706E023703}">
                        <ahyp:hlinkClr val="tx"/>
                      </a:ext>
                    </a:extLst>
                  </a:hlinkClick>
                </a:rPr>
                <a:t>Sexual Assault &amp; Rape Support services </a:t>
              </a:r>
              <a:endParaRPr b="0" i="0" sz="3600" u="none" cap="none" strike="noStrike">
                <a:solidFill>
                  <a:schemeClr val="dk1"/>
                </a:solidFill>
                <a:latin typeface="Arial"/>
                <a:ea typeface="Arial"/>
                <a:cs typeface="Arial"/>
                <a:sym typeface="Arial"/>
              </a:endParaRPr>
            </a:p>
          </p:txBody>
        </p:sp>
      </p:grpSp>
      <p:pic>
        <p:nvPicPr>
          <p:cNvPr id="665" name="Google Shape;665;p21"/>
          <p:cNvPicPr preferRelativeResize="0"/>
          <p:nvPr/>
        </p:nvPicPr>
        <p:blipFill rotWithShape="1">
          <a:blip r:embed="rId7">
            <a:alphaModFix/>
          </a:blip>
          <a:srcRect b="0" l="0" r="0" t="0"/>
          <a:stretch/>
        </p:blipFill>
        <p:spPr>
          <a:xfrm>
            <a:off x="9946692" y="4213813"/>
            <a:ext cx="2082351" cy="2107849"/>
          </a:xfrm>
          <a:prstGeom prst="rect">
            <a:avLst/>
          </a:prstGeom>
          <a:noFill/>
          <a:ln>
            <a:noFill/>
          </a:ln>
        </p:spPr>
      </p:pic>
      <p:pic>
        <p:nvPicPr>
          <p:cNvPr id="666" name="Google Shape;666;p21"/>
          <p:cNvPicPr preferRelativeResize="0"/>
          <p:nvPr/>
        </p:nvPicPr>
        <p:blipFill rotWithShape="1">
          <a:blip r:embed="rId8">
            <a:alphaModFix/>
          </a:blip>
          <a:srcRect b="0" l="0" r="0" t="0"/>
          <a:stretch/>
        </p:blipFill>
        <p:spPr>
          <a:xfrm>
            <a:off x="9946692" y="1970324"/>
            <a:ext cx="2082351" cy="2037638"/>
          </a:xfrm>
          <a:prstGeom prst="rect">
            <a:avLst/>
          </a:prstGeom>
          <a:noFill/>
          <a:ln>
            <a:noFill/>
          </a:ln>
        </p:spPr>
      </p:pic>
      <p:pic>
        <p:nvPicPr>
          <p:cNvPr id="667" name="Google Shape;667;p21"/>
          <p:cNvPicPr preferRelativeResize="0"/>
          <p:nvPr/>
        </p:nvPicPr>
        <p:blipFill rotWithShape="1">
          <a:blip r:embed="rId9">
            <a:alphaModFix/>
          </a:blip>
          <a:srcRect b="0" l="0" r="0" t="0"/>
          <a:stretch/>
        </p:blipFill>
        <p:spPr>
          <a:xfrm>
            <a:off x="9814861" y="232653"/>
            <a:ext cx="2164268" cy="507813"/>
          </a:xfrm>
          <a:prstGeom prst="rect">
            <a:avLst/>
          </a:prstGeom>
          <a:noFill/>
          <a:ln>
            <a:noFill/>
          </a:ln>
        </p:spPr>
      </p:pic>
      <p:sp>
        <p:nvSpPr>
          <p:cNvPr id="668" name="Google Shape;668;p21"/>
          <p:cNvSpPr txBox="1"/>
          <p:nvPr>
            <p:ph type="title"/>
          </p:nvPr>
        </p:nvSpPr>
        <p:spPr>
          <a:xfrm>
            <a:off x="424100" y="612525"/>
            <a:ext cx="95226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Sexual Health Support &amp; Services</a:t>
            </a:r>
            <a:endParaRPr b="1">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20"/>
          <p:cNvSpPr txBox="1"/>
          <p:nvPr>
            <p:ph idx="1" type="body"/>
          </p:nvPr>
        </p:nvSpPr>
        <p:spPr>
          <a:xfrm>
            <a:off x="838200" y="1130175"/>
            <a:ext cx="10515600" cy="5573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GB" sz="2400"/>
              <a:t>C</a:t>
            </a:r>
            <a:r>
              <a:rPr i="0" lang="en-GB" sz="2400"/>
              <a:t>all 020 3893 8575 or email </a:t>
            </a:r>
            <a:r>
              <a:rPr b="1" i="0" lang="en-GB" sz="2400" u="sng">
                <a:solidFill>
                  <a:schemeClr val="hlink"/>
                </a:solidFill>
                <a:hlinkClick r:id="rId3"/>
              </a:rPr>
              <a:t>LNWH-tr.HarrowISRH@nhs.net</a:t>
            </a:r>
            <a:endParaRPr i="0" sz="2400"/>
          </a:p>
          <a:p>
            <a:pPr indent="0" lvl="0" marL="0" rtl="0" algn="l">
              <a:lnSpc>
                <a:spcPct val="90000"/>
              </a:lnSpc>
              <a:spcBef>
                <a:spcPts val="1000"/>
              </a:spcBef>
              <a:spcAft>
                <a:spcPts val="0"/>
              </a:spcAft>
              <a:buClr>
                <a:schemeClr val="dk1"/>
              </a:buClr>
              <a:buSzPts val="2800"/>
              <a:buNone/>
            </a:pPr>
            <a:r>
              <a:t/>
            </a:r>
            <a:endParaRPr sz="700"/>
          </a:p>
          <a:p>
            <a:pPr indent="0" lvl="0" marL="0" rtl="0" algn="l">
              <a:lnSpc>
                <a:spcPct val="90000"/>
              </a:lnSpc>
              <a:spcBef>
                <a:spcPts val="1000"/>
              </a:spcBef>
              <a:spcAft>
                <a:spcPts val="0"/>
              </a:spcAft>
              <a:buClr>
                <a:schemeClr val="dk1"/>
              </a:buClr>
              <a:buSzPts val="2800"/>
              <a:buNone/>
            </a:pPr>
            <a:r>
              <a:rPr i="0" lang="en-GB" sz="2400"/>
              <a:t>Please note sexual health appointments are available Monday to Friday, 9am to 4.30pm.</a:t>
            </a:r>
            <a:endParaRPr sz="2400"/>
          </a:p>
          <a:p>
            <a:pPr indent="0" lvl="0" marL="0" rtl="0" algn="l">
              <a:lnSpc>
                <a:spcPct val="90000"/>
              </a:lnSpc>
              <a:spcBef>
                <a:spcPts val="1000"/>
              </a:spcBef>
              <a:spcAft>
                <a:spcPts val="0"/>
              </a:spcAft>
              <a:buSzPts val="1800"/>
              <a:buNone/>
            </a:pPr>
            <a:r>
              <a:t/>
            </a:r>
            <a:endParaRPr b="1" sz="700"/>
          </a:p>
          <a:p>
            <a:pPr indent="0" lvl="0" marL="0" rtl="0" algn="l">
              <a:lnSpc>
                <a:spcPct val="90000"/>
              </a:lnSpc>
              <a:spcBef>
                <a:spcPts val="1000"/>
              </a:spcBef>
              <a:spcAft>
                <a:spcPts val="0"/>
              </a:spcAft>
              <a:buSzPts val="1800"/>
              <a:buNone/>
            </a:pPr>
            <a:r>
              <a:rPr b="1" i="0" lang="en-GB" sz="2400"/>
              <a:t>Lines open</a:t>
            </a:r>
            <a:endParaRPr sz="2400"/>
          </a:p>
          <a:p>
            <a:pPr indent="-228600" lvl="0" marL="228600" rtl="0" algn="l">
              <a:lnSpc>
                <a:spcPct val="90000"/>
              </a:lnSpc>
              <a:spcBef>
                <a:spcPts val="1000"/>
              </a:spcBef>
              <a:spcAft>
                <a:spcPts val="0"/>
              </a:spcAft>
              <a:buClr>
                <a:schemeClr val="dk1"/>
              </a:buClr>
              <a:buSzPts val="2400"/>
              <a:buChar char="•"/>
            </a:pPr>
            <a:r>
              <a:rPr i="0" lang="en-GB" sz="2400"/>
              <a:t>Monday: 		8.30am to 5.30pm</a:t>
            </a:r>
            <a:endParaRPr sz="2400"/>
          </a:p>
          <a:p>
            <a:pPr indent="-228600" lvl="0" marL="228600" rtl="0" algn="l">
              <a:lnSpc>
                <a:spcPct val="90000"/>
              </a:lnSpc>
              <a:spcBef>
                <a:spcPts val="1000"/>
              </a:spcBef>
              <a:spcAft>
                <a:spcPts val="0"/>
              </a:spcAft>
              <a:buClr>
                <a:schemeClr val="dk1"/>
              </a:buClr>
              <a:buSzPts val="2400"/>
              <a:buChar char="•"/>
            </a:pPr>
            <a:r>
              <a:rPr i="0" lang="en-GB" sz="2400"/>
              <a:t>Tuesday: 		8.30am to 5.30pm</a:t>
            </a:r>
            <a:endParaRPr sz="2400"/>
          </a:p>
          <a:p>
            <a:pPr indent="-228600" lvl="0" marL="228600" rtl="0" algn="l">
              <a:lnSpc>
                <a:spcPct val="90000"/>
              </a:lnSpc>
              <a:spcBef>
                <a:spcPts val="1000"/>
              </a:spcBef>
              <a:spcAft>
                <a:spcPts val="0"/>
              </a:spcAft>
              <a:buClr>
                <a:schemeClr val="dk1"/>
              </a:buClr>
              <a:buSzPts val="2400"/>
              <a:buChar char="•"/>
            </a:pPr>
            <a:r>
              <a:rPr i="0" lang="en-GB" sz="2400"/>
              <a:t>Wednesday: 	8.30am to 7pm</a:t>
            </a:r>
            <a:endParaRPr sz="2400"/>
          </a:p>
          <a:p>
            <a:pPr indent="-228600" lvl="0" marL="228600" rtl="0" algn="l">
              <a:lnSpc>
                <a:spcPct val="90000"/>
              </a:lnSpc>
              <a:spcBef>
                <a:spcPts val="1000"/>
              </a:spcBef>
              <a:spcAft>
                <a:spcPts val="0"/>
              </a:spcAft>
              <a:buClr>
                <a:schemeClr val="dk1"/>
              </a:buClr>
              <a:buSzPts val="2400"/>
              <a:buChar char="•"/>
            </a:pPr>
            <a:r>
              <a:rPr i="0" lang="en-GB" sz="2400"/>
              <a:t>Thursday: 		8.30am to 7pm</a:t>
            </a:r>
            <a:endParaRPr sz="2400"/>
          </a:p>
          <a:p>
            <a:pPr indent="-228600" lvl="0" marL="228600" rtl="0" algn="l">
              <a:lnSpc>
                <a:spcPct val="90000"/>
              </a:lnSpc>
              <a:spcBef>
                <a:spcPts val="1000"/>
              </a:spcBef>
              <a:spcAft>
                <a:spcPts val="0"/>
              </a:spcAft>
              <a:buClr>
                <a:schemeClr val="dk1"/>
              </a:buClr>
              <a:buSzPts val="2400"/>
              <a:buChar char="•"/>
            </a:pPr>
            <a:r>
              <a:rPr i="0" lang="en-GB" sz="2400"/>
              <a:t>Friday: 			9am to 4.30pm</a:t>
            </a:r>
            <a:endParaRPr sz="2400"/>
          </a:p>
          <a:p>
            <a:pPr indent="-228600" lvl="0" marL="228600" rtl="0" algn="l">
              <a:lnSpc>
                <a:spcPct val="90000"/>
              </a:lnSpc>
              <a:spcBef>
                <a:spcPts val="1000"/>
              </a:spcBef>
              <a:spcAft>
                <a:spcPts val="0"/>
              </a:spcAft>
              <a:buClr>
                <a:schemeClr val="dk1"/>
              </a:buClr>
              <a:buSzPts val="2400"/>
              <a:buChar char="•"/>
            </a:pPr>
            <a:r>
              <a:rPr i="0" lang="en-GB" sz="2400"/>
              <a:t>Saturday: 		</a:t>
            </a:r>
            <a:r>
              <a:rPr lang="en-GB" sz="2400">
                <a:solidFill>
                  <a:srgbClr val="D52B1E"/>
                </a:solidFill>
              </a:rPr>
              <a:t>C</a:t>
            </a:r>
            <a:r>
              <a:rPr i="0" lang="en-GB" sz="2400">
                <a:solidFill>
                  <a:srgbClr val="D52B1E"/>
                </a:solidFill>
              </a:rPr>
              <a:t>losed</a:t>
            </a:r>
            <a:endParaRPr sz="2400">
              <a:solidFill>
                <a:srgbClr val="D52B1E"/>
              </a:solidFill>
            </a:endParaRPr>
          </a:p>
          <a:p>
            <a:pPr indent="-228600" lvl="0" marL="228600" rtl="0" algn="l">
              <a:lnSpc>
                <a:spcPct val="90000"/>
              </a:lnSpc>
              <a:spcBef>
                <a:spcPts val="1000"/>
              </a:spcBef>
              <a:spcAft>
                <a:spcPts val="0"/>
              </a:spcAft>
              <a:buClr>
                <a:schemeClr val="dk1"/>
              </a:buClr>
              <a:buSzPts val="2400"/>
              <a:buChar char="•"/>
            </a:pPr>
            <a:r>
              <a:rPr i="0" lang="en-GB" sz="2400"/>
              <a:t>Sunday: 		</a:t>
            </a:r>
            <a:r>
              <a:rPr lang="en-GB" sz="2400">
                <a:solidFill>
                  <a:srgbClr val="D52B1E"/>
                </a:solidFill>
              </a:rPr>
              <a:t>C</a:t>
            </a:r>
            <a:r>
              <a:rPr i="0" lang="en-GB" sz="2400">
                <a:solidFill>
                  <a:srgbClr val="D52B1E"/>
                </a:solidFill>
              </a:rPr>
              <a:t>losed</a:t>
            </a:r>
            <a:endParaRPr sz="2400"/>
          </a:p>
        </p:txBody>
      </p:sp>
      <p:pic>
        <p:nvPicPr>
          <p:cNvPr id="674" name="Google Shape;674;p20"/>
          <p:cNvPicPr preferRelativeResize="0"/>
          <p:nvPr/>
        </p:nvPicPr>
        <p:blipFill rotWithShape="1">
          <a:blip r:embed="rId4">
            <a:alphaModFix/>
          </a:blip>
          <a:srcRect b="0" l="0" r="0" t="0"/>
          <a:stretch/>
        </p:blipFill>
        <p:spPr>
          <a:xfrm>
            <a:off x="9292604" y="3896861"/>
            <a:ext cx="2280102" cy="2280102"/>
          </a:xfrm>
          <a:prstGeom prst="rect">
            <a:avLst/>
          </a:prstGeom>
          <a:noFill/>
          <a:ln>
            <a:noFill/>
          </a:ln>
        </p:spPr>
      </p:pic>
      <p:pic>
        <p:nvPicPr>
          <p:cNvPr id="675" name="Google Shape;675;p20"/>
          <p:cNvPicPr preferRelativeResize="0"/>
          <p:nvPr/>
        </p:nvPicPr>
        <p:blipFill rotWithShape="1">
          <a:blip r:embed="rId5">
            <a:alphaModFix/>
          </a:blip>
          <a:srcRect b="0" l="0" r="0" t="0"/>
          <a:stretch/>
        </p:blipFill>
        <p:spPr>
          <a:xfrm>
            <a:off x="9814861" y="232653"/>
            <a:ext cx="2164268" cy="507813"/>
          </a:xfrm>
          <a:prstGeom prst="rect">
            <a:avLst/>
          </a:prstGeom>
          <a:noFill/>
          <a:ln>
            <a:noFill/>
          </a:ln>
        </p:spPr>
      </p:pic>
      <p:sp>
        <p:nvSpPr>
          <p:cNvPr id="676" name="Google Shape;676;p20"/>
          <p:cNvSpPr txBox="1"/>
          <p:nvPr>
            <p:ph type="title"/>
          </p:nvPr>
        </p:nvSpPr>
        <p:spPr>
          <a:xfrm>
            <a:off x="9906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Sexual Health Appointments</a:t>
            </a:r>
            <a:endParaRPr b="1">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g3275365c4a9_0_15"/>
          <p:cNvPicPr preferRelativeResize="0"/>
          <p:nvPr/>
        </p:nvPicPr>
        <p:blipFill rotWithShape="1">
          <a:blip r:embed="rId3">
            <a:alphaModFix/>
          </a:blip>
          <a:srcRect b="0" l="0" r="0" t="0"/>
          <a:stretch/>
        </p:blipFill>
        <p:spPr>
          <a:xfrm>
            <a:off x="6676411" y="1445678"/>
            <a:ext cx="2164268" cy="507813"/>
          </a:xfrm>
          <a:prstGeom prst="rect">
            <a:avLst/>
          </a:prstGeom>
          <a:noFill/>
          <a:ln>
            <a:noFill/>
          </a:ln>
        </p:spPr>
      </p:pic>
      <p:grpSp>
        <p:nvGrpSpPr>
          <p:cNvPr id="411" name="Google Shape;411;g3275365c4a9_0_15"/>
          <p:cNvGrpSpPr/>
          <p:nvPr/>
        </p:nvGrpSpPr>
        <p:grpSpPr>
          <a:xfrm>
            <a:off x="2306638" y="170022"/>
            <a:ext cx="6684000" cy="738641"/>
            <a:chOff x="3069238" y="46934"/>
            <a:chExt cx="6684000" cy="738641"/>
          </a:xfrm>
        </p:grpSpPr>
        <p:sp>
          <p:nvSpPr>
            <p:cNvPr id="412" name="Google Shape;412;g3275365c4a9_0_15"/>
            <p:cNvSpPr txBox="1"/>
            <p:nvPr/>
          </p:nvSpPr>
          <p:spPr>
            <a:xfrm>
              <a:off x="4739742" y="46934"/>
              <a:ext cx="28887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rgbClr val="000000"/>
                  </a:solidFill>
                  <a:latin typeface="Arial"/>
                  <a:ea typeface="Arial"/>
                  <a:cs typeface="Arial"/>
                  <a:sym typeface="Arial"/>
                </a:rPr>
                <a:t>Contents</a:t>
              </a:r>
              <a:r>
                <a:rPr b="0" i="0" lang="en-GB" sz="2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13" name="Google Shape;413;g3275365c4a9_0_15"/>
            <p:cNvPicPr preferRelativeResize="0"/>
            <p:nvPr/>
          </p:nvPicPr>
          <p:blipFill rotWithShape="1">
            <a:blip r:embed="rId4">
              <a:alphaModFix/>
            </a:blip>
            <a:srcRect b="0" l="0" r="0" t="0"/>
            <a:stretch/>
          </p:blipFill>
          <p:spPr>
            <a:xfrm>
              <a:off x="7369125" y="126875"/>
              <a:ext cx="2384113" cy="646225"/>
            </a:xfrm>
            <a:prstGeom prst="rect">
              <a:avLst/>
            </a:prstGeom>
            <a:noFill/>
            <a:ln>
              <a:noFill/>
            </a:ln>
          </p:spPr>
        </p:pic>
        <p:pic>
          <p:nvPicPr>
            <p:cNvPr id="414" name="Google Shape;414;g3275365c4a9_0_15"/>
            <p:cNvPicPr preferRelativeResize="0"/>
            <p:nvPr/>
          </p:nvPicPr>
          <p:blipFill rotWithShape="1">
            <a:blip r:embed="rId5">
              <a:alphaModFix/>
            </a:blip>
            <a:srcRect b="0" l="0" r="0" t="0"/>
            <a:stretch/>
          </p:blipFill>
          <p:spPr>
            <a:xfrm>
              <a:off x="3069238" y="77675"/>
              <a:ext cx="1822910" cy="707900"/>
            </a:xfrm>
            <a:prstGeom prst="rect">
              <a:avLst/>
            </a:prstGeom>
            <a:noFill/>
            <a:ln>
              <a:noFill/>
            </a:ln>
          </p:spPr>
        </p:pic>
      </p:grpSp>
      <p:graphicFrame>
        <p:nvGraphicFramePr>
          <p:cNvPr id="415" name="Google Shape;415;g3275365c4a9_0_15"/>
          <p:cNvGraphicFramePr/>
          <p:nvPr/>
        </p:nvGraphicFramePr>
        <p:xfrm>
          <a:off x="680175" y="1206375"/>
          <a:ext cx="3000000" cy="3000000"/>
        </p:xfrm>
        <a:graphic>
          <a:graphicData uri="http://schemas.openxmlformats.org/drawingml/2006/table">
            <a:tbl>
              <a:tblPr>
                <a:noFill/>
                <a:tableStyleId>{F6B9F689-7D19-44DD-A1E5-CB2F15CC5999}</a:tableStyleId>
              </a:tblPr>
              <a:tblGrid>
                <a:gridCol w="6867525"/>
              </a:tblGrid>
              <a:tr h="304800">
                <a:tc>
                  <a:txBody>
                    <a:bodyPr/>
                    <a:lstStyle/>
                    <a:p>
                      <a:pPr indent="0" lvl="0" marL="0" rtl="0" algn="l">
                        <a:spcBef>
                          <a:spcPts val="0"/>
                        </a:spcBef>
                        <a:spcAft>
                          <a:spcPts val="0"/>
                        </a:spcAft>
                        <a:buNone/>
                      </a:pPr>
                      <a:r>
                        <a:rPr b="1" lang="en-GB" sz="1800"/>
                        <a:t>Cont'd: Health and Wellbeing Services (Green)</a:t>
                      </a:r>
                      <a:endParaRPr b="1" sz="1800"/>
                    </a:p>
                  </a:txBody>
                  <a:tcPr marT="9525" marB="91425" marR="9525" marL="9525" anchor="ctr"/>
                </a:tc>
              </a:tr>
              <a:tr h="304800">
                <a:tc>
                  <a:txBody>
                    <a:bodyPr/>
                    <a:lstStyle/>
                    <a:p>
                      <a:pPr indent="0" lvl="0" marL="0" rtl="0" algn="l">
                        <a:spcBef>
                          <a:spcPts val="0"/>
                        </a:spcBef>
                        <a:spcAft>
                          <a:spcPts val="0"/>
                        </a:spcAft>
                        <a:buNone/>
                      </a:pPr>
                      <a:r>
                        <a:t/>
                      </a:r>
                      <a:endParaRPr/>
                    </a:p>
                  </a:txBody>
                  <a:tcPr marT="9525" marB="91425" marR="9525" marL="85725" anchor="ctr">
                    <a:solidFill>
                      <a:srgbClr val="3C7D22"/>
                    </a:solidFill>
                  </a:tcPr>
                </a:tc>
              </a:tr>
              <a:tr h="304800">
                <a:tc>
                  <a:txBody>
                    <a:bodyPr/>
                    <a:lstStyle/>
                    <a:p>
                      <a:pPr indent="0" lvl="0" marL="0" rtl="0" algn="l">
                        <a:spcBef>
                          <a:spcPts val="0"/>
                        </a:spcBef>
                        <a:spcAft>
                          <a:spcPts val="0"/>
                        </a:spcAft>
                        <a:buNone/>
                      </a:pPr>
                      <a:r>
                        <a:rPr lang="en-GB" sz="1800"/>
                        <a:t>Focus: Physical, mental, and emotional health support.</a:t>
                      </a:r>
                      <a:endParaRPr sz="1800"/>
                    </a:p>
                  </a:txBody>
                  <a:tcPr marT="9525" marB="91425" marR="9525" marL="85725" anchor="ctr"/>
                </a:tc>
              </a:tr>
              <a:tr h="304800">
                <a:tc>
                  <a:txBody>
                    <a:bodyPr/>
                    <a:lstStyle/>
                    <a:p>
                      <a:pPr indent="0" lvl="0" marL="0" rtl="0" algn="l">
                        <a:spcBef>
                          <a:spcPts val="0"/>
                        </a:spcBef>
                        <a:spcAft>
                          <a:spcPts val="0"/>
                        </a:spcAft>
                        <a:buNone/>
                      </a:pPr>
                      <a:r>
                        <a:t/>
                      </a:r>
                      <a:endParaRPr/>
                    </a:p>
                  </a:txBody>
                  <a:tcPr marT="9525" marB="91425" marR="9525" marL="85725" anchor="ctr"/>
                </a:tc>
              </a:tr>
              <a:tr h="295275">
                <a:tc>
                  <a:txBody>
                    <a:bodyPr/>
                    <a:lstStyle/>
                    <a:p>
                      <a:pPr indent="0" lvl="0" marL="0" rtl="0" algn="l">
                        <a:spcBef>
                          <a:spcPts val="0"/>
                        </a:spcBef>
                        <a:spcAft>
                          <a:spcPts val="0"/>
                        </a:spcAft>
                        <a:buNone/>
                      </a:pPr>
                      <a:r>
                        <a:rPr lang="en-GB" sz="1800"/>
                        <a:t>Oral Health Team</a:t>
                      </a:r>
                      <a:endParaRPr sz="1800"/>
                    </a:p>
                  </a:txBody>
                  <a:tcPr marT="9525" marB="91425" marR="9525" marL="85725" anchor="ctr"/>
                </a:tc>
              </a:tr>
              <a:tr h="295275">
                <a:tc>
                  <a:txBody>
                    <a:bodyPr/>
                    <a:lstStyle/>
                    <a:p>
                      <a:pPr indent="0" lvl="0" marL="0" rtl="0" algn="l">
                        <a:spcBef>
                          <a:spcPts val="0"/>
                        </a:spcBef>
                        <a:spcAft>
                          <a:spcPts val="0"/>
                        </a:spcAft>
                        <a:buNone/>
                      </a:pPr>
                      <a:r>
                        <a:rPr lang="en-GB" sz="1800"/>
                        <a:t>Perimenopause / Menopause</a:t>
                      </a:r>
                      <a:endParaRPr sz="1800"/>
                    </a:p>
                  </a:txBody>
                  <a:tcPr marT="9525" marB="91425" marR="9525" marL="85725" anchor="ctr"/>
                </a:tc>
              </a:tr>
              <a:tr h="295275">
                <a:tc>
                  <a:txBody>
                    <a:bodyPr/>
                    <a:lstStyle/>
                    <a:p>
                      <a:pPr indent="0" lvl="0" marL="0" rtl="0" algn="l">
                        <a:spcBef>
                          <a:spcPts val="0"/>
                        </a:spcBef>
                        <a:spcAft>
                          <a:spcPts val="0"/>
                        </a:spcAft>
                        <a:buNone/>
                      </a:pPr>
                      <a:r>
                        <a:rPr lang="en-GB" sz="1800"/>
                        <a:t>Safer Slee</a:t>
                      </a:r>
                      <a:r>
                        <a:rPr lang="en-GB" sz="1800"/>
                        <a:t>p</a:t>
                      </a:r>
                      <a:endParaRPr sz="1800"/>
                    </a:p>
                  </a:txBody>
                  <a:tcPr marT="9525" marB="91425" marR="9525" marL="85725" anchor="ctr"/>
                </a:tc>
              </a:tr>
              <a:tr h="295275">
                <a:tc>
                  <a:txBody>
                    <a:bodyPr/>
                    <a:lstStyle/>
                    <a:p>
                      <a:pPr indent="0" lvl="0" marL="0" rtl="0" algn="l">
                        <a:spcBef>
                          <a:spcPts val="0"/>
                        </a:spcBef>
                        <a:spcAft>
                          <a:spcPts val="0"/>
                        </a:spcAft>
                        <a:buNone/>
                      </a:pPr>
                      <a:r>
                        <a:rPr lang="en-GB" sz="1800"/>
                        <a:t>Sexual Health Appointments</a:t>
                      </a:r>
                      <a:endParaRPr sz="1800"/>
                    </a:p>
                  </a:txBody>
                  <a:tcPr marT="9525" marB="91425" marR="9525" marL="85725" anchor="ctr"/>
                </a:tc>
              </a:tr>
              <a:tr h="295275">
                <a:tc>
                  <a:txBody>
                    <a:bodyPr/>
                    <a:lstStyle/>
                    <a:p>
                      <a:pPr indent="0" lvl="0" marL="0" rtl="0" algn="l">
                        <a:spcBef>
                          <a:spcPts val="0"/>
                        </a:spcBef>
                        <a:spcAft>
                          <a:spcPts val="0"/>
                        </a:spcAft>
                        <a:buNone/>
                      </a:pPr>
                      <a:r>
                        <a:rPr lang="en-GB" sz="1800"/>
                        <a:t>Sexual Health Services</a:t>
                      </a:r>
                      <a:endParaRPr sz="1800"/>
                    </a:p>
                  </a:txBody>
                  <a:tcPr marT="9525" marB="91425" marR="9525" marL="85725" anchor="ctr"/>
                </a:tc>
              </a:tr>
              <a:tr h="295275">
                <a:tc>
                  <a:txBody>
                    <a:bodyPr/>
                    <a:lstStyle/>
                    <a:p>
                      <a:pPr indent="0" lvl="0" marL="0" rtl="0" algn="l">
                        <a:spcBef>
                          <a:spcPts val="0"/>
                        </a:spcBef>
                        <a:spcAft>
                          <a:spcPts val="0"/>
                        </a:spcAft>
                        <a:buNone/>
                      </a:pPr>
                      <a:r>
                        <a:rPr lang="en-GB" sz="1800"/>
                        <a:t>Single Point of Access Mental Health</a:t>
                      </a:r>
                      <a:endParaRPr sz="1800"/>
                    </a:p>
                  </a:txBody>
                  <a:tcPr marT="9525" marB="91425" marR="9525" marL="85725" anchor="ctr"/>
                </a:tc>
              </a:tr>
              <a:tr h="295275">
                <a:tc>
                  <a:txBody>
                    <a:bodyPr/>
                    <a:lstStyle/>
                    <a:p>
                      <a:pPr indent="0" lvl="0" marL="0" rtl="0" algn="l">
                        <a:spcBef>
                          <a:spcPts val="0"/>
                        </a:spcBef>
                        <a:spcAft>
                          <a:spcPts val="0"/>
                        </a:spcAft>
                        <a:buNone/>
                      </a:pPr>
                      <a:r>
                        <a:rPr lang="en-GB" sz="1800"/>
                        <a:t>Smoking Support Services</a:t>
                      </a:r>
                      <a:endParaRPr sz="1800"/>
                    </a:p>
                  </a:txBody>
                  <a:tcPr marT="9525" marB="91425" marR="9525" marL="85725" anchor="ctr"/>
                </a:tc>
              </a:tr>
              <a:tr h="295275">
                <a:tc>
                  <a:txBody>
                    <a:bodyPr/>
                    <a:lstStyle/>
                    <a:p>
                      <a:pPr indent="0" lvl="0" marL="0" rtl="0" algn="l">
                        <a:spcBef>
                          <a:spcPts val="0"/>
                        </a:spcBef>
                        <a:spcAft>
                          <a:spcPts val="0"/>
                        </a:spcAft>
                        <a:buNone/>
                      </a:pPr>
                      <a:r>
                        <a:rPr lang="en-GB" sz="1800"/>
                        <a:t>Substance Misuse Over 18's</a:t>
                      </a:r>
                      <a:endParaRPr sz="1800"/>
                    </a:p>
                  </a:txBody>
                  <a:tcPr marT="9525" marB="91425" marR="9525" marL="85725" anchor="ctr"/>
                </a:tc>
              </a:tr>
              <a:tr h="295275">
                <a:tc>
                  <a:txBody>
                    <a:bodyPr/>
                    <a:lstStyle/>
                    <a:p>
                      <a:pPr indent="0" lvl="0" marL="0" rtl="0" algn="l">
                        <a:spcBef>
                          <a:spcPts val="0"/>
                        </a:spcBef>
                        <a:spcAft>
                          <a:spcPts val="0"/>
                        </a:spcAft>
                        <a:buNone/>
                      </a:pPr>
                      <a:r>
                        <a:rPr lang="en-GB" sz="1800"/>
                        <a:t>Substance Misuse Under 18's</a:t>
                      </a:r>
                      <a:endParaRPr sz="1800"/>
                    </a:p>
                  </a:txBody>
                  <a:tcPr marT="9525" marB="91425" marR="9525" marL="85725" anchor="ctr"/>
                </a:tc>
              </a:tr>
              <a:tr h="285750">
                <a:tc>
                  <a:txBody>
                    <a:bodyPr/>
                    <a:lstStyle/>
                    <a:p>
                      <a:pPr indent="0" lvl="0" marL="0" rtl="0" algn="l">
                        <a:spcBef>
                          <a:spcPts val="0"/>
                        </a:spcBef>
                        <a:spcAft>
                          <a:spcPts val="0"/>
                        </a:spcAft>
                        <a:buNone/>
                      </a:pPr>
                      <a:r>
                        <a:rPr lang="en-GB" sz="1800"/>
                        <a:t>Vaccinations</a:t>
                      </a:r>
                      <a:endParaRPr sz="1800"/>
                    </a:p>
                  </a:txBody>
                  <a:tcPr marT="9525" marB="91425" marR="9525" marL="85725" anchor="ctr"/>
                </a:tc>
              </a:tr>
              <a:tr h="295275">
                <a:tc>
                  <a:txBody>
                    <a:bodyPr/>
                    <a:lstStyle/>
                    <a:p>
                      <a:pPr indent="0" lvl="0" marL="0" rtl="0" algn="l">
                        <a:spcBef>
                          <a:spcPts val="0"/>
                        </a:spcBef>
                        <a:spcAft>
                          <a:spcPts val="0"/>
                        </a:spcAft>
                        <a:buNone/>
                      </a:pPr>
                      <a:r>
                        <a:rPr lang="en-GB" sz="1800"/>
                        <a:t>Weight Management Support</a:t>
                      </a:r>
                      <a:endParaRPr sz="1800"/>
                    </a:p>
                  </a:txBody>
                  <a:tcPr marT="9525" marB="91425" marR="9525" marL="85725" anchor="ct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g34e6f961c2a_2_0"/>
          <p:cNvSpPr txBox="1"/>
          <p:nvPr>
            <p:ph type="title"/>
          </p:nvPr>
        </p:nvSpPr>
        <p:spPr>
          <a:xfrm>
            <a:off x="838200" y="149850"/>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GB"/>
              <a:t>HIV Support Services </a:t>
            </a:r>
            <a:endParaRPr/>
          </a:p>
        </p:txBody>
      </p:sp>
      <p:sp>
        <p:nvSpPr>
          <p:cNvPr id="683" name="Google Shape;683;g34e6f961c2a_2_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684" name="Google Shape;684;g34e6f961c2a_2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pic>
        <p:nvPicPr>
          <p:cNvPr id="685" name="Google Shape;685;g34e6f961c2a_2_0"/>
          <p:cNvPicPr preferRelativeResize="0"/>
          <p:nvPr/>
        </p:nvPicPr>
        <p:blipFill>
          <a:blip r:embed="rId3">
            <a:alphaModFix/>
          </a:blip>
          <a:stretch>
            <a:fillRect/>
          </a:stretch>
        </p:blipFill>
        <p:spPr>
          <a:xfrm>
            <a:off x="250250" y="1113275"/>
            <a:ext cx="11103550" cy="56081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22"/>
          <p:cNvSpPr txBox="1"/>
          <p:nvPr>
            <p:ph idx="1" type="body"/>
          </p:nvPr>
        </p:nvSpPr>
        <p:spPr>
          <a:xfrm>
            <a:off x="731450" y="1398625"/>
            <a:ext cx="10775700" cy="4698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3333"/>
              </a:buClr>
              <a:buSzPts val="2800"/>
              <a:buNone/>
            </a:pPr>
            <a:r>
              <a:rPr i="0" lang="en-GB" sz="2400">
                <a:solidFill>
                  <a:srgbClr val="333333"/>
                </a:solidFill>
                <a:highlight>
                  <a:srgbClr val="FFFFFF"/>
                </a:highlight>
              </a:rPr>
              <a:t>The Single Point of Access is open 24 hours a day, seven days a week, 365 days a year. You can call us on </a:t>
            </a:r>
            <a:r>
              <a:rPr i="0" lang="en-GB" sz="2400" u="sng">
                <a:solidFill>
                  <a:srgbClr val="330072"/>
                </a:solidFill>
                <a:highlight>
                  <a:srgbClr val="FFFFFF"/>
                </a:highlight>
                <a:hlinkClick r:id="rId3">
                  <a:extLst>
                    <a:ext uri="{A12FA001-AC4F-418D-AE19-62706E023703}">
                      <ahyp:hlinkClr val="tx"/>
                    </a:ext>
                  </a:extLst>
                </a:hlinkClick>
              </a:rPr>
              <a:t>0800 0234 650 </a:t>
            </a:r>
            <a:r>
              <a:rPr i="0" lang="en-GB" sz="2400">
                <a:solidFill>
                  <a:srgbClr val="333333"/>
                </a:solidFill>
                <a:highlight>
                  <a:srgbClr val="FFFFFF"/>
                </a:highlight>
              </a:rPr>
              <a:t>or email </a:t>
            </a:r>
            <a:r>
              <a:rPr i="0" lang="en-GB" sz="2400" u="sng">
                <a:solidFill>
                  <a:srgbClr val="330072"/>
                </a:solidFill>
                <a:highlight>
                  <a:srgbClr val="FFFFFF"/>
                </a:highlight>
                <a:hlinkClick r:id="rId4">
                  <a:extLst>
                    <a:ext uri="{A12FA001-AC4F-418D-AE19-62706E023703}">
                      <ahyp:hlinkClr val="tx"/>
                    </a:ext>
                  </a:extLst>
                </a:hlinkClick>
              </a:rPr>
              <a:t>cnw-tr.spa@nhs.net</a:t>
            </a:r>
            <a:endParaRPr i="0" sz="2400">
              <a:solidFill>
                <a:srgbClr val="333333"/>
              </a:solidFill>
              <a:highlight>
                <a:srgbClr val="FFFFFF"/>
              </a:highlight>
            </a:endParaRPr>
          </a:p>
          <a:p>
            <a:pPr indent="-216533" lvl="0" marL="228600" rtl="0" algn="l">
              <a:lnSpc>
                <a:spcPct val="90000"/>
              </a:lnSpc>
              <a:spcBef>
                <a:spcPts val="1000"/>
              </a:spcBef>
              <a:spcAft>
                <a:spcPts val="0"/>
              </a:spcAft>
              <a:buClr>
                <a:srgbClr val="333333"/>
              </a:buClr>
              <a:buSzPts val="2400"/>
              <a:buChar char="•"/>
            </a:pPr>
            <a:r>
              <a:rPr i="0" lang="en-GB" sz="2400">
                <a:solidFill>
                  <a:srgbClr val="333333"/>
                </a:solidFill>
                <a:highlight>
                  <a:srgbClr val="FFFFFF"/>
                </a:highlight>
              </a:rPr>
              <a:t>The Single Point of Access provides one number and one email address for referrals to secondary mental health services and support in a mental health crisis in the Boroughs of Brent, Harrow, Hillingdon, Kensington &amp; Chelsea and Westminster, and also Milton Keynes (out of hours).</a:t>
            </a:r>
            <a:endParaRPr sz="2400"/>
          </a:p>
          <a:p>
            <a:pPr indent="-216533" lvl="0" marL="228600" rtl="0" algn="l">
              <a:lnSpc>
                <a:spcPct val="90000"/>
              </a:lnSpc>
              <a:spcBef>
                <a:spcPts val="1000"/>
              </a:spcBef>
              <a:spcAft>
                <a:spcPts val="0"/>
              </a:spcAft>
              <a:buClr>
                <a:srgbClr val="333333"/>
              </a:buClr>
              <a:buSzPts val="2400"/>
              <a:buChar char="•"/>
            </a:pPr>
            <a:r>
              <a:rPr i="0" lang="en-GB" sz="2400">
                <a:solidFill>
                  <a:srgbClr val="333333"/>
                </a:solidFill>
                <a:highlight>
                  <a:srgbClr val="FFFFFF"/>
                </a:highlight>
              </a:rPr>
              <a:t>You can also call NHS 111 and select the mental health option if you are experiencing something that makes you feel unsafe, distressed, or worried about your mental health. This is an additional way to contact crisis services and does not replace the Trust’s Mental Health Crisis Line. </a:t>
            </a:r>
            <a:endParaRPr sz="2400"/>
          </a:p>
          <a:p>
            <a:pPr indent="0" lvl="0" marL="0" rtl="0" algn="l">
              <a:lnSpc>
                <a:spcPct val="90000"/>
              </a:lnSpc>
              <a:spcBef>
                <a:spcPts val="1000"/>
              </a:spcBef>
              <a:spcAft>
                <a:spcPts val="0"/>
              </a:spcAft>
              <a:buClr>
                <a:srgbClr val="333333"/>
              </a:buClr>
              <a:buSzPts val="2800"/>
              <a:buNone/>
            </a:pPr>
            <a:r>
              <a:rPr i="0" lang="en-GB" sz="2400">
                <a:solidFill>
                  <a:srgbClr val="333333"/>
                </a:solidFill>
                <a:highlight>
                  <a:srgbClr val="FFFFFF"/>
                </a:highlight>
              </a:rPr>
              <a:t>You can read more about NHS 111 </a:t>
            </a:r>
            <a:r>
              <a:rPr i="0" lang="en-GB" sz="2400" u="sng">
                <a:solidFill>
                  <a:srgbClr val="330072"/>
                </a:solidFill>
                <a:highlight>
                  <a:srgbClr val="FFFFFF"/>
                </a:highlight>
                <a:hlinkClick r:id="rId5">
                  <a:extLst>
                    <a:ext uri="{A12FA001-AC4F-418D-AE19-62706E023703}">
                      <ahyp:hlinkClr val="tx"/>
                    </a:ext>
                  </a:extLst>
                </a:hlinkClick>
              </a:rPr>
              <a:t>on this page</a:t>
            </a:r>
            <a:r>
              <a:rPr i="0" lang="en-GB" sz="2400">
                <a:solidFill>
                  <a:srgbClr val="333333"/>
                </a:solidFill>
                <a:highlight>
                  <a:srgbClr val="FFFFFF"/>
                </a:highlight>
              </a:rPr>
              <a:t> </a:t>
            </a:r>
            <a:endParaRPr sz="2400"/>
          </a:p>
          <a:p>
            <a:pPr indent="-216533" lvl="0" marL="228600" rtl="0" algn="l">
              <a:lnSpc>
                <a:spcPct val="90000"/>
              </a:lnSpc>
              <a:spcBef>
                <a:spcPts val="1000"/>
              </a:spcBef>
              <a:spcAft>
                <a:spcPts val="0"/>
              </a:spcAft>
              <a:buClr>
                <a:schemeClr val="dk1"/>
              </a:buClr>
              <a:buSzPts val="2400"/>
              <a:buChar char="•"/>
            </a:pPr>
            <a:r>
              <a:rPr lang="en-GB" sz="2400" u="sng">
                <a:solidFill>
                  <a:schemeClr val="hlink"/>
                </a:solidFill>
                <a:hlinkClick r:id="rId6"/>
              </a:rPr>
              <a:t>Watch the VAH video</a:t>
            </a:r>
            <a:endParaRPr sz="2400"/>
          </a:p>
        </p:txBody>
      </p:sp>
      <p:pic>
        <p:nvPicPr>
          <p:cNvPr id="692" name="Google Shape;692;p22"/>
          <p:cNvPicPr preferRelativeResize="0"/>
          <p:nvPr/>
        </p:nvPicPr>
        <p:blipFill rotWithShape="1">
          <a:blip r:embed="rId7">
            <a:alphaModFix/>
          </a:blip>
          <a:srcRect b="0" l="0" r="0" t="0"/>
          <a:stretch/>
        </p:blipFill>
        <p:spPr>
          <a:xfrm>
            <a:off x="9662450" y="4715605"/>
            <a:ext cx="2023800" cy="1968344"/>
          </a:xfrm>
          <a:prstGeom prst="rect">
            <a:avLst/>
          </a:prstGeom>
          <a:noFill/>
          <a:ln>
            <a:noFill/>
          </a:ln>
        </p:spPr>
      </p:pic>
      <p:pic>
        <p:nvPicPr>
          <p:cNvPr id="693" name="Google Shape;693;p22"/>
          <p:cNvPicPr preferRelativeResize="0"/>
          <p:nvPr/>
        </p:nvPicPr>
        <p:blipFill rotWithShape="1">
          <a:blip r:embed="rId8">
            <a:alphaModFix/>
          </a:blip>
          <a:srcRect b="0" l="0" r="0" t="0"/>
          <a:stretch/>
        </p:blipFill>
        <p:spPr>
          <a:xfrm>
            <a:off x="9967261" y="385053"/>
            <a:ext cx="2164268" cy="507813"/>
          </a:xfrm>
          <a:prstGeom prst="rect">
            <a:avLst/>
          </a:prstGeom>
          <a:noFill/>
          <a:ln>
            <a:noFill/>
          </a:ln>
        </p:spPr>
      </p:pic>
      <p:sp>
        <p:nvSpPr>
          <p:cNvPr id="694" name="Google Shape;694;p22"/>
          <p:cNvSpPr txBox="1"/>
          <p:nvPr>
            <p:ph type="title"/>
          </p:nvPr>
        </p:nvSpPr>
        <p:spPr>
          <a:xfrm>
            <a:off x="1066800" y="3651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Single Point of Access</a:t>
            </a:r>
            <a:endParaRPr b="1">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id="699" name="Google Shape;699;p23"/>
          <p:cNvPicPr preferRelativeResize="0"/>
          <p:nvPr/>
        </p:nvPicPr>
        <p:blipFill rotWithShape="1">
          <a:blip r:embed="rId3">
            <a:alphaModFix/>
          </a:blip>
          <a:srcRect b="0" l="0" r="0" t="0"/>
          <a:stretch/>
        </p:blipFill>
        <p:spPr>
          <a:xfrm>
            <a:off x="178542" y="426043"/>
            <a:ext cx="4045808" cy="6207194"/>
          </a:xfrm>
          <a:prstGeom prst="rect">
            <a:avLst/>
          </a:prstGeom>
          <a:noFill/>
          <a:ln>
            <a:noFill/>
          </a:ln>
        </p:spPr>
      </p:pic>
      <p:pic>
        <p:nvPicPr>
          <p:cNvPr id="700" name="Google Shape;700;p23"/>
          <p:cNvPicPr preferRelativeResize="0"/>
          <p:nvPr/>
        </p:nvPicPr>
        <p:blipFill rotWithShape="1">
          <a:blip r:embed="rId4">
            <a:alphaModFix/>
          </a:blip>
          <a:srcRect b="0" l="0" r="0" t="0"/>
          <a:stretch/>
        </p:blipFill>
        <p:spPr>
          <a:xfrm>
            <a:off x="4094475" y="848950"/>
            <a:ext cx="7884651" cy="6009050"/>
          </a:xfrm>
          <a:prstGeom prst="rect">
            <a:avLst/>
          </a:prstGeom>
          <a:noFill/>
          <a:ln>
            <a:noFill/>
          </a:ln>
        </p:spPr>
      </p:pic>
      <p:pic>
        <p:nvPicPr>
          <p:cNvPr id="701" name="Google Shape;701;p23"/>
          <p:cNvPicPr preferRelativeResize="0"/>
          <p:nvPr/>
        </p:nvPicPr>
        <p:blipFill rotWithShape="1">
          <a:blip r:embed="rId5">
            <a:alphaModFix/>
          </a:blip>
          <a:srcRect b="0" l="0" r="0" t="0"/>
          <a:stretch/>
        </p:blipFill>
        <p:spPr>
          <a:xfrm>
            <a:off x="10400025" y="2279875"/>
            <a:ext cx="1021625" cy="1011975"/>
          </a:xfrm>
          <a:prstGeom prst="rect">
            <a:avLst/>
          </a:prstGeom>
          <a:noFill/>
          <a:ln>
            <a:noFill/>
          </a:ln>
        </p:spPr>
      </p:pic>
      <p:pic>
        <p:nvPicPr>
          <p:cNvPr id="702" name="Google Shape;702;p23"/>
          <p:cNvPicPr preferRelativeResize="0"/>
          <p:nvPr/>
        </p:nvPicPr>
        <p:blipFill rotWithShape="1">
          <a:blip r:embed="rId6">
            <a:alphaModFix/>
          </a:blip>
          <a:srcRect b="0" l="0" r="0" t="0"/>
          <a:stretch/>
        </p:blipFill>
        <p:spPr>
          <a:xfrm>
            <a:off x="10401900" y="4384025"/>
            <a:ext cx="1068725" cy="1011975"/>
          </a:xfrm>
          <a:prstGeom prst="rect">
            <a:avLst/>
          </a:prstGeom>
          <a:noFill/>
          <a:ln>
            <a:noFill/>
          </a:ln>
        </p:spPr>
      </p:pic>
      <p:pic>
        <p:nvPicPr>
          <p:cNvPr id="703" name="Google Shape;703;p23"/>
          <p:cNvPicPr preferRelativeResize="0"/>
          <p:nvPr/>
        </p:nvPicPr>
        <p:blipFill rotWithShape="1">
          <a:blip r:embed="rId7">
            <a:alphaModFix/>
          </a:blip>
          <a:srcRect b="0" l="0" r="0" t="0"/>
          <a:stretch/>
        </p:blipFill>
        <p:spPr>
          <a:xfrm>
            <a:off x="10406799" y="5677276"/>
            <a:ext cx="1021625" cy="948318"/>
          </a:xfrm>
          <a:prstGeom prst="rect">
            <a:avLst/>
          </a:prstGeom>
          <a:noFill/>
          <a:ln>
            <a:noFill/>
          </a:ln>
        </p:spPr>
      </p:pic>
      <p:pic>
        <p:nvPicPr>
          <p:cNvPr id="704" name="Google Shape;704;p23"/>
          <p:cNvPicPr preferRelativeResize="0"/>
          <p:nvPr/>
        </p:nvPicPr>
        <p:blipFill rotWithShape="1">
          <a:blip r:embed="rId8">
            <a:alphaModFix/>
          </a:blip>
          <a:srcRect b="0" l="0" r="0" t="0"/>
          <a:stretch/>
        </p:blipFill>
        <p:spPr>
          <a:xfrm>
            <a:off x="9814861" y="232653"/>
            <a:ext cx="2164268" cy="50781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24"/>
          <p:cNvSpPr txBox="1"/>
          <p:nvPr>
            <p:ph type="title"/>
          </p:nvPr>
        </p:nvSpPr>
        <p:spPr>
          <a:xfrm>
            <a:off x="736325" y="1429350"/>
            <a:ext cx="10131300" cy="4793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21000"/>
              <a:buFont typeface="Play"/>
              <a:buNone/>
            </a:pPr>
            <a:r>
              <a:rPr lang="en-GB"/>
              <a:t>                         </a:t>
            </a:r>
            <a:br>
              <a:rPr lang="en-GB"/>
            </a:br>
            <a:r>
              <a:rPr lang="en-GB" sz="4000">
                <a:latin typeface="Arial"/>
                <a:ea typeface="Arial"/>
                <a:cs typeface="Arial"/>
                <a:sym typeface="Arial"/>
              </a:rPr>
              <a:t>Access one to one specialist advice for quitting smoking for good.</a:t>
            </a:r>
            <a:br>
              <a:rPr lang="en-GB" sz="4000">
                <a:latin typeface="Arial"/>
                <a:ea typeface="Arial"/>
                <a:cs typeface="Arial"/>
                <a:sym typeface="Arial"/>
              </a:rPr>
            </a:br>
            <a:br>
              <a:rPr lang="en-GB" sz="4000">
                <a:latin typeface="Arial"/>
                <a:ea typeface="Arial"/>
                <a:cs typeface="Arial"/>
                <a:sym typeface="Arial"/>
              </a:rPr>
            </a:br>
            <a:r>
              <a:rPr lang="en-GB" sz="4000">
                <a:latin typeface="Arial"/>
                <a:ea typeface="Arial"/>
                <a:cs typeface="Arial"/>
                <a:sym typeface="Arial"/>
              </a:rPr>
              <a:t>Speak to a smokefree advisor by calling</a:t>
            </a:r>
            <a:br>
              <a:rPr lang="en-GB" sz="4000">
                <a:latin typeface="Arial"/>
                <a:ea typeface="Arial"/>
                <a:cs typeface="Arial"/>
                <a:sym typeface="Arial"/>
              </a:rPr>
            </a:br>
            <a:r>
              <a:rPr lang="en-GB" sz="4000">
                <a:latin typeface="Arial"/>
                <a:ea typeface="Arial"/>
                <a:cs typeface="Arial"/>
                <a:sym typeface="Arial"/>
              </a:rPr>
              <a:t>0300 123 1044.</a:t>
            </a:r>
            <a:br>
              <a:rPr lang="en-GB" sz="4000">
                <a:latin typeface="Arial"/>
                <a:ea typeface="Arial"/>
                <a:cs typeface="Arial"/>
                <a:sym typeface="Arial"/>
              </a:rPr>
            </a:br>
            <a:br>
              <a:rPr lang="en-GB" sz="4000">
                <a:latin typeface="Arial"/>
                <a:ea typeface="Arial"/>
                <a:cs typeface="Arial"/>
                <a:sym typeface="Arial"/>
              </a:rPr>
            </a:br>
            <a:r>
              <a:rPr lang="en-GB" sz="4000">
                <a:latin typeface="Arial"/>
                <a:ea typeface="Arial"/>
                <a:cs typeface="Arial"/>
                <a:sym typeface="Arial"/>
              </a:rPr>
              <a:t>Speak to your GP to get support in quitting.</a:t>
            </a:r>
            <a:br>
              <a:rPr lang="en-GB" sz="4000">
                <a:latin typeface="Arial"/>
                <a:ea typeface="Arial"/>
                <a:cs typeface="Arial"/>
                <a:sym typeface="Arial"/>
              </a:rPr>
            </a:br>
            <a:br>
              <a:rPr lang="en-GB" sz="4000">
                <a:latin typeface="Arial"/>
                <a:ea typeface="Arial"/>
                <a:cs typeface="Arial"/>
                <a:sym typeface="Arial"/>
              </a:rPr>
            </a:br>
            <a:endParaRPr sz="4000">
              <a:latin typeface="Arial"/>
              <a:ea typeface="Arial"/>
              <a:cs typeface="Arial"/>
              <a:sym typeface="Arial"/>
            </a:endParaRPr>
          </a:p>
        </p:txBody>
      </p:sp>
      <p:pic>
        <p:nvPicPr>
          <p:cNvPr id="710" name="Google Shape;710;p24"/>
          <p:cNvPicPr preferRelativeResize="0"/>
          <p:nvPr>
            <p:ph idx="1" type="body"/>
          </p:nvPr>
        </p:nvPicPr>
        <p:blipFill rotWithShape="1">
          <a:blip r:embed="rId3">
            <a:alphaModFix/>
          </a:blip>
          <a:srcRect b="0" l="0" r="0" t="0"/>
          <a:stretch/>
        </p:blipFill>
        <p:spPr>
          <a:xfrm>
            <a:off x="9863503" y="3139250"/>
            <a:ext cx="1824000" cy="1788300"/>
          </a:xfrm>
          <a:prstGeom prst="rect">
            <a:avLst/>
          </a:prstGeom>
          <a:noFill/>
          <a:ln>
            <a:noFill/>
          </a:ln>
        </p:spPr>
      </p:pic>
      <p:pic>
        <p:nvPicPr>
          <p:cNvPr id="711" name="Google Shape;711;p24"/>
          <p:cNvPicPr preferRelativeResize="0"/>
          <p:nvPr/>
        </p:nvPicPr>
        <p:blipFill rotWithShape="1">
          <a:blip r:embed="rId4">
            <a:alphaModFix/>
          </a:blip>
          <a:srcRect b="0" l="0" r="0" t="0"/>
          <a:stretch/>
        </p:blipFill>
        <p:spPr>
          <a:xfrm>
            <a:off x="9814861" y="232653"/>
            <a:ext cx="2164268" cy="507813"/>
          </a:xfrm>
          <a:prstGeom prst="rect">
            <a:avLst/>
          </a:prstGeom>
          <a:noFill/>
          <a:ln>
            <a:noFill/>
          </a:ln>
        </p:spPr>
      </p:pic>
      <p:sp>
        <p:nvSpPr>
          <p:cNvPr id="712" name="Google Shape;712;p24"/>
          <p:cNvSpPr txBox="1"/>
          <p:nvPr>
            <p:ph type="title"/>
          </p:nvPr>
        </p:nvSpPr>
        <p:spPr>
          <a:xfrm>
            <a:off x="10668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Smoking Support Services</a:t>
            </a:r>
            <a:endParaRPr b="1">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25"/>
          <p:cNvSpPr txBox="1"/>
          <p:nvPr>
            <p:ph idx="1" type="body"/>
          </p:nvPr>
        </p:nvSpPr>
        <p:spPr>
          <a:xfrm>
            <a:off x="583550" y="1587375"/>
            <a:ext cx="10880100" cy="435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C000E"/>
              </a:buClr>
              <a:buSzPts val="2800"/>
              <a:buNone/>
            </a:pPr>
            <a:r>
              <a:rPr b="1" i="0" lang="en-GB" sz="3000">
                <a:solidFill>
                  <a:srgbClr val="0C000E"/>
                </a:solidFill>
              </a:rPr>
              <a:t>Young People (Under 18s)</a:t>
            </a:r>
            <a:endParaRPr sz="3000"/>
          </a:p>
          <a:p>
            <a:pPr indent="0" lvl="0" marL="0" rtl="0" algn="l">
              <a:lnSpc>
                <a:spcPct val="90000"/>
              </a:lnSpc>
              <a:spcBef>
                <a:spcPts val="1000"/>
              </a:spcBef>
              <a:spcAft>
                <a:spcPts val="0"/>
              </a:spcAft>
              <a:buClr>
                <a:schemeClr val="dk1"/>
              </a:buClr>
              <a:buSzPts val="2800"/>
              <a:buNone/>
            </a:pPr>
            <a:r>
              <a:t/>
            </a:r>
            <a:endParaRPr i="0" sz="700">
              <a:solidFill>
                <a:srgbClr val="252B36"/>
              </a:solidFill>
            </a:endParaRPr>
          </a:p>
          <a:p>
            <a:pPr indent="0" lvl="0" marL="0" rtl="0" algn="l">
              <a:lnSpc>
                <a:spcPct val="90000"/>
              </a:lnSpc>
              <a:spcBef>
                <a:spcPts val="1000"/>
              </a:spcBef>
              <a:spcAft>
                <a:spcPts val="0"/>
              </a:spcAft>
              <a:buClr>
                <a:srgbClr val="252B36"/>
              </a:buClr>
              <a:buSzPts val="2800"/>
              <a:buNone/>
            </a:pPr>
            <a:r>
              <a:rPr i="0" lang="en-GB" sz="3000">
                <a:solidFill>
                  <a:srgbClr val="252B36"/>
                </a:solidFill>
              </a:rPr>
              <a:t>Compass provides a free and confidential service. </a:t>
            </a:r>
            <a:endParaRPr i="0" sz="3000">
              <a:solidFill>
                <a:srgbClr val="252B36"/>
              </a:solidFill>
            </a:endParaRPr>
          </a:p>
          <a:p>
            <a:pPr indent="0" lvl="0" marL="0" rtl="0" algn="l">
              <a:lnSpc>
                <a:spcPct val="90000"/>
              </a:lnSpc>
              <a:spcBef>
                <a:spcPts val="1000"/>
              </a:spcBef>
              <a:spcAft>
                <a:spcPts val="0"/>
              </a:spcAft>
              <a:buClr>
                <a:srgbClr val="252B36"/>
              </a:buClr>
              <a:buSzPts val="2800"/>
              <a:buNone/>
            </a:pPr>
            <a:r>
              <a:rPr i="0" lang="en-GB" sz="3000">
                <a:solidFill>
                  <a:srgbClr val="252B36"/>
                </a:solidFill>
              </a:rPr>
              <a:t>It's</a:t>
            </a:r>
            <a:r>
              <a:rPr lang="en-GB" sz="3000">
                <a:solidFill>
                  <a:srgbClr val="252B36"/>
                </a:solidFill>
              </a:rPr>
              <a:t> </a:t>
            </a:r>
            <a:r>
              <a:rPr i="0" lang="en-GB" sz="3000">
                <a:solidFill>
                  <a:srgbClr val="252B36"/>
                </a:solidFill>
              </a:rPr>
              <a:t>for children, young people and families who need help with their own or another's drug or alcohol use. People under 18 years can self-refer or be referred. They can then support them up to the age of 24.</a:t>
            </a:r>
            <a:endParaRPr sz="3000"/>
          </a:p>
          <a:p>
            <a:pPr indent="0" lvl="0" marL="0" rtl="0" algn="l">
              <a:lnSpc>
                <a:spcPct val="90000"/>
              </a:lnSpc>
              <a:spcBef>
                <a:spcPts val="1000"/>
              </a:spcBef>
              <a:spcAft>
                <a:spcPts val="0"/>
              </a:spcAft>
              <a:buClr>
                <a:schemeClr val="dk1"/>
              </a:buClr>
              <a:buSzPts val="2800"/>
              <a:buNone/>
            </a:pPr>
            <a:r>
              <a:t/>
            </a:r>
            <a:endParaRPr i="0" sz="700">
              <a:solidFill>
                <a:srgbClr val="252B36"/>
              </a:solidFill>
            </a:endParaRPr>
          </a:p>
          <a:p>
            <a:pPr indent="0" lvl="0" marL="0" rtl="0" algn="l">
              <a:lnSpc>
                <a:spcPct val="90000"/>
              </a:lnSpc>
              <a:spcBef>
                <a:spcPts val="1000"/>
              </a:spcBef>
              <a:spcAft>
                <a:spcPts val="0"/>
              </a:spcAft>
              <a:buClr>
                <a:srgbClr val="252B36"/>
              </a:buClr>
              <a:buSzPts val="2800"/>
              <a:buNone/>
            </a:pPr>
            <a:r>
              <a:rPr i="0" lang="en-GB" sz="3000">
                <a:solidFill>
                  <a:srgbClr val="252B36"/>
                </a:solidFill>
              </a:rPr>
              <a:t>Find further details on the </a:t>
            </a:r>
            <a:r>
              <a:rPr i="0" lang="en-GB" sz="3000" u="sng">
                <a:solidFill>
                  <a:srgbClr val="252B36"/>
                </a:solidFill>
                <a:hlinkClick r:id="rId3">
                  <a:extLst>
                    <a:ext uri="{A12FA001-AC4F-418D-AE19-62706E023703}">
                      <ahyp:hlinkClr val="tx"/>
                    </a:ext>
                  </a:extLst>
                </a:hlinkClick>
              </a:rPr>
              <a:t>Compass website</a:t>
            </a:r>
            <a:endParaRPr i="0" sz="3000">
              <a:solidFill>
                <a:srgbClr val="252B36"/>
              </a:solidFill>
            </a:endParaRPr>
          </a:p>
          <a:p>
            <a:pPr indent="0" lvl="0" marL="0" rtl="0" algn="l">
              <a:lnSpc>
                <a:spcPct val="90000"/>
              </a:lnSpc>
              <a:spcBef>
                <a:spcPts val="1000"/>
              </a:spcBef>
              <a:spcAft>
                <a:spcPts val="0"/>
              </a:spcAft>
              <a:buClr>
                <a:srgbClr val="252B36"/>
              </a:buClr>
              <a:buSzPts val="2800"/>
              <a:buNone/>
            </a:pPr>
            <a:br>
              <a:rPr i="0" lang="en-GB" sz="3000">
                <a:solidFill>
                  <a:srgbClr val="252B36"/>
                </a:solidFill>
              </a:rPr>
            </a:br>
            <a:endParaRPr sz="3000"/>
          </a:p>
        </p:txBody>
      </p:sp>
      <p:pic>
        <p:nvPicPr>
          <p:cNvPr id="719" name="Google Shape;719;p25"/>
          <p:cNvPicPr preferRelativeResize="0"/>
          <p:nvPr/>
        </p:nvPicPr>
        <p:blipFill rotWithShape="1">
          <a:blip r:embed="rId4">
            <a:alphaModFix/>
          </a:blip>
          <a:srcRect b="0" l="0" r="0" t="0"/>
          <a:stretch/>
        </p:blipFill>
        <p:spPr>
          <a:xfrm>
            <a:off x="9566564" y="4410989"/>
            <a:ext cx="2092036" cy="2024064"/>
          </a:xfrm>
          <a:prstGeom prst="rect">
            <a:avLst/>
          </a:prstGeom>
          <a:noFill/>
          <a:ln>
            <a:noFill/>
          </a:ln>
        </p:spPr>
      </p:pic>
      <p:pic>
        <p:nvPicPr>
          <p:cNvPr id="720" name="Google Shape;720;p25"/>
          <p:cNvPicPr preferRelativeResize="0"/>
          <p:nvPr/>
        </p:nvPicPr>
        <p:blipFill rotWithShape="1">
          <a:blip r:embed="rId5">
            <a:alphaModFix/>
          </a:blip>
          <a:srcRect b="0" l="0" r="0" t="0"/>
          <a:stretch/>
        </p:blipFill>
        <p:spPr>
          <a:xfrm>
            <a:off x="9814861" y="232653"/>
            <a:ext cx="2164268" cy="507813"/>
          </a:xfrm>
          <a:prstGeom prst="rect">
            <a:avLst/>
          </a:prstGeom>
          <a:noFill/>
          <a:ln>
            <a:noFill/>
          </a:ln>
        </p:spPr>
      </p:pic>
      <p:sp>
        <p:nvSpPr>
          <p:cNvPr id="721" name="Google Shape;721;p25"/>
          <p:cNvSpPr txBox="1"/>
          <p:nvPr>
            <p:ph type="title"/>
          </p:nvPr>
        </p:nvSpPr>
        <p:spPr>
          <a:xfrm>
            <a:off x="10668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Substance Misuse Service</a:t>
            </a:r>
            <a:endParaRPr b="1">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pic>
        <p:nvPicPr>
          <p:cNvPr id="727" name="Google Shape;727;p26"/>
          <p:cNvPicPr preferRelativeResize="0"/>
          <p:nvPr/>
        </p:nvPicPr>
        <p:blipFill rotWithShape="1">
          <a:blip r:embed="rId3">
            <a:alphaModFix/>
          </a:blip>
          <a:srcRect b="0" l="0" r="0" t="0"/>
          <a:stretch/>
        </p:blipFill>
        <p:spPr>
          <a:xfrm>
            <a:off x="7896800" y="5762692"/>
            <a:ext cx="2048500" cy="1132780"/>
          </a:xfrm>
          <a:prstGeom prst="rect">
            <a:avLst/>
          </a:prstGeom>
          <a:noFill/>
          <a:ln>
            <a:noFill/>
          </a:ln>
        </p:spPr>
      </p:pic>
      <p:sp>
        <p:nvSpPr>
          <p:cNvPr id="728" name="Google Shape;728;p26"/>
          <p:cNvSpPr txBox="1"/>
          <p:nvPr>
            <p:ph idx="1" type="body"/>
          </p:nvPr>
        </p:nvSpPr>
        <p:spPr>
          <a:xfrm>
            <a:off x="546906" y="1192789"/>
            <a:ext cx="11403000" cy="56916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rgbClr val="0C000E"/>
              </a:buClr>
              <a:buSzPct val="91802"/>
              <a:buNone/>
            </a:pPr>
            <a:r>
              <a:rPr b="1" i="0" lang="en-GB" sz="3050">
                <a:solidFill>
                  <a:srgbClr val="0C000E"/>
                </a:solidFill>
                <a:latin typeface="Arial"/>
                <a:ea typeface="Arial"/>
                <a:cs typeface="Arial"/>
                <a:sym typeface="Arial"/>
              </a:rPr>
              <a:t>Substance </a:t>
            </a:r>
            <a:r>
              <a:rPr b="1" lang="en-GB" sz="3050">
                <a:solidFill>
                  <a:srgbClr val="0C000E"/>
                </a:solidFill>
              </a:rPr>
              <a:t>M</a:t>
            </a:r>
            <a:r>
              <a:rPr b="1" i="0" lang="en-GB" sz="3050">
                <a:solidFill>
                  <a:srgbClr val="0C000E"/>
                </a:solidFill>
                <a:latin typeface="Arial"/>
                <a:ea typeface="Arial"/>
                <a:cs typeface="Arial"/>
                <a:sym typeface="Arial"/>
              </a:rPr>
              <a:t>isuse </a:t>
            </a:r>
            <a:r>
              <a:rPr b="1" lang="en-GB" sz="3050">
                <a:solidFill>
                  <a:srgbClr val="0C000E"/>
                </a:solidFill>
              </a:rPr>
              <a:t>S</a:t>
            </a:r>
            <a:r>
              <a:rPr b="1" i="0" lang="en-GB" sz="3050">
                <a:solidFill>
                  <a:srgbClr val="0C000E"/>
                </a:solidFill>
                <a:latin typeface="Arial"/>
                <a:ea typeface="Arial"/>
                <a:cs typeface="Arial"/>
                <a:sym typeface="Arial"/>
              </a:rPr>
              <a:t>ervice Adults (Over 18s)</a:t>
            </a:r>
            <a:endParaRPr sz="3050"/>
          </a:p>
          <a:p>
            <a:pPr indent="0" lvl="0" marL="0" rtl="0" algn="l">
              <a:lnSpc>
                <a:spcPct val="90000"/>
              </a:lnSpc>
              <a:spcBef>
                <a:spcPts val="1000"/>
              </a:spcBef>
              <a:spcAft>
                <a:spcPts val="0"/>
              </a:spcAft>
              <a:buClr>
                <a:srgbClr val="252B36"/>
              </a:buClr>
              <a:buSzPct val="91802"/>
              <a:buNone/>
            </a:pPr>
            <a:r>
              <a:rPr b="0" i="0" lang="en-GB" sz="3050">
                <a:solidFill>
                  <a:srgbClr val="252B36"/>
                </a:solidFill>
                <a:latin typeface="Arial"/>
                <a:ea typeface="Arial"/>
                <a:cs typeface="Arial"/>
                <a:sym typeface="Arial"/>
              </a:rPr>
              <a:t>The adult substance misuse service is delivered by </a:t>
            </a:r>
            <a:r>
              <a:rPr b="0" i="0" lang="en-GB" sz="3050" u="sng">
                <a:solidFill>
                  <a:srgbClr val="252B36"/>
                </a:solidFill>
                <a:latin typeface="Arial"/>
                <a:ea typeface="Arial"/>
                <a:cs typeface="Arial"/>
                <a:sym typeface="Arial"/>
                <a:hlinkClick r:id="rId4">
                  <a:extLst>
                    <a:ext uri="{A12FA001-AC4F-418D-AE19-62706E023703}">
                      <ahyp:hlinkClr val="tx"/>
                    </a:ext>
                  </a:extLst>
                </a:hlinkClick>
              </a:rPr>
              <a:t>Via</a:t>
            </a:r>
            <a:r>
              <a:rPr b="0" i="0" lang="en-GB" sz="3050">
                <a:solidFill>
                  <a:srgbClr val="252B36"/>
                </a:solidFill>
                <a:latin typeface="Arial"/>
                <a:ea typeface="Arial"/>
                <a:cs typeface="Arial"/>
                <a:sym typeface="Arial"/>
              </a:rPr>
              <a:t>. It is for Harrow residents, aged over 18, their families and carers. They focus on recovery.</a:t>
            </a:r>
            <a:endParaRPr b="0" i="0" sz="3050">
              <a:solidFill>
                <a:srgbClr val="252B36"/>
              </a:solidFill>
              <a:latin typeface="Arial"/>
              <a:ea typeface="Arial"/>
              <a:cs typeface="Arial"/>
              <a:sym typeface="Arial"/>
            </a:endParaRPr>
          </a:p>
          <a:p>
            <a:pPr indent="0" lvl="0" marL="0" rtl="0" algn="l">
              <a:lnSpc>
                <a:spcPct val="90000"/>
              </a:lnSpc>
              <a:spcBef>
                <a:spcPts val="1000"/>
              </a:spcBef>
              <a:spcAft>
                <a:spcPts val="0"/>
              </a:spcAft>
              <a:buClr>
                <a:srgbClr val="252B36"/>
              </a:buClr>
              <a:buSzPct val="311111"/>
              <a:buNone/>
            </a:pPr>
            <a:r>
              <a:t/>
            </a:r>
            <a:endParaRPr sz="900">
              <a:solidFill>
                <a:srgbClr val="252B36"/>
              </a:solidFill>
            </a:endParaRPr>
          </a:p>
          <a:p>
            <a:pPr indent="-227615" lvl="0" marL="228600" rtl="0" algn="l">
              <a:lnSpc>
                <a:spcPct val="90000"/>
              </a:lnSpc>
              <a:spcBef>
                <a:spcPts val="1000"/>
              </a:spcBef>
              <a:spcAft>
                <a:spcPts val="0"/>
              </a:spcAft>
              <a:buClr>
                <a:srgbClr val="252B36"/>
              </a:buClr>
              <a:buSzPct val="100000"/>
              <a:buChar char="•"/>
            </a:pPr>
            <a:r>
              <a:rPr b="0" i="0" lang="en-GB" sz="3050">
                <a:solidFill>
                  <a:srgbClr val="252B36"/>
                </a:solidFill>
                <a:latin typeface="Arial"/>
                <a:ea typeface="Arial"/>
                <a:cs typeface="Arial"/>
                <a:sym typeface="Arial"/>
              </a:rPr>
              <a:t>Services available include:</a:t>
            </a:r>
            <a:endParaRPr sz="3050"/>
          </a:p>
          <a:p>
            <a:pPr indent="-227615" lvl="0" marL="228600" rtl="0" algn="l">
              <a:lnSpc>
                <a:spcPct val="90000"/>
              </a:lnSpc>
              <a:spcBef>
                <a:spcPts val="1000"/>
              </a:spcBef>
              <a:spcAft>
                <a:spcPts val="0"/>
              </a:spcAft>
              <a:buClr>
                <a:srgbClr val="252B36"/>
              </a:buClr>
              <a:buSzPct val="100000"/>
              <a:buFont typeface="Arial"/>
              <a:buChar char="•"/>
            </a:pPr>
            <a:r>
              <a:rPr b="0" i="0" lang="en-GB" sz="3050">
                <a:solidFill>
                  <a:srgbClr val="252B36"/>
                </a:solidFill>
                <a:latin typeface="Arial"/>
                <a:ea typeface="Arial"/>
                <a:cs typeface="Arial"/>
                <a:sym typeface="Arial"/>
              </a:rPr>
              <a:t>drug and alcohol testing</a:t>
            </a:r>
            <a:endParaRPr sz="3050"/>
          </a:p>
          <a:p>
            <a:pPr indent="-227615" lvl="0" marL="228600" rtl="0" algn="l">
              <a:lnSpc>
                <a:spcPct val="90000"/>
              </a:lnSpc>
              <a:spcBef>
                <a:spcPts val="1000"/>
              </a:spcBef>
              <a:spcAft>
                <a:spcPts val="0"/>
              </a:spcAft>
              <a:buClr>
                <a:srgbClr val="252B36"/>
              </a:buClr>
              <a:buSzPct val="100000"/>
              <a:buFont typeface="Arial"/>
              <a:buChar char="•"/>
            </a:pPr>
            <a:r>
              <a:rPr b="0" i="0" lang="en-GB" sz="3050">
                <a:solidFill>
                  <a:srgbClr val="252B36"/>
                </a:solidFill>
                <a:latin typeface="Arial"/>
                <a:ea typeface="Arial"/>
                <a:cs typeface="Arial"/>
                <a:sym typeface="Arial"/>
              </a:rPr>
              <a:t>clinic based and outreach work - providing screening and assessment</a:t>
            </a:r>
            <a:endParaRPr sz="3050"/>
          </a:p>
          <a:p>
            <a:pPr indent="-227615" lvl="0" marL="228600" rtl="0" algn="l">
              <a:lnSpc>
                <a:spcPct val="90000"/>
              </a:lnSpc>
              <a:spcBef>
                <a:spcPts val="1000"/>
              </a:spcBef>
              <a:spcAft>
                <a:spcPts val="0"/>
              </a:spcAft>
              <a:buClr>
                <a:srgbClr val="252B36"/>
              </a:buClr>
              <a:buSzPct val="100000"/>
              <a:buFont typeface="Arial"/>
              <a:buChar char="•"/>
            </a:pPr>
            <a:r>
              <a:rPr b="0" i="0" lang="en-GB" sz="3050">
                <a:solidFill>
                  <a:srgbClr val="252B36"/>
                </a:solidFill>
                <a:latin typeface="Arial"/>
                <a:ea typeface="Arial"/>
                <a:cs typeface="Arial"/>
                <a:sym typeface="Arial"/>
              </a:rPr>
              <a:t>aftercare skills for life, providing education, training and employment</a:t>
            </a:r>
            <a:endParaRPr sz="3050"/>
          </a:p>
          <a:p>
            <a:pPr indent="-227615" lvl="0" marL="228600" rtl="0" algn="l">
              <a:lnSpc>
                <a:spcPct val="90000"/>
              </a:lnSpc>
              <a:spcBef>
                <a:spcPts val="1000"/>
              </a:spcBef>
              <a:spcAft>
                <a:spcPts val="0"/>
              </a:spcAft>
              <a:buClr>
                <a:srgbClr val="252B36"/>
              </a:buClr>
              <a:buSzPct val="100000"/>
              <a:buFont typeface="Arial"/>
              <a:buChar char="•"/>
            </a:pPr>
            <a:r>
              <a:rPr b="0" i="0" lang="en-GB" sz="3050">
                <a:solidFill>
                  <a:srgbClr val="252B36"/>
                </a:solidFill>
                <a:latin typeface="Arial"/>
                <a:ea typeface="Arial"/>
                <a:cs typeface="Arial"/>
                <a:sym typeface="Arial"/>
              </a:rPr>
              <a:t>prescribing medicine to assist recovery</a:t>
            </a:r>
            <a:endParaRPr sz="3050"/>
          </a:p>
          <a:p>
            <a:pPr indent="-227615" lvl="0" marL="228600" rtl="0" algn="l">
              <a:lnSpc>
                <a:spcPct val="90000"/>
              </a:lnSpc>
              <a:spcBef>
                <a:spcPts val="1000"/>
              </a:spcBef>
              <a:spcAft>
                <a:spcPts val="0"/>
              </a:spcAft>
              <a:buClr>
                <a:srgbClr val="252B36"/>
              </a:buClr>
              <a:buSzPct val="100000"/>
              <a:buFont typeface="Arial"/>
              <a:buChar char="•"/>
            </a:pPr>
            <a:r>
              <a:rPr b="0" i="0" lang="en-GB" sz="3050">
                <a:solidFill>
                  <a:srgbClr val="252B36"/>
                </a:solidFill>
                <a:latin typeface="Arial"/>
                <a:ea typeface="Arial"/>
                <a:cs typeface="Arial"/>
                <a:sym typeface="Arial"/>
              </a:rPr>
              <a:t>dual diagnosis counselling and consumption service </a:t>
            </a:r>
            <a:endParaRPr sz="3050"/>
          </a:p>
          <a:p>
            <a:pPr indent="0" lvl="0" marL="0" rtl="0" algn="l">
              <a:lnSpc>
                <a:spcPct val="90000"/>
              </a:lnSpc>
              <a:spcBef>
                <a:spcPts val="1000"/>
              </a:spcBef>
              <a:spcAft>
                <a:spcPts val="0"/>
              </a:spcAft>
              <a:buClr>
                <a:srgbClr val="252B36"/>
              </a:buClr>
              <a:buSzPct val="91802"/>
              <a:buNone/>
            </a:pPr>
            <a:r>
              <a:rPr lang="en-GB" sz="3050">
                <a:solidFill>
                  <a:srgbClr val="252B36"/>
                </a:solidFill>
              </a:rPr>
              <a:t>   </a:t>
            </a:r>
            <a:r>
              <a:rPr b="0" i="0" lang="en-GB" sz="3050">
                <a:solidFill>
                  <a:srgbClr val="252B36"/>
                </a:solidFill>
                <a:latin typeface="Arial"/>
                <a:ea typeface="Arial"/>
                <a:cs typeface="Arial"/>
                <a:sym typeface="Arial"/>
              </a:rPr>
              <a:t>supervised by a pharmacy</a:t>
            </a:r>
            <a:endParaRPr sz="3050"/>
          </a:p>
          <a:p>
            <a:pPr indent="-227615" lvl="0" marL="228600" rtl="0" algn="l">
              <a:lnSpc>
                <a:spcPct val="90000"/>
              </a:lnSpc>
              <a:spcBef>
                <a:spcPts val="1000"/>
              </a:spcBef>
              <a:spcAft>
                <a:spcPts val="0"/>
              </a:spcAft>
              <a:buClr>
                <a:srgbClr val="252B36"/>
              </a:buClr>
              <a:buSzPct val="100000"/>
              <a:buFont typeface="Arial"/>
              <a:buChar char="•"/>
            </a:pPr>
            <a:r>
              <a:rPr b="0" i="0" lang="en-GB" sz="3050">
                <a:solidFill>
                  <a:srgbClr val="252B36"/>
                </a:solidFill>
                <a:latin typeface="Arial"/>
                <a:ea typeface="Arial"/>
                <a:cs typeface="Arial"/>
                <a:sym typeface="Arial"/>
              </a:rPr>
              <a:t>criminal justice and psychosocial interventions </a:t>
            </a:r>
            <a:r>
              <a:rPr lang="en-GB" sz="3050">
                <a:solidFill>
                  <a:srgbClr val="252B36"/>
                </a:solidFill>
              </a:rPr>
              <a:t>-</a:t>
            </a:r>
            <a:r>
              <a:rPr b="0" i="0" lang="en-GB" sz="3050">
                <a:solidFill>
                  <a:srgbClr val="252B36"/>
                </a:solidFill>
                <a:latin typeface="Arial"/>
                <a:ea typeface="Arial"/>
                <a:cs typeface="Arial"/>
                <a:sym typeface="Arial"/>
              </a:rPr>
              <a:t> hospital</a:t>
            </a:r>
            <a:endParaRPr sz="3050"/>
          </a:p>
          <a:p>
            <a:pPr indent="0" lvl="0" marL="0" rtl="0" algn="l">
              <a:lnSpc>
                <a:spcPct val="90000"/>
              </a:lnSpc>
              <a:spcBef>
                <a:spcPts val="1000"/>
              </a:spcBef>
              <a:spcAft>
                <a:spcPts val="0"/>
              </a:spcAft>
              <a:buClr>
                <a:srgbClr val="252B36"/>
              </a:buClr>
              <a:buSzPct val="91802"/>
              <a:buNone/>
            </a:pPr>
            <a:r>
              <a:rPr b="0" i="0" lang="en-GB" sz="3050">
                <a:solidFill>
                  <a:srgbClr val="252B36"/>
                </a:solidFill>
                <a:latin typeface="Arial"/>
                <a:ea typeface="Arial"/>
                <a:cs typeface="Arial"/>
                <a:sym typeface="Arial"/>
              </a:rPr>
              <a:t>   liaison service</a:t>
            </a:r>
            <a:endParaRPr sz="3050"/>
          </a:p>
          <a:p>
            <a:pPr indent="-227615" lvl="0" marL="228600" rtl="0" algn="l">
              <a:lnSpc>
                <a:spcPct val="90000"/>
              </a:lnSpc>
              <a:spcBef>
                <a:spcPts val="1000"/>
              </a:spcBef>
              <a:spcAft>
                <a:spcPts val="0"/>
              </a:spcAft>
              <a:buClr>
                <a:srgbClr val="252B36"/>
              </a:buClr>
              <a:buSzPct val="100000"/>
              <a:buChar char="•"/>
            </a:pPr>
            <a:r>
              <a:rPr b="0" i="0" lang="en-GB" sz="3050">
                <a:solidFill>
                  <a:srgbClr val="252B36"/>
                </a:solidFill>
                <a:latin typeface="Arial"/>
                <a:ea typeface="Arial"/>
                <a:cs typeface="Arial"/>
                <a:sym typeface="Arial"/>
              </a:rPr>
              <a:t>VIA also provide training and support to for professionals.</a:t>
            </a:r>
            <a:endParaRPr sz="3050"/>
          </a:p>
          <a:p>
            <a:pPr indent="0" lvl="0" marL="3657600" rtl="0" algn="l">
              <a:lnSpc>
                <a:spcPct val="90000"/>
              </a:lnSpc>
              <a:spcBef>
                <a:spcPts val="1000"/>
              </a:spcBef>
              <a:spcAft>
                <a:spcPts val="0"/>
              </a:spcAft>
              <a:buClr>
                <a:srgbClr val="252B36"/>
              </a:buClr>
              <a:buSzPct val="100000"/>
              <a:buNone/>
            </a:pPr>
            <a:r>
              <a:rPr b="0" i="0" lang="en-GB" u="sng">
                <a:solidFill>
                  <a:srgbClr val="252B36"/>
                </a:solidFill>
                <a:latin typeface="Arial"/>
                <a:ea typeface="Arial"/>
                <a:cs typeface="Arial"/>
                <a:sym typeface="Arial"/>
                <a:hlinkClick r:id="rId5">
                  <a:extLst>
                    <a:ext uri="{A12FA001-AC4F-418D-AE19-62706E023703}">
                      <ahyp:hlinkClr val="tx"/>
                    </a:ext>
                  </a:extLst>
                </a:hlinkClick>
              </a:rPr>
              <a:t>Visit www.viaorg.uk</a:t>
            </a:r>
            <a:endParaRPr b="0" i="0">
              <a:solidFill>
                <a:srgbClr val="252B36"/>
              </a:solidFill>
              <a:latin typeface="Arial"/>
              <a:ea typeface="Arial"/>
              <a:cs typeface="Arial"/>
              <a:sym typeface="Arial"/>
            </a:endParaRPr>
          </a:p>
          <a:p>
            <a:pPr indent="-77470" lvl="0" marL="228600" rtl="0" algn="l">
              <a:lnSpc>
                <a:spcPct val="90000"/>
              </a:lnSpc>
              <a:spcBef>
                <a:spcPts val="1000"/>
              </a:spcBef>
              <a:spcAft>
                <a:spcPts val="0"/>
              </a:spcAft>
              <a:buClr>
                <a:schemeClr val="dk1"/>
              </a:buClr>
              <a:buSzPct val="100000"/>
              <a:buNone/>
            </a:pPr>
            <a:r>
              <a:t/>
            </a:r>
            <a:endParaRPr/>
          </a:p>
        </p:txBody>
      </p:sp>
      <p:pic>
        <p:nvPicPr>
          <p:cNvPr id="729" name="Google Shape;729;p26"/>
          <p:cNvPicPr preferRelativeResize="0"/>
          <p:nvPr/>
        </p:nvPicPr>
        <p:blipFill rotWithShape="1">
          <a:blip r:embed="rId6">
            <a:alphaModFix/>
          </a:blip>
          <a:srcRect b="0" l="0" r="0" t="0"/>
          <a:stretch/>
        </p:blipFill>
        <p:spPr>
          <a:xfrm>
            <a:off x="9840383" y="4648615"/>
            <a:ext cx="2048504" cy="2048504"/>
          </a:xfrm>
          <a:prstGeom prst="rect">
            <a:avLst/>
          </a:prstGeom>
          <a:noFill/>
          <a:ln>
            <a:noFill/>
          </a:ln>
        </p:spPr>
      </p:pic>
      <p:pic>
        <p:nvPicPr>
          <p:cNvPr id="730" name="Google Shape;730;p26"/>
          <p:cNvPicPr preferRelativeResize="0"/>
          <p:nvPr/>
        </p:nvPicPr>
        <p:blipFill rotWithShape="1">
          <a:blip r:embed="rId7">
            <a:alphaModFix/>
          </a:blip>
          <a:srcRect b="0" l="0" r="0" t="0"/>
          <a:stretch/>
        </p:blipFill>
        <p:spPr>
          <a:xfrm>
            <a:off x="9814861" y="232653"/>
            <a:ext cx="2164268" cy="507813"/>
          </a:xfrm>
          <a:prstGeom prst="rect">
            <a:avLst/>
          </a:prstGeom>
          <a:noFill/>
          <a:ln>
            <a:noFill/>
          </a:ln>
        </p:spPr>
      </p:pic>
      <p:sp>
        <p:nvSpPr>
          <p:cNvPr id="731" name="Google Shape;731;p26"/>
          <p:cNvSpPr txBox="1"/>
          <p:nvPr>
            <p:ph type="title"/>
          </p:nvPr>
        </p:nvSpPr>
        <p:spPr>
          <a:xfrm>
            <a:off x="10668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Substance Misuse Service</a:t>
            </a:r>
            <a:endParaRPr b="1">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g32681884be5_0_262"/>
          <p:cNvSpPr txBox="1"/>
          <p:nvPr>
            <p:ph idx="1" type="body"/>
          </p:nvPr>
        </p:nvSpPr>
        <p:spPr>
          <a:xfrm>
            <a:off x="462025" y="868675"/>
            <a:ext cx="11175000" cy="5616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800"/>
              <a:buNone/>
            </a:pPr>
            <a:r>
              <a:rPr b="1" lang="en-GB" sz="1800"/>
              <a:t>Winter vaccinations</a:t>
            </a:r>
            <a:endParaRPr sz="1800"/>
          </a:p>
          <a:p>
            <a:pPr indent="0" lvl="0" marL="0" rtl="0" algn="l">
              <a:lnSpc>
                <a:spcPct val="120000"/>
              </a:lnSpc>
              <a:spcBef>
                <a:spcPts val="1000"/>
              </a:spcBef>
              <a:spcAft>
                <a:spcPts val="0"/>
              </a:spcAft>
              <a:buSzPts val="1800"/>
              <a:buNone/>
            </a:pPr>
            <a:r>
              <a:rPr lang="en-GB" sz="1800">
                <a:latin typeface="Arial"/>
                <a:ea typeface="Arial"/>
                <a:cs typeface="Arial"/>
                <a:sym typeface="Arial"/>
              </a:rPr>
              <a:t>The following vaccinations are offered to people who are higher risk of developing more severe symptoms and complications including pneumonia and hospitalisation.</a:t>
            </a:r>
            <a:endParaRPr sz="1800"/>
          </a:p>
          <a:p>
            <a:pPr indent="0" lvl="0" marL="0" rtl="0" algn="l">
              <a:lnSpc>
                <a:spcPct val="120000"/>
              </a:lnSpc>
              <a:spcBef>
                <a:spcPts val="1000"/>
              </a:spcBef>
              <a:spcAft>
                <a:spcPts val="0"/>
              </a:spcAft>
              <a:buClr>
                <a:schemeClr val="dk1"/>
              </a:buClr>
              <a:buSzPts val="2900"/>
              <a:buNone/>
            </a:pPr>
            <a:r>
              <a:rPr b="1" lang="en-GB" sz="1800">
                <a:latin typeface="Arial"/>
                <a:ea typeface="Arial"/>
                <a:cs typeface="Arial"/>
                <a:sym typeface="Arial"/>
              </a:rPr>
              <a:t>Flu</a:t>
            </a:r>
            <a:endParaRPr sz="1800"/>
          </a:p>
          <a:p>
            <a:pPr indent="-228600" lvl="0" marL="228600" rtl="0" algn="l">
              <a:lnSpc>
                <a:spcPct val="120000"/>
              </a:lnSpc>
              <a:spcBef>
                <a:spcPts val="1000"/>
              </a:spcBef>
              <a:spcAft>
                <a:spcPts val="0"/>
              </a:spcAft>
              <a:buClr>
                <a:schemeClr val="dk1"/>
              </a:buClr>
              <a:buSzPts val="1800"/>
              <a:buChar char="•"/>
            </a:pPr>
            <a:r>
              <a:rPr lang="en-GB" sz="1800">
                <a:latin typeface="Arial"/>
                <a:ea typeface="Arial"/>
                <a:cs typeface="Arial"/>
                <a:sym typeface="Arial"/>
              </a:rPr>
              <a:t>It is recommended to get the flu vaccination every year. This includes adults aged 65 and over, younger adults with certain medical conditions (such as lung conditions), pregnant women, primary school children and carers.</a:t>
            </a:r>
            <a:endParaRPr sz="1800"/>
          </a:p>
          <a:p>
            <a:pPr indent="0" lvl="0" marL="0" rtl="0" algn="l">
              <a:lnSpc>
                <a:spcPct val="120000"/>
              </a:lnSpc>
              <a:spcBef>
                <a:spcPts val="1000"/>
              </a:spcBef>
              <a:spcAft>
                <a:spcPts val="0"/>
              </a:spcAft>
              <a:buClr>
                <a:schemeClr val="dk1"/>
              </a:buClr>
              <a:buSzPts val="2900"/>
              <a:buNone/>
            </a:pPr>
            <a:r>
              <a:rPr b="1" lang="en-GB" sz="1800">
                <a:latin typeface="Arial"/>
                <a:ea typeface="Arial"/>
                <a:cs typeface="Arial"/>
                <a:sym typeface="Arial"/>
              </a:rPr>
              <a:t>COVID-19</a:t>
            </a:r>
            <a:endParaRPr sz="1800"/>
          </a:p>
          <a:p>
            <a:pPr indent="-228600" lvl="0" marL="228600" rtl="0" algn="l">
              <a:lnSpc>
                <a:spcPct val="120000"/>
              </a:lnSpc>
              <a:spcBef>
                <a:spcPts val="1000"/>
              </a:spcBef>
              <a:spcAft>
                <a:spcPts val="0"/>
              </a:spcAft>
              <a:buClr>
                <a:schemeClr val="dk1"/>
              </a:buClr>
              <a:buSzPts val="1800"/>
              <a:buChar char="•"/>
            </a:pPr>
            <a:r>
              <a:rPr lang="en-GB" sz="1800">
                <a:latin typeface="Arial"/>
                <a:ea typeface="Arial"/>
                <a:cs typeface="Arial"/>
                <a:sym typeface="Arial"/>
              </a:rPr>
              <a:t>This is offered if you are pregnant, aged 65 and over, a younger adult with higher risk of complications because of a health condition or treatment, or a care home resident.</a:t>
            </a:r>
            <a:endParaRPr sz="1800"/>
          </a:p>
          <a:p>
            <a:pPr indent="-228600" lvl="0" marL="228600" rtl="0" algn="l">
              <a:lnSpc>
                <a:spcPct val="120000"/>
              </a:lnSpc>
              <a:spcBef>
                <a:spcPts val="1000"/>
              </a:spcBef>
              <a:spcAft>
                <a:spcPts val="0"/>
              </a:spcAft>
              <a:buClr>
                <a:schemeClr val="dk1"/>
              </a:buClr>
              <a:buSzPts val="1800"/>
              <a:buChar char="•"/>
            </a:pPr>
            <a:r>
              <a:rPr lang="en-GB" sz="1800">
                <a:latin typeface="Arial"/>
                <a:ea typeface="Arial"/>
                <a:cs typeface="Arial"/>
                <a:sym typeface="Arial"/>
              </a:rPr>
              <a:t>Your GP will likely contact you to arrange the above vaccinations. You could get a letter, text, phone call or email. However, if you know you are due for a vaccination, you can speak to your GP surgery to book the appointment.</a:t>
            </a:r>
            <a:endParaRPr sz="1800">
              <a:latin typeface="Arial"/>
              <a:ea typeface="Arial"/>
              <a:cs typeface="Arial"/>
              <a:sym typeface="Arial"/>
            </a:endParaRPr>
          </a:p>
          <a:p>
            <a:pPr indent="0" lvl="0" marL="0" rtl="0" algn="l">
              <a:lnSpc>
                <a:spcPct val="120000"/>
              </a:lnSpc>
              <a:spcBef>
                <a:spcPts val="1000"/>
              </a:spcBef>
              <a:spcAft>
                <a:spcPts val="0"/>
              </a:spcAft>
              <a:buSzPts val="1800"/>
              <a:buNone/>
            </a:pPr>
            <a:r>
              <a:rPr lang="en-GB" sz="1800">
                <a:latin typeface="Arial"/>
                <a:ea typeface="Arial"/>
                <a:cs typeface="Arial"/>
                <a:sym typeface="Arial"/>
              </a:rPr>
              <a:t>To find out where you can get your vaccine use the QR code: </a:t>
            </a:r>
            <a:endParaRPr sz="1800"/>
          </a:p>
        </p:txBody>
      </p:sp>
      <p:pic>
        <p:nvPicPr>
          <p:cNvPr id="737" name="Google Shape;737;g32681884be5_0_262"/>
          <p:cNvPicPr preferRelativeResize="0"/>
          <p:nvPr/>
        </p:nvPicPr>
        <p:blipFill rotWithShape="1">
          <a:blip r:embed="rId3">
            <a:alphaModFix/>
          </a:blip>
          <a:srcRect b="0" l="0" r="0" t="0"/>
          <a:stretch/>
        </p:blipFill>
        <p:spPr>
          <a:xfrm>
            <a:off x="6918150" y="5528649"/>
            <a:ext cx="1631275" cy="1329350"/>
          </a:xfrm>
          <a:prstGeom prst="rect">
            <a:avLst/>
          </a:prstGeom>
          <a:noFill/>
          <a:ln>
            <a:noFill/>
          </a:ln>
        </p:spPr>
      </p:pic>
      <p:pic>
        <p:nvPicPr>
          <p:cNvPr id="738" name="Google Shape;738;g32681884be5_0_262"/>
          <p:cNvPicPr preferRelativeResize="0"/>
          <p:nvPr/>
        </p:nvPicPr>
        <p:blipFill rotWithShape="1">
          <a:blip r:embed="rId4">
            <a:alphaModFix/>
          </a:blip>
          <a:srcRect b="0" l="0" r="0" t="0"/>
          <a:stretch/>
        </p:blipFill>
        <p:spPr>
          <a:xfrm>
            <a:off x="9814861" y="232653"/>
            <a:ext cx="2164268" cy="507813"/>
          </a:xfrm>
          <a:prstGeom prst="rect">
            <a:avLst/>
          </a:prstGeom>
          <a:noFill/>
          <a:ln>
            <a:noFill/>
          </a:ln>
        </p:spPr>
      </p:pic>
      <p:sp>
        <p:nvSpPr>
          <p:cNvPr id="739" name="Google Shape;739;g32681884be5_0_262"/>
          <p:cNvSpPr txBox="1"/>
          <p:nvPr>
            <p:ph type="title"/>
          </p:nvPr>
        </p:nvSpPr>
        <p:spPr>
          <a:xfrm>
            <a:off x="10668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Vaccinations</a:t>
            </a:r>
            <a:endParaRPr b="1">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pic>
        <p:nvPicPr>
          <p:cNvPr id="744" name="Google Shape;744;g32681884be5_0_782"/>
          <p:cNvPicPr preferRelativeResize="0"/>
          <p:nvPr>
            <p:ph idx="1" type="body"/>
          </p:nvPr>
        </p:nvPicPr>
        <p:blipFill rotWithShape="1">
          <a:blip r:embed="rId3">
            <a:alphaModFix/>
          </a:blip>
          <a:srcRect b="0" l="0" r="0" t="0"/>
          <a:stretch/>
        </p:blipFill>
        <p:spPr>
          <a:xfrm>
            <a:off x="4944675" y="1743075"/>
            <a:ext cx="5229300" cy="5102400"/>
          </a:xfrm>
          <a:prstGeom prst="rect">
            <a:avLst/>
          </a:prstGeom>
          <a:noFill/>
          <a:ln>
            <a:noFill/>
          </a:ln>
        </p:spPr>
      </p:pic>
      <p:pic>
        <p:nvPicPr>
          <p:cNvPr id="745" name="Google Shape;745;g32681884be5_0_782"/>
          <p:cNvPicPr preferRelativeResize="0"/>
          <p:nvPr/>
        </p:nvPicPr>
        <p:blipFill rotWithShape="1">
          <a:blip r:embed="rId4">
            <a:alphaModFix/>
          </a:blip>
          <a:srcRect b="0" l="0" r="0" t="0"/>
          <a:stretch/>
        </p:blipFill>
        <p:spPr>
          <a:xfrm>
            <a:off x="261175" y="1755600"/>
            <a:ext cx="4502550" cy="5102400"/>
          </a:xfrm>
          <a:prstGeom prst="rect">
            <a:avLst/>
          </a:prstGeom>
          <a:noFill/>
          <a:ln>
            <a:noFill/>
          </a:ln>
        </p:spPr>
      </p:pic>
      <p:sp>
        <p:nvSpPr>
          <p:cNvPr id="746" name="Google Shape;746;g32681884be5_0_782"/>
          <p:cNvSpPr txBox="1"/>
          <p:nvPr/>
        </p:nvSpPr>
        <p:spPr>
          <a:xfrm>
            <a:off x="261182" y="904700"/>
            <a:ext cx="11667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It is important that vaccines are given on time for the best protection, but if you or your child missed a vaccine, contact your GP to catch up.</a:t>
            </a:r>
            <a:endParaRPr b="0" i="0" sz="2400" u="none" cap="none" strike="noStrike">
              <a:solidFill>
                <a:srgbClr val="000000"/>
              </a:solidFill>
              <a:latin typeface="Arial"/>
              <a:ea typeface="Arial"/>
              <a:cs typeface="Arial"/>
              <a:sym typeface="Arial"/>
            </a:endParaRPr>
          </a:p>
        </p:txBody>
      </p:sp>
      <p:pic>
        <p:nvPicPr>
          <p:cNvPr id="747" name="Google Shape;747;g32681884be5_0_782"/>
          <p:cNvPicPr preferRelativeResize="0"/>
          <p:nvPr/>
        </p:nvPicPr>
        <p:blipFill rotWithShape="1">
          <a:blip r:embed="rId5">
            <a:alphaModFix/>
          </a:blip>
          <a:srcRect b="0" l="0" r="0" t="0"/>
          <a:stretch/>
        </p:blipFill>
        <p:spPr>
          <a:xfrm>
            <a:off x="10320874" y="3411211"/>
            <a:ext cx="1748408" cy="1651722"/>
          </a:xfrm>
          <a:prstGeom prst="rect">
            <a:avLst/>
          </a:prstGeom>
          <a:noFill/>
          <a:ln>
            <a:noFill/>
          </a:ln>
        </p:spPr>
      </p:pic>
      <p:pic>
        <p:nvPicPr>
          <p:cNvPr id="748" name="Google Shape;748;g32681884be5_0_782"/>
          <p:cNvPicPr preferRelativeResize="0"/>
          <p:nvPr/>
        </p:nvPicPr>
        <p:blipFill rotWithShape="1">
          <a:blip r:embed="rId6">
            <a:alphaModFix/>
          </a:blip>
          <a:srcRect b="0" l="0" r="0" t="0"/>
          <a:stretch/>
        </p:blipFill>
        <p:spPr>
          <a:xfrm>
            <a:off x="9814861" y="232653"/>
            <a:ext cx="2164268" cy="507813"/>
          </a:xfrm>
          <a:prstGeom prst="rect">
            <a:avLst/>
          </a:prstGeom>
          <a:noFill/>
          <a:ln>
            <a:noFill/>
          </a:ln>
        </p:spPr>
      </p:pic>
      <p:sp>
        <p:nvSpPr>
          <p:cNvPr id="749" name="Google Shape;749;g32681884be5_0_782"/>
          <p:cNvSpPr txBox="1"/>
          <p:nvPr>
            <p:ph type="title"/>
          </p:nvPr>
        </p:nvSpPr>
        <p:spPr>
          <a:xfrm>
            <a:off x="10668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Child Vaccinations</a:t>
            </a:r>
            <a:endParaRPr b="1">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pic>
        <p:nvPicPr>
          <p:cNvPr id="754" name="Google Shape;754;g32681884be5_0_697"/>
          <p:cNvPicPr preferRelativeResize="0"/>
          <p:nvPr>
            <p:ph idx="1" type="body"/>
          </p:nvPr>
        </p:nvPicPr>
        <p:blipFill rotWithShape="1">
          <a:blip r:embed="rId3">
            <a:alphaModFix/>
          </a:blip>
          <a:srcRect b="0" l="0" r="0" t="0"/>
          <a:stretch/>
        </p:blipFill>
        <p:spPr>
          <a:xfrm>
            <a:off x="155622" y="1018299"/>
            <a:ext cx="4274400" cy="5839800"/>
          </a:xfrm>
          <a:prstGeom prst="rect">
            <a:avLst/>
          </a:prstGeom>
          <a:noFill/>
          <a:ln>
            <a:noFill/>
          </a:ln>
        </p:spPr>
      </p:pic>
      <p:sp>
        <p:nvSpPr>
          <p:cNvPr id="755" name="Google Shape;755;g32681884be5_0_697"/>
          <p:cNvSpPr txBox="1"/>
          <p:nvPr/>
        </p:nvSpPr>
        <p:spPr>
          <a:xfrm>
            <a:off x="4506200" y="1018300"/>
            <a:ext cx="7541400" cy="591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0C000E"/>
                </a:solidFill>
                <a:latin typeface="Arial"/>
                <a:ea typeface="Arial"/>
                <a:cs typeface="Arial"/>
                <a:sym typeface="Arial"/>
              </a:rPr>
              <a:t>Adults</a:t>
            </a:r>
            <a:endParaRPr b="1" i="0" sz="2400" u="none" cap="none" strike="noStrike">
              <a:solidFill>
                <a:srgbClr val="0C000E"/>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52B36"/>
                </a:solidFill>
                <a:latin typeface="Arial"/>
                <a:ea typeface="Arial"/>
                <a:cs typeface="Arial"/>
                <a:sym typeface="Arial"/>
              </a:rPr>
              <a:t>The following vaccinations are offered to adults who are at higher risk of complications.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52B36"/>
              </a:solidFill>
              <a:latin typeface="Arial"/>
              <a:ea typeface="Arial"/>
              <a:cs typeface="Arial"/>
              <a:sym typeface="Arial"/>
            </a:endParaRPr>
          </a:p>
          <a:p>
            <a:pPr indent="0" lvl="0" marL="0" marR="0" rtl="0" algn="l">
              <a:lnSpc>
                <a:spcPct val="100000"/>
              </a:lnSpc>
              <a:spcBef>
                <a:spcPts val="0"/>
              </a:spcBef>
              <a:spcAft>
                <a:spcPts val="0"/>
              </a:spcAft>
              <a:buClr>
                <a:srgbClr val="252B36"/>
              </a:buClr>
              <a:buSzPts val="2400"/>
              <a:buFont typeface="Arial"/>
              <a:buChar char="•"/>
            </a:pPr>
            <a:r>
              <a:rPr b="1" i="0" lang="en-GB" sz="2400" u="none" cap="none" strike="noStrike">
                <a:solidFill>
                  <a:srgbClr val="252B36"/>
                </a:solidFill>
                <a:latin typeface="Arial"/>
                <a:ea typeface="Arial"/>
                <a:cs typeface="Arial"/>
                <a:sym typeface="Arial"/>
              </a:rPr>
              <a:t>Shingles</a:t>
            </a:r>
            <a:endParaRPr b="1" i="0" sz="2400" u="none" cap="none" strike="noStrike">
              <a:solidFill>
                <a:srgbClr val="252B3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52B36"/>
                </a:solidFill>
                <a:latin typeface="Arial"/>
                <a:ea typeface="Arial"/>
                <a:cs typeface="Arial"/>
                <a:sym typeface="Arial"/>
              </a:rPr>
              <a:t>You are eligible for the shingles vaccine when you turn 65. You will be offered 2 doses of the vaccine which are given between 6 and 12 months apart.</a:t>
            </a:r>
            <a:endParaRPr b="0" i="0" sz="2400" u="none" cap="none" strike="noStrike">
              <a:solidFill>
                <a:srgbClr val="252B3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52B36"/>
              </a:solidFill>
              <a:latin typeface="Arial"/>
              <a:ea typeface="Arial"/>
              <a:cs typeface="Arial"/>
              <a:sym typeface="Arial"/>
            </a:endParaRPr>
          </a:p>
          <a:p>
            <a:pPr indent="0" lvl="0" marL="0" marR="0" rtl="0" algn="l">
              <a:lnSpc>
                <a:spcPct val="100000"/>
              </a:lnSpc>
              <a:spcBef>
                <a:spcPts val="0"/>
              </a:spcBef>
              <a:spcAft>
                <a:spcPts val="0"/>
              </a:spcAft>
              <a:buClr>
                <a:srgbClr val="252B36"/>
              </a:buClr>
              <a:buSzPts val="2400"/>
              <a:buFont typeface="Arial"/>
              <a:buChar char="•"/>
            </a:pPr>
            <a:r>
              <a:rPr b="1" i="0" lang="en-GB" sz="2400" u="none" cap="none" strike="noStrike">
                <a:solidFill>
                  <a:srgbClr val="252B36"/>
                </a:solidFill>
                <a:latin typeface="Arial"/>
                <a:ea typeface="Arial"/>
                <a:cs typeface="Arial"/>
                <a:sym typeface="Arial"/>
              </a:rPr>
              <a:t>Pneumococcal</a:t>
            </a:r>
            <a:endParaRPr b="1" i="0" sz="2400" u="none" cap="none" strike="noStrike">
              <a:solidFill>
                <a:srgbClr val="252B3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52B36"/>
                </a:solidFill>
                <a:latin typeface="Arial"/>
                <a:ea typeface="Arial"/>
                <a:cs typeface="Arial"/>
                <a:sym typeface="Arial"/>
              </a:rPr>
              <a:t>The pneumococcal vaccine helps protect against serious illnesses like pneumonia and meningitis. The risk of serious infection and hospitalisation increases with age. It is therefore recommended to have one dose of vaccine at the age of 65.</a:t>
            </a:r>
            <a:endParaRPr b="0" i="0" sz="2400" u="none" cap="none" strike="noStrike">
              <a:solidFill>
                <a:srgbClr val="252B3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2B36"/>
              </a:solidFill>
              <a:latin typeface="Montserrat"/>
              <a:ea typeface="Montserrat"/>
              <a:cs typeface="Montserrat"/>
              <a:sym typeface="Montserrat"/>
            </a:endParaRPr>
          </a:p>
        </p:txBody>
      </p:sp>
      <p:pic>
        <p:nvPicPr>
          <p:cNvPr id="756" name="Google Shape;756;g32681884be5_0_697"/>
          <p:cNvPicPr preferRelativeResize="0"/>
          <p:nvPr/>
        </p:nvPicPr>
        <p:blipFill rotWithShape="1">
          <a:blip r:embed="rId4">
            <a:alphaModFix/>
          </a:blip>
          <a:srcRect b="0" l="0" r="0" t="0"/>
          <a:stretch/>
        </p:blipFill>
        <p:spPr>
          <a:xfrm>
            <a:off x="9814861" y="232653"/>
            <a:ext cx="2164268" cy="507813"/>
          </a:xfrm>
          <a:prstGeom prst="rect">
            <a:avLst/>
          </a:prstGeom>
          <a:noFill/>
          <a:ln>
            <a:noFill/>
          </a:ln>
        </p:spPr>
      </p:pic>
      <p:sp>
        <p:nvSpPr>
          <p:cNvPr id="757" name="Google Shape;757;g32681884be5_0_697"/>
          <p:cNvSpPr txBox="1"/>
          <p:nvPr>
            <p:ph type="title"/>
          </p:nvPr>
        </p:nvSpPr>
        <p:spPr>
          <a:xfrm>
            <a:off x="10668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Adult Vaccinations</a:t>
            </a:r>
            <a:endParaRPr b="1">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g34e6f961c2a_2_9"/>
          <p:cNvSpPr txBox="1"/>
          <p:nvPr>
            <p:ph type="title"/>
          </p:nvPr>
        </p:nvSpPr>
        <p:spPr>
          <a:xfrm>
            <a:off x="5277300" y="169150"/>
            <a:ext cx="6914700" cy="10236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GB"/>
              <a:t> </a:t>
            </a:r>
            <a:r>
              <a:rPr lang="en-GB"/>
              <a:t>Exercise &amp; weight Management through fun Activities</a:t>
            </a:r>
            <a:r>
              <a:rPr lang="en-GB"/>
              <a:t> </a:t>
            </a:r>
            <a:endParaRPr/>
          </a:p>
        </p:txBody>
      </p:sp>
      <p:sp>
        <p:nvSpPr>
          <p:cNvPr id="764" name="Google Shape;764;g34e6f961c2a_2_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pic>
        <p:nvPicPr>
          <p:cNvPr id="765" name="Google Shape;765;g34e6f961c2a_2_9"/>
          <p:cNvPicPr preferRelativeResize="0"/>
          <p:nvPr/>
        </p:nvPicPr>
        <p:blipFill>
          <a:blip r:embed="rId3">
            <a:alphaModFix/>
          </a:blip>
          <a:stretch>
            <a:fillRect/>
          </a:stretch>
        </p:blipFill>
        <p:spPr>
          <a:xfrm>
            <a:off x="241925" y="83025"/>
            <a:ext cx="5588899" cy="6774975"/>
          </a:xfrm>
          <a:prstGeom prst="rect">
            <a:avLst/>
          </a:prstGeom>
          <a:noFill/>
          <a:ln>
            <a:noFill/>
          </a:ln>
        </p:spPr>
      </p:pic>
      <p:pic>
        <p:nvPicPr>
          <p:cNvPr id="766" name="Google Shape;766;g34e6f961c2a_2_9"/>
          <p:cNvPicPr preferRelativeResize="0"/>
          <p:nvPr/>
        </p:nvPicPr>
        <p:blipFill>
          <a:blip r:embed="rId4">
            <a:alphaModFix/>
          </a:blip>
          <a:stretch>
            <a:fillRect/>
          </a:stretch>
        </p:blipFill>
        <p:spPr>
          <a:xfrm>
            <a:off x="6106250" y="1559200"/>
            <a:ext cx="5875251" cy="50896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0" name="Shape 420"/>
        <p:cNvGrpSpPr/>
        <p:nvPr/>
      </p:nvGrpSpPr>
      <p:grpSpPr>
        <a:xfrm>
          <a:off x="0" y="0"/>
          <a:ext cx="0" cy="0"/>
          <a:chOff x="0" y="0"/>
          <a:chExt cx="0" cy="0"/>
        </a:xfrm>
      </p:grpSpPr>
      <p:sp>
        <p:nvSpPr>
          <p:cNvPr id="421" name="Google Shape;421;p3"/>
          <p:cNvSpPr/>
          <p:nvPr/>
        </p:nvSpPr>
        <p:spPr>
          <a:xfrm>
            <a:off x="-50801"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422" name="Google Shape;422;p3"/>
          <p:cNvSpPr txBox="1"/>
          <p:nvPr>
            <p:ph type="title"/>
          </p:nvPr>
        </p:nvSpPr>
        <p:spPr>
          <a:xfrm>
            <a:off x="992227" y="-72150"/>
            <a:ext cx="7995300" cy="1110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200"/>
              <a:buFont typeface="Play"/>
              <a:buNone/>
            </a:pPr>
            <a:r>
              <a:rPr b="1" lang="en-GB" sz="5200">
                <a:solidFill>
                  <a:schemeClr val="dk1"/>
                </a:solidFill>
                <a:latin typeface="Play"/>
                <a:ea typeface="Play"/>
                <a:cs typeface="Play"/>
                <a:sym typeface="Play"/>
              </a:rPr>
              <a:t>     </a:t>
            </a:r>
            <a:r>
              <a:rPr b="1" lang="en-GB">
                <a:solidFill>
                  <a:schemeClr val="dk1"/>
                </a:solidFill>
                <a:latin typeface="Play"/>
                <a:ea typeface="Play"/>
                <a:cs typeface="Play"/>
                <a:sym typeface="Play"/>
              </a:rPr>
              <a:t>  </a:t>
            </a:r>
            <a:r>
              <a:rPr b="1" lang="en-GB">
                <a:solidFill>
                  <a:schemeClr val="dk1"/>
                </a:solidFill>
                <a:latin typeface="Arial"/>
                <a:ea typeface="Arial"/>
                <a:cs typeface="Arial"/>
                <a:sym typeface="Arial"/>
              </a:rPr>
              <a:t>The 5 ways to wellbeing</a:t>
            </a:r>
            <a:endParaRPr>
              <a:solidFill>
                <a:schemeClr val="dk1"/>
              </a:solidFill>
              <a:latin typeface="Arial"/>
              <a:ea typeface="Arial"/>
              <a:cs typeface="Arial"/>
              <a:sym typeface="Arial"/>
            </a:endParaRPr>
          </a:p>
        </p:txBody>
      </p:sp>
      <p:pic>
        <p:nvPicPr>
          <p:cNvPr id="423" name="Google Shape;423;p3"/>
          <p:cNvPicPr preferRelativeResize="0"/>
          <p:nvPr/>
        </p:nvPicPr>
        <p:blipFill rotWithShape="1">
          <a:blip r:embed="rId3">
            <a:alphaModFix/>
          </a:blip>
          <a:srcRect b="0" l="0" r="0" t="0"/>
          <a:stretch/>
        </p:blipFill>
        <p:spPr>
          <a:xfrm>
            <a:off x="175539" y="1109074"/>
            <a:ext cx="3704264" cy="2228691"/>
          </a:xfrm>
          <a:prstGeom prst="rect">
            <a:avLst/>
          </a:prstGeom>
          <a:noFill/>
          <a:ln>
            <a:noFill/>
          </a:ln>
        </p:spPr>
      </p:pic>
      <p:pic>
        <p:nvPicPr>
          <p:cNvPr id="424" name="Google Shape;424;p3"/>
          <p:cNvPicPr preferRelativeResize="0"/>
          <p:nvPr/>
        </p:nvPicPr>
        <p:blipFill rotWithShape="1">
          <a:blip r:embed="rId4">
            <a:alphaModFix/>
          </a:blip>
          <a:srcRect b="0" l="0" r="0" t="0"/>
          <a:stretch/>
        </p:blipFill>
        <p:spPr>
          <a:xfrm>
            <a:off x="4180786" y="1109074"/>
            <a:ext cx="3706263" cy="2273234"/>
          </a:xfrm>
          <a:prstGeom prst="rect">
            <a:avLst/>
          </a:prstGeom>
          <a:noFill/>
          <a:ln>
            <a:noFill/>
          </a:ln>
        </p:spPr>
      </p:pic>
      <p:pic>
        <p:nvPicPr>
          <p:cNvPr id="425" name="Google Shape;425;p3"/>
          <p:cNvPicPr preferRelativeResize="0"/>
          <p:nvPr/>
        </p:nvPicPr>
        <p:blipFill rotWithShape="1">
          <a:blip r:embed="rId5">
            <a:alphaModFix/>
          </a:blip>
          <a:srcRect b="0" l="0" r="0" t="0"/>
          <a:stretch/>
        </p:blipFill>
        <p:spPr>
          <a:xfrm>
            <a:off x="8186355" y="1575851"/>
            <a:ext cx="3792797" cy="2357666"/>
          </a:xfrm>
          <a:prstGeom prst="rect">
            <a:avLst/>
          </a:prstGeom>
          <a:noFill/>
          <a:ln>
            <a:noFill/>
          </a:ln>
        </p:spPr>
      </p:pic>
      <p:pic>
        <p:nvPicPr>
          <p:cNvPr id="426" name="Google Shape;426;p3"/>
          <p:cNvPicPr preferRelativeResize="0"/>
          <p:nvPr/>
        </p:nvPicPr>
        <p:blipFill rotWithShape="1">
          <a:blip r:embed="rId6">
            <a:alphaModFix/>
          </a:blip>
          <a:srcRect b="0" l="0" r="0" t="0"/>
          <a:stretch/>
        </p:blipFill>
        <p:spPr>
          <a:xfrm>
            <a:off x="131272" y="3645270"/>
            <a:ext cx="3792797" cy="1984745"/>
          </a:xfrm>
          <a:prstGeom prst="rect">
            <a:avLst/>
          </a:prstGeom>
          <a:noFill/>
          <a:ln>
            <a:noFill/>
          </a:ln>
        </p:spPr>
      </p:pic>
      <p:pic>
        <p:nvPicPr>
          <p:cNvPr id="427" name="Google Shape;427;p3"/>
          <p:cNvPicPr preferRelativeResize="0"/>
          <p:nvPr/>
        </p:nvPicPr>
        <p:blipFill rotWithShape="1">
          <a:blip r:embed="rId7">
            <a:alphaModFix/>
          </a:blip>
          <a:srcRect b="0" l="0" r="0" t="0"/>
          <a:stretch/>
        </p:blipFill>
        <p:spPr>
          <a:xfrm>
            <a:off x="4211485" y="3565776"/>
            <a:ext cx="3792797" cy="1984745"/>
          </a:xfrm>
          <a:prstGeom prst="rect">
            <a:avLst/>
          </a:prstGeom>
          <a:noFill/>
          <a:ln>
            <a:noFill/>
          </a:ln>
        </p:spPr>
      </p:pic>
      <p:grpSp>
        <p:nvGrpSpPr>
          <p:cNvPr id="428" name="Google Shape;428;p3"/>
          <p:cNvGrpSpPr/>
          <p:nvPr/>
        </p:nvGrpSpPr>
        <p:grpSpPr>
          <a:xfrm>
            <a:off x="8186354" y="5630035"/>
            <a:ext cx="3792781" cy="874390"/>
            <a:chOff x="0" y="6184409"/>
            <a:chExt cx="2921794" cy="673592"/>
          </a:xfrm>
        </p:grpSpPr>
        <p:pic>
          <p:nvPicPr>
            <p:cNvPr id="429" name="Google Shape;429;p3"/>
            <p:cNvPicPr preferRelativeResize="0"/>
            <p:nvPr/>
          </p:nvPicPr>
          <p:blipFill rotWithShape="1">
            <a:blip r:embed="rId8">
              <a:alphaModFix/>
            </a:blip>
            <a:srcRect b="0" l="0" r="0" t="0"/>
            <a:stretch/>
          </p:blipFill>
          <p:spPr>
            <a:xfrm>
              <a:off x="0" y="6184409"/>
              <a:ext cx="1329142" cy="673592"/>
            </a:xfrm>
            <a:prstGeom prst="rect">
              <a:avLst/>
            </a:prstGeom>
            <a:noFill/>
            <a:ln>
              <a:noFill/>
            </a:ln>
          </p:spPr>
        </p:pic>
        <p:pic>
          <p:nvPicPr>
            <p:cNvPr descr="A picture containing text, clipart&#10;&#10;Description automatically generated" id="430" name="Google Shape;430;p3"/>
            <p:cNvPicPr preferRelativeResize="0"/>
            <p:nvPr/>
          </p:nvPicPr>
          <p:blipFill rotWithShape="1">
            <a:blip r:embed="rId9">
              <a:alphaModFix/>
            </a:blip>
            <a:srcRect b="0" l="0" r="0" t="0"/>
            <a:stretch/>
          </p:blipFill>
          <p:spPr>
            <a:xfrm>
              <a:off x="1477899" y="6218723"/>
              <a:ext cx="1443895" cy="604963"/>
            </a:xfrm>
            <a:prstGeom prst="rect">
              <a:avLst/>
            </a:prstGeom>
            <a:noFill/>
            <a:ln>
              <a:noFill/>
            </a:ln>
          </p:spPr>
        </p:pic>
      </p:grpSp>
      <p:sp>
        <p:nvSpPr>
          <p:cNvPr id="431" name="Google Shape;431;p3"/>
          <p:cNvSpPr txBox="1"/>
          <p:nvPr/>
        </p:nvSpPr>
        <p:spPr>
          <a:xfrm>
            <a:off x="129690" y="6059341"/>
            <a:ext cx="78747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GB" sz="1600" u="sng">
                <a:solidFill>
                  <a:schemeClr val="hlink"/>
                </a:solidFill>
                <a:hlinkClick r:id="rId10"/>
              </a:rPr>
              <a:t>https://www.harrow.gov.uk/adult-social-care/mental-health</a:t>
            </a:r>
            <a:r>
              <a:rPr lang="en-GB" sz="1600"/>
              <a:t> </a:t>
            </a:r>
            <a:endParaRPr b="0" i="0" sz="1600" u="none" cap="none" strike="noStrike">
              <a:solidFill>
                <a:srgbClr val="000000"/>
              </a:solidFill>
              <a:latin typeface="Arial"/>
              <a:ea typeface="Arial"/>
              <a:cs typeface="Arial"/>
              <a:sym typeface="Arial"/>
            </a:endParaRPr>
          </a:p>
        </p:txBody>
      </p:sp>
      <p:pic>
        <p:nvPicPr>
          <p:cNvPr id="432" name="Google Shape;432;p3"/>
          <p:cNvPicPr preferRelativeResize="0"/>
          <p:nvPr/>
        </p:nvPicPr>
        <p:blipFill rotWithShape="1">
          <a:blip r:embed="rId11">
            <a:alphaModFix/>
          </a:blip>
          <a:srcRect b="0" l="0" r="0" t="0"/>
          <a:stretch/>
        </p:blipFill>
        <p:spPr>
          <a:xfrm>
            <a:off x="9814861" y="232653"/>
            <a:ext cx="2164268" cy="507813"/>
          </a:xfrm>
          <a:prstGeom prst="rect">
            <a:avLst/>
          </a:prstGeom>
          <a:noFill/>
          <a:ln>
            <a:noFill/>
          </a:ln>
        </p:spPr>
      </p:pic>
      <p:pic>
        <p:nvPicPr>
          <p:cNvPr id="433" name="Google Shape;433;p3"/>
          <p:cNvPicPr preferRelativeResize="0"/>
          <p:nvPr/>
        </p:nvPicPr>
        <p:blipFill rotWithShape="1">
          <a:blip r:embed="rId12">
            <a:alphaModFix/>
          </a:blip>
          <a:srcRect b="0" l="0" r="0" t="0"/>
          <a:stretch/>
        </p:blipFill>
        <p:spPr>
          <a:xfrm>
            <a:off x="8890687" y="835050"/>
            <a:ext cx="2384113" cy="646225"/>
          </a:xfrm>
          <a:prstGeom prst="rect">
            <a:avLst/>
          </a:prstGeom>
          <a:noFill/>
          <a:ln>
            <a:noFill/>
          </a:ln>
        </p:spPr>
      </p:pic>
      <p:pic>
        <p:nvPicPr>
          <p:cNvPr id="434" name="Google Shape;434;p3"/>
          <p:cNvPicPr preferRelativeResize="0"/>
          <p:nvPr/>
        </p:nvPicPr>
        <p:blipFill rotWithShape="1">
          <a:blip r:embed="rId13">
            <a:alphaModFix/>
          </a:blip>
          <a:srcRect b="0" l="0" r="0" t="0"/>
          <a:stretch/>
        </p:blipFill>
        <p:spPr>
          <a:xfrm>
            <a:off x="9536625" y="3791676"/>
            <a:ext cx="1940525" cy="1691950"/>
          </a:xfrm>
          <a:prstGeom prst="rect">
            <a:avLst/>
          </a:prstGeom>
          <a:solidFill>
            <a:schemeClr val="lt1"/>
          </a:solid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g350a8aa171d_0_8"/>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     Harrow Cycle Hub</a:t>
            </a:r>
            <a:endParaRPr/>
          </a:p>
        </p:txBody>
      </p:sp>
      <p:sp>
        <p:nvSpPr>
          <p:cNvPr id="773" name="Google Shape;773;g350a8aa171d_0_8"/>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lnSpcReduction="10000"/>
          </a:bodyPr>
          <a:lstStyle/>
          <a:p>
            <a:pPr indent="0" lvl="0" marL="0" rtl="0" algn="l">
              <a:spcBef>
                <a:spcPts val="1000"/>
              </a:spcBef>
              <a:spcAft>
                <a:spcPts val="0"/>
              </a:spcAft>
              <a:buClr>
                <a:schemeClr val="dk1"/>
              </a:buClr>
              <a:buSzPts val="1100"/>
              <a:buFont typeface="Arial"/>
              <a:buNone/>
            </a:pPr>
            <a:r>
              <a:rPr lang="en-GB"/>
              <a:t>Want to Learn to Ride?</a:t>
            </a:r>
            <a:endParaRPr/>
          </a:p>
          <a:p>
            <a:pPr indent="0" lvl="0" marL="0" rtl="0" algn="l">
              <a:spcBef>
                <a:spcPts val="1000"/>
              </a:spcBef>
              <a:spcAft>
                <a:spcPts val="0"/>
              </a:spcAft>
              <a:buClr>
                <a:schemeClr val="dk1"/>
              </a:buClr>
              <a:buSzPts val="1100"/>
              <a:buFont typeface="Arial"/>
              <a:buNone/>
            </a:pPr>
            <a:r>
              <a:rPr lang="en-GB"/>
              <a:t>Harrow Cycle Hub has friendly cycling classes for teenagers and adults, taught by qualified volunteer coaches at Harrow Civic Centre. No bike? No problem! Bike hire is available.</a:t>
            </a:r>
            <a:endParaRPr/>
          </a:p>
          <a:p>
            <a:pPr indent="0" lvl="0" marL="0" rtl="0" algn="l">
              <a:spcBef>
                <a:spcPts val="1000"/>
              </a:spcBef>
              <a:spcAft>
                <a:spcPts val="0"/>
              </a:spcAft>
              <a:buClr>
                <a:schemeClr val="dk1"/>
              </a:buClr>
              <a:buSzPts val="1100"/>
              <a:buFont typeface="Arial"/>
              <a:buNone/>
            </a:pPr>
            <a:r>
              <a:rPr lang="en-GB"/>
              <a:t>New Courses now available in April and May:</a:t>
            </a:r>
            <a:endParaRPr/>
          </a:p>
          <a:p>
            <a:pPr indent="0" lvl="0" marL="0" rtl="0" algn="l">
              <a:lnSpc>
                <a:spcPct val="115000"/>
              </a:lnSpc>
              <a:spcBef>
                <a:spcPts val="1200"/>
              </a:spcBef>
              <a:spcAft>
                <a:spcPts val="0"/>
              </a:spcAft>
              <a:buNone/>
            </a:pPr>
            <a:r>
              <a:rPr lang="en-GB"/>
              <a:t>Learn to Ride and Confidence Builder - sign up on</a:t>
            </a:r>
            <a:r>
              <a:rPr lang="en-GB" sz="1600">
                <a:solidFill>
                  <a:srgbClr val="EE6231"/>
                </a:solidFill>
                <a:highlight>
                  <a:srgbClr val="FAF7EB"/>
                </a:highlight>
              </a:rPr>
              <a:t> </a:t>
            </a:r>
            <a:r>
              <a:rPr lang="en-GB" sz="1600" u="sng">
                <a:solidFill>
                  <a:srgbClr val="8F4899"/>
                </a:solidFill>
                <a:highlight>
                  <a:srgbClr val="FAF7EB"/>
                </a:highlight>
                <a:hlinkClick r:id="rId3">
                  <a:extLst>
                    <a:ext uri="{A12FA001-AC4F-418D-AE19-62706E023703}">
                      <ahyp:hlinkClr val="tx"/>
                    </a:ext>
                  </a:extLst>
                </a:hlinkClick>
              </a:rPr>
              <a:t>This Link</a:t>
            </a:r>
            <a:endParaRPr sz="1600" u="sng">
              <a:solidFill>
                <a:srgbClr val="8F4899"/>
              </a:solidFill>
              <a:highlight>
                <a:srgbClr val="FAF7EB"/>
              </a:highlight>
            </a:endParaRPr>
          </a:p>
          <a:p>
            <a:pPr indent="0" lvl="0" marL="0" rtl="0" algn="l">
              <a:lnSpc>
                <a:spcPct val="115000"/>
              </a:lnSpc>
              <a:spcBef>
                <a:spcPts val="1200"/>
              </a:spcBef>
              <a:spcAft>
                <a:spcPts val="0"/>
              </a:spcAft>
              <a:buNone/>
            </a:pPr>
            <a:r>
              <a:t/>
            </a:r>
            <a:endParaRPr sz="1600" u="sng">
              <a:solidFill>
                <a:srgbClr val="8F4899"/>
              </a:solidFill>
              <a:highlight>
                <a:srgbClr val="FAF7EB"/>
              </a:highlight>
            </a:endParaRPr>
          </a:p>
          <a:p>
            <a:pPr indent="0" lvl="0" marL="0" rtl="0" algn="l">
              <a:lnSpc>
                <a:spcPct val="115000"/>
              </a:lnSpc>
              <a:spcBef>
                <a:spcPts val="1200"/>
              </a:spcBef>
              <a:spcAft>
                <a:spcPts val="0"/>
              </a:spcAft>
              <a:buClr>
                <a:schemeClr val="dk1"/>
              </a:buClr>
              <a:buSzPts val="1100"/>
              <a:buFont typeface="Arial"/>
              <a:buNone/>
            </a:pPr>
            <a:r>
              <a:rPr lang="en-GB"/>
              <a:t>Concerned about the cost?</a:t>
            </a:r>
            <a:r>
              <a:rPr lang="en-GB" sz="1600">
                <a:highlight>
                  <a:srgbClr val="FAF7EB"/>
                </a:highlight>
              </a:rPr>
              <a:t> </a:t>
            </a:r>
            <a:r>
              <a:rPr lang="en-GB" sz="1600" u="sng">
                <a:solidFill>
                  <a:srgbClr val="8F4899"/>
                </a:solidFill>
                <a:highlight>
                  <a:srgbClr val="FAF7EB"/>
                </a:highlight>
                <a:hlinkClick r:id="rId4">
                  <a:extLst>
                    <a:ext uri="{A12FA001-AC4F-418D-AE19-62706E023703}">
                      <ahyp:hlinkClr val="tx"/>
                    </a:ext>
                  </a:extLst>
                </a:hlinkClick>
              </a:rPr>
              <a:t>Read our Hardship Policy Information</a:t>
            </a:r>
            <a:endParaRPr sz="1600" u="sng">
              <a:solidFill>
                <a:srgbClr val="8F4899"/>
              </a:solidFill>
              <a:highlight>
                <a:srgbClr val="FAF7EB"/>
              </a:highlight>
            </a:endParaRPr>
          </a:p>
          <a:p>
            <a:pPr indent="0" lvl="0" marL="0" rtl="0" algn="l">
              <a:spcBef>
                <a:spcPts val="1000"/>
              </a:spcBef>
              <a:spcAft>
                <a:spcPts val="0"/>
              </a:spcAft>
              <a:buNone/>
            </a:pPr>
            <a:r>
              <a:t/>
            </a:r>
            <a:endParaRPr/>
          </a:p>
        </p:txBody>
      </p:sp>
      <p:sp>
        <p:nvSpPr>
          <p:cNvPr id="774" name="Google Shape;774;g350a8aa171d_0_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pic>
        <p:nvPicPr>
          <p:cNvPr id="775" name="Google Shape;775;g350a8aa171d_0_8"/>
          <p:cNvPicPr preferRelativeResize="0"/>
          <p:nvPr/>
        </p:nvPicPr>
        <p:blipFill>
          <a:blip r:embed="rId5">
            <a:alphaModFix/>
          </a:blip>
          <a:stretch>
            <a:fillRect/>
          </a:stretch>
        </p:blipFill>
        <p:spPr>
          <a:xfrm>
            <a:off x="9237375" y="309888"/>
            <a:ext cx="1666112" cy="1436174"/>
          </a:xfrm>
          <a:prstGeom prst="rect">
            <a:avLst/>
          </a:prstGeom>
          <a:noFill/>
          <a:ln>
            <a:noFill/>
          </a:ln>
        </p:spPr>
      </p:pic>
      <p:pic>
        <p:nvPicPr>
          <p:cNvPr id="776" name="Google Shape;776;g350a8aa171d_0_8"/>
          <p:cNvPicPr preferRelativeResize="0"/>
          <p:nvPr/>
        </p:nvPicPr>
        <p:blipFill>
          <a:blip r:embed="rId6">
            <a:alphaModFix/>
          </a:blip>
          <a:stretch>
            <a:fillRect/>
          </a:stretch>
        </p:blipFill>
        <p:spPr>
          <a:xfrm>
            <a:off x="10028096" y="4184421"/>
            <a:ext cx="1325700" cy="1325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g350a8aa171d_0_17"/>
          <p:cNvSpPr txBox="1"/>
          <p:nvPr>
            <p:ph type="title"/>
          </p:nvPr>
        </p:nvSpPr>
        <p:spPr>
          <a:xfrm>
            <a:off x="838200" y="211350"/>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GB"/>
              <a:t>Harrow Cycle Hub</a:t>
            </a:r>
            <a:endParaRPr/>
          </a:p>
        </p:txBody>
      </p:sp>
      <p:sp>
        <p:nvSpPr>
          <p:cNvPr id="783" name="Google Shape;783;g350a8aa171d_0_17"/>
          <p:cNvSpPr txBox="1"/>
          <p:nvPr>
            <p:ph idx="1" type="body"/>
          </p:nvPr>
        </p:nvSpPr>
        <p:spPr>
          <a:xfrm>
            <a:off x="495125" y="1436175"/>
            <a:ext cx="11286600" cy="5181900"/>
          </a:xfrm>
          <a:prstGeom prst="rect">
            <a:avLst/>
          </a:prstGeom>
        </p:spPr>
        <p:txBody>
          <a:bodyPr anchorCtr="0" anchor="t" bIns="45700" lIns="91425" spcFirstLastPara="1" rIns="91425" wrap="square" tIns="45700">
            <a:normAutofit lnSpcReduction="10000"/>
          </a:bodyPr>
          <a:lstStyle/>
          <a:p>
            <a:pPr indent="0" lvl="0" marL="0" rtl="0" algn="l">
              <a:spcBef>
                <a:spcPts val="1000"/>
              </a:spcBef>
              <a:spcAft>
                <a:spcPts val="0"/>
              </a:spcAft>
              <a:buClr>
                <a:schemeClr val="dk1"/>
              </a:buClr>
              <a:buSzPts val="1100"/>
              <a:buFont typeface="Arial"/>
              <a:buNone/>
            </a:pPr>
            <a:r>
              <a:rPr lang="en-GB"/>
              <a:t>GRAND DAY OUT - CANONS PARK PICNIC 25 MAY</a:t>
            </a:r>
            <a:endParaRPr/>
          </a:p>
          <a:p>
            <a:pPr indent="0" lvl="0" marL="0" rtl="0" algn="l">
              <a:spcBef>
                <a:spcPts val="1000"/>
              </a:spcBef>
              <a:spcAft>
                <a:spcPts val="0"/>
              </a:spcAft>
              <a:buNone/>
            </a:pPr>
            <a:r>
              <a:rPr lang="en-GB"/>
              <a:t>Sunday 25 May is the London Festival of Cycling; </a:t>
            </a:r>
            <a:endParaRPr/>
          </a:p>
          <a:p>
            <a:pPr indent="0" lvl="0" marL="0" rtl="0" algn="l">
              <a:spcBef>
                <a:spcPts val="1000"/>
              </a:spcBef>
              <a:spcAft>
                <a:spcPts val="0"/>
              </a:spcAft>
              <a:buNone/>
            </a:pPr>
            <a:r>
              <a:rPr lang="en-GB"/>
              <a:t>we’re celebrating with a picnic in beautiful Canons Park! </a:t>
            </a:r>
            <a:endParaRPr/>
          </a:p>
          <a:p>
            <a:pPr indent="0" lvl="0" marL="0" rtl="0" algn="l">
              <a:spcBef>
                <a:spcPts val="1000"/>
              </a:spcBef>
              <a:spcAft>
                <a:spcPts val="0"/>
              </a:spcAft>
              <a:buClr>
                <a:schemeClr val="dk1"/>
              </a:buClr>
              <a:buSzPts val="1100"/>
              <a:buFont typeface="Arial"/>
              <a:buNone/>
            </a:pPr>
            <a:r>
              <a:rPr lang="en-GB"/>
              <a:t>Volunteers are leading rides from all over Harrow and beyond, to meet at 12 for a picnic. Book on these links and pack a picnic! Keep checking back for more rides.</a:t>
            </a:r>
            <a:endParaRPr/>
          </a:p>
          <a:p>
            <a:pPr indent="0" lvl="0" marL="0" rtl="0" algn="ctr">
              <a:lnSpc>
                <a:spcPct val="115000"/>
              </a:lnSpc>
              <a:spcBef>
                <a:spcPts val="1200"/>
              </a:spcBef>
              <a:spcAft>
                <a:spcPts val="0"/>
              </a:spcAft>
              <a:buClr>
                <a:schemeClr val="dk1"/>
              </a:buClr>
              <a:buSzPts val="1100"/>
              <a:buFont typeface="Arial"/>
              <a:buNone/>
            </a:pPr>
            <a:r>
              <a:rPr lang="en-GB" sz="1600" u="sng">
                <a:solidFill>
                  <a:srgbClr val="8F4899"/>
                </a:solidFill>
                <a:highlight>
                  <a:srgbClr val="FAF7EB"/>
                </a:highlight>
                <a:hlinkClick r:id="rId3">
                  <a:extLst>
                    <a:ext uri="{A12FA001-AC4F-418D-AE19-62706E023703}">
                      <ahyp:hlinkClr val="tx"/>
                    </a:ext>
                  </a:extLst>
                </a:hlinkClick>
              </a:rPr>
              <a:t>HARROW RECREATION GROUND - MIXED RIDE WITH KEVIN AND KEVIN</a:t>
            </a:r>
            <a:endParaRPr sz="1600" u="sng">
              <a:solidFill>
                <a:srgbClr val="8F4899"/>
              </a:solidFill>
              <a:highlight>
                <a:srgbClr val="FAF7EB"/>
              </a:highlight>
            </a:endParaRPr>
          </a:p>
          <a:p>
            <a:pPr indent="0" lvl="0" marL="0" rtl="0" algn="ctr">
              <a:lnSpc>
                <a:spcPct val="115000"/>
              </a:lnSpc>
              <a:spcBef>
                <a:spcPts val="1200"/>
              </a:spcBef>
              <a:spcAft>
                <a:spcPts val="0"/>
              </a:spcAft>
              <a:buClr>
                <a:schemeClr val="dk1"/>
              </a:buClr>
              <a:buSzPts val="1100"/>
              <a:buFont typeface="Arial"/>
              <a:buNone/>
            </a:pPr>
            <a:r>
              <a:rPr lang="en-GB" sz="1600" u="sng">
                <a:solidFill>
                  <a:srgbClr val="8F4899"/>
                </a:solidFill>
                <a:highlight>
                  <a:srgbClr val="FAF7EB"/>
                </a:highlight>
                <a:hlinkClick r:id="rId4">
                  <a:extLst>
                    <a:ext uri="{A12FA001-AC4F-418D-AE19-62706E023703}">
                      <ahyp:hlinkClr val="tx"/>
                    </a:ext>
                  </a:extLst>
                </a:hlinkClick>
              </a:rPr>
              <a:t>HEADSTONE MANOR PARK - WOMEN’S RIDE WITH DINAH AND JULIE</a:t>
            </a:r>
            <a:endParaRPr sz="1600" u="sng">
              <a:solidFill>
                <a:srgbClr val="8F4899"/>
              </a:solidFill>
              <a:highlight>
                <a:srgbClr val="FAF7EB"/>
              </a:highlight>
            </a:endParaRPr>
          </a:p>
          <a:p>
            <a:pPr indent="0" lvl="0" marL="0" rtl="0" algn="ctr">
              <a:lnSpc>
                <a:spcPct val="115000"/>
              </a:lnSpc>
              <a:spcBef>
                <a:spcPts val="1200"/>
              </a:spcBef>
              <a:spcAft>
                <a:spcPts val="0"/>
              </a:spcAft>
              <a:buClr>
                <a:schemeClr val="dk1"/>
              </a:buClr>
              <a:buSzPts val="1100"/>
              <a:buFont typeface="Arial"/>
              <a:buNone/>
            </a:pPr>
            <a:r>
              <a:rPr lang="en-GB" sz="1600" u="sng">
                <a:solidFill>
                  <a:srgbClr val="8F4899"/>
                </a:solidFill>
                <a:highlight>
                  <a:srgbClr val="FAF7EB"/>
                </a:highlight>
                <a:hlinkClick r:id="rId5">
                  <a:extLst>
                    <a:ext uri="{A12FA001-AC4F-418D-AE19-62706E023703}">
                      <ahyp:hlinkClr val="tx"/>
                    </a:ext>
                  </a:extLst>
                </a:hlinkClick>
              </a:rPr>
              <a:t>PINNER - MIXED RIDE WITH VERONICA AND CHRIS</a:t>
            </a:r>
            <a:endParaRPr sz="1600" u="sng">
              <a:solidFill>
                <a:srgbClr val="8F4899"/>
              </a:solidFill>
              <a:highlight>
                <a:srgbClr val="FAF7EB"/>
              </a:highlight>
            </a:endParaRPr>
          </a:p>
          <a:p>
            <a:pPr indent="0" lvl="0" marL="0" rtl="0" algn="ctr">
              <a:lnSpc>
                <a:spcPct val="115000"/>
              </a:lnSpc>
              <a:spcBef>
                <a:spcPts val="1200"/>
              </a:spcBef>
              <a:spcAft>
                <a:spcPts val="0"/>
              </a:spcAft>
              <a:buClr>
                <a:schemeClr val="dk1"/>
              </a:buClr>
              <a:buSzPts val="1100"/>
              <a:buFont typeface="Arial"/>
              <a:buNone/>
            </a:pPr>
            <a:r>
              <a:rPr lang="en-GB" sz="1600" u="sng">
                <a:solidFill>
                  <a:srgbClr val="8F4899"/>
                </a:solidFill>
                <a:highlight>
                  <a:srgbClr val="FAF7EB"/>
                </a:highlight>
                <a:hlinkClick r:id="rId6">
                  <a:extLst>
                    <a:ext uri="{A12FA001-AC4F-418D-AE19-62706E023703}">
                      <ahyp:hlinkClr val="tx"/>
                    </a:ext>
                  </a:extLst>
                </a:hlinkClick>
              </a:rPr>
              <a:t>STANMORE - WOMEN’S RIDE WITH JACKIE AND SHAMA</a:t>
            </a:r>
            <a:endParaRPr sz="1600" u="sng">
              <a:solidFill>
                <a:srgbClr val="8F4899"/>
              </a:solidFill>
              <a:highlight>
                <a:srgbClr val="FAF7EB"/>
              </a:highlight>
            </a:endParaRPr>
          </a:p>
          <a:p>
            <a:pPr indent="0" lvl="0" marL="0" rtl="0" algn="ctr">
              <a:lnSpc>
                <a:spcPct val="115000"/>
              </a:lnSpc>
              <a:spcBef>
                <a:spcPts val="1200"/>
              </a:spcBef>
              <a:spcAft>
                <a:spcPts val="0"/>
              </a:spcAft>
              <a:buClr>
                <a:schemeClr val="dk1"/>
              </a:buClr>
              <a:buSzPts val="1100"/>
              <a:buFont typeface="Arial"/>
              <a:buNone/>
            </a:pPr>
            <a:r>
              <a:rPr lang="en-GB" sz="1600" u="sng">
                <a:solidFill>
                  <a:srgbClr val="8F4899"/>
                </a:solidFill>
                <a:highlight>
                  <a:srgbClr val="FAF7EB"/>
                </a:highlight>
                <a:hlinkClick r:id="rId7">
                  <a:extLst>
                    <a:ext uri="{A12FA001-AC4F-418D-AE19-62706E023703}">
                      <ahyp:hlinkClr val="tx"/>
                    </a:ext>
                  </a:extLst>
                </a:hlinkClick>
              </a:rPr>
              <a:t>WEST HARROW PARK - WOMEN’S RIDE WITH DELANI AND ELLIE</a:t>
            </a:r>
            <a:endParaRPr sz="1600" u="sng">
              <a:solidFill>
                <a:srgbClr val="8F4899"/>
              </a:solidFill>
              <a:highlight>
                <a:srgbClr val="FAF7EB"/>
              </a:highlight>
            </a:endParaRPr>
          </a:p>
          <a:p>
            <a:pPr indent="0" lvl="0" marL="0" rtl="0" algn="l">
              <a:spcBef>
                <a:spcPts val="1000"/>
              </a:spcBef>
              <a:spcAft>
                <a:spcPts val="0"/>
              </a:spcAft>
              <a:buNone/>
            </a:pPr>
            <a:r>
              <a:t/>
            </a:r>
            <a:endParaRPr/>
          </a:p>
        </p:txBody>
      </p:sp>
      <p:sp>
        <p:nvSpPr>
          <p:cNvPr id="784" name="Google Shape;784;g350a8aa171d_0_1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pic>
        <p:nvPicPr>
          <p:cNvPr id="785" name="Google Shape;785;g350a8aa171d_0_17"/>
          <p:cNvPicPr preferRelativeResize="0"/>
          <p:nvPr/>
        </p:nvPicPr>
        <p:blipFill>
          <a:blip r:embed="rId8">
            <a:alphaModFix/>
          </a:blip>
          <a:stretch>
            <a:fillRect/>
          </a:stretch>
        </p:blipFill>
        <p:spPr>
          <a:xfrm>
            <a:off x="9883200" y="4243975"/>
            <a:ext cx="1666112" cy="1436174"/>
          </a:xfrm>
          <a:prstGeom prst="rect">
            <a:avLst/>
          </a:prstGeom>
          <a:noFill/>
          <a:ln>
            <a:noFill/>
          </a:ln>
        </p:spPr>
      </p:pic>
      <p:pic>
        <p:nvPicPr>
          <p:cNvPr id="786" name="Google Shape;786;g350a8aa171d_0_17"/>
          <p:cNvPicPr preferRelativeResize="0"/>
          <p:nvPr/>
        </p:nvPicPr>
        <p:blipFill>
          <a:blip r:embed="rId9">
            <a:alphaModFix/>
          </a:blip>
          <a:stretch>
            <a:fillRect/>
          </a:stretch>
        </p:blipFill>
        <p:spPr>
          <a:xfrm>
            <a:off x="9734120" y="909170"/>
            <a:ext cx="1218975" cy="12189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pic>
        <p:nvPicPr>
          <p:cNvPr id="791" name="Google Shape;791;p27"/>
          <p:cNvPicPr preferRelativeResize="0"/>
          <p:nvPr/>
        </p:nvPicPr>
        <p:blipFill rotWithShape="1">
          <a:blip r:embed="rId3">
            <a:alphaModFix/>
          </a:blip>
          <a:srcRect b="0" l="0" r="0" t="0"/>
          <a:stretch/>
        </p:blipFill>
        <p:spPr>
          <a:xfrm>
            <a:off x="9814861" y="232653"/>
            <a:ext cx="2164268" cy="507813"/>
          </a:xfrm>
          <a:prstGeom prst="rect">
            <a:avLst/>
          </a:prstGeom>
          <a:noFill/>
          <a:ln>
            <a:noFill/>
          </a:ln>
        </p:spPr>
      </p:pic>
      <p:pic>
        <p:nvPicPr>
          <p:cNvPr id="792" name="Google Shape;792;p27"/>
          <p:cNvPicPr preferRelativeResize="0"/>
          <p:nvPr/>
        </p:nvPicPr>
        <p:blipFill>
          <a:blip r:embed="rId4">
            <a:alphaModFix/>
          </a:blip>
          <a:stretch>
            <a:fillRect/>
          </a:stretch>
        </p:blipFill>
        <p:spPr>
          <a:xfrm>
            <a:off x="602775" y="232650"/>
            <a:ext cx="10579150" cy="66253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g34cd14aabbb_0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799" name="Google Shape;799;g34cd14aabbb_0_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800" name="Google Shape;800;g34cd14aabbb_0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pic>
        <p:nvPicPr>
          <p:cNvPr id="801" name="Google Shape;801;g34cd14aabbb_0_0"/>
          <p:cNvPicPr preferRelativeResize="0"/>
          <p:nvPr/>
        </p:nvPicPr>
        <p:blipFill>
          <a:blip r:embed="rId3">
            <a:alphaModFix/>
          </a:blip>
          <a:stretch>
            <a:fillRect/>
          </a:stretch>
        </p:blipFill>
        <p:spPr>
          <a:xfrm>
            <a:off x="387500" y="226555"/>
            <a:ext cx="10861524" cy="609329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28"/>
          <p:cNvSpPr/>
          <p:nvPr/>
        </p:nvSpPr>
        <p:spPr>
          <a:xfrm>
            <a:off x="6981525" y="1900250"/>
            <a:ext cx="2070900" cy="483300"/>
          </a:xfrm>
          <a:prstGeom prst="chevron">
            <a:avLst>
              <a:gd fmla="val 50000" name="adj"/>
            </a:avLst>
          </a:prstGeom>
          <a:solidFill>
            <a:srgbClr val="43AFE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807" name="Google Shape;807;p28"/>
          <p:cNvGrpSpPr/>
          <p:nvPr/>
        </p:nvGrpSpPr>
        <p:grpSpPr>
          <a:xfrm>
            <a:off x="2306638" y="170022"/>
            <a:ext cx="6684000" cy="738641"/>
            <a:chOff x="3069238" y="46934"/>
            <a:chExt cx="6684000" cy="738641"/>
          </a:xfrm>
        </p:grpSpPr>
        <p:sp>
          <p:nvSpPr>
            <p:cNvPr id="808" name="Google Shape;808;p28"/>
            <p:cNvSpPr txBox="1"/>
            <p:nvPr/>
          </p:nvSpPr>
          <p:spPr>
            <a:xfrm>
              <a:off x="4739742" y="46934"/>
              <a:ext cx="28887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rgbClr val="000000"/>
                  </a:solidFill>
                  <a:latin typeface="Arial"/>
                  <a:ea typeface="Arial"/>
                  <a:cs typeface="Arial"/>
                  <a:sym typeface="Arial"/>
                </a:rPr>
                <a:t>Contents</a:t>
              </a:r>
              <a:r>
                <a:rPr b="0" i="0" lang="en-GB" sz="2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809" name="Google Shape;809;p28"/>
            <p:cNvPicPr preferRelativeResize="0"/>
            <p:nvPr/>
          </p:nvPicPr>
          <p:blipFill rotWithShape="1">
            <a:blip r:embed="rId3">
              <a:alphaModFix/>
            </a:blip>
            <a:srcRect b="0" l="0" r="0" t="0"/>
            <a:stretch/>
          </p:blipFill>
          <p:spPr>
            <a:xfrm>
              <a:off x="7369125" y="126875"/>
              <a:ext cx="2384113" cy="646225"/>
            </a:xfrm>
            <a:prstGeom prst="rect">
              <a:avLst/>
            </a:prstGeom>
            <a:noFill/>
            <a:ln>
              <a:noFill/>
            </a:ln>
          </p:spPr>
        </p:pic>
        <p:pic>
          <p:nvPicPr>
            <p:cNvPr id="810" name="Google Shape;810;p28"/>
            <p:cNvPicPr preferRelativeResize="0"/>
            <p:nvPr/>
          </p:nvPicPr>
          <p:blipFill rotWithShape="1">
            <a:blip r:embed="rId4">
              <a:alphaModFix/>
            </a:blip>
            <a:srcRect b="0" l="0" r="0" t="0"/>
            <a:stretch/>
          </p:blipFill>
          <p:spPr>
            <a:xfrm>
              <a:off x="3069238" y="77675"/>
              <a:ext cx="1822910" cy="707900"/>
            </a:xfrm>
            <a:prstGeom prst="rect">
              <a:avLst/>
            </a:prstGeom>
            <a:noFill/>
            <a:ln>
              <a:noFill/>
            </a:ln>
          </p:spPr>
        </p:pic>
      </p:grpSp>
      <p:graphicFrame>
        <p:nvGraphicFramePr>
          <p:cNvPr id="811" name="Google Shape;811;p28"/>
          <p:cNvGraphicFramePr/>
          <p:nvPr/>
        </p:nvGraphicFramePr>
        <p:xfrm>
          <a:off x="567075" y="1621050"/>
          <a:ext cx="3000000" cy="3000000"/>
        </p:xfrm>
        <a:graphic>
          <a:graphicData uri="http://schemas.openxmlformats.org/drawingml/2006/table">
            <a:tbl>
              <a:tblPr>
                <a:noFill/>
                <a:tableStyleId>{F6B9F689-7D19-44DD-A1E5-CB2F15CC5999}</a:tableStyleId>
              </a:tblPr>
              <a:tblGrid>
                <a:gridCol w="6867525"/>
              </a:tblGrid>
              <a:tr h="295275">
                <a:tc>
                  <a:txBody>
                    <a:bodyPr/>
                    <a:lstStyle/>
                    <a:p>
                      <a:pPr indent="0" lvl="0" marL="0" rtl="0" algn="l">
                        <a:spcBef>
                          <a:spcPts val="0"/>
                        </a:spcBef>
                        <a:spcAft>
                          <a:spcPts val="0"/>
                        </a:spcAft>
                        <a:buNone/>
                      </a:pPr>
                      <a:r>
                        <a:rPr b="1" lang="en-GB" sz="1800"/>
                        <a:t>2. Disability and Accessibility Support (Blue)</a:t>
                      </a:r>
                      <a:endParaRPr b="1" sz="1800"/>
                    </a:p>
                  </a:txBody>
                  <a:tcPr marT="9525" marB="91425" marR="9525" marL="9525" anchor="ctr"/>
                </a:tc>
              </a:tr>
              <a:tr h="295275">
                <a:tc>
                  <a:txBody>
                    <a:bodyPr/>
                    <a:lstStyle/>
                    <a:p>
                      <a:pPr indent="0" lvl="0" marL="0" rtl="0" algn="l">
                        <a:spcBef>
                          <a:spcPts val="0"/>
                        </a:spcBef>
                        <a:spcAft>
                          <a:spcPts val="0"/>
                        </a:spcAft>
                        <a:buNone/>
                      </a:pPr>
                      <a:r>
                        <a:t/>
                      </a:r>
                      <a:endParaRPr/>
                    </a:p>
                  </a:txBody>
                  <a:tcPr marT="9525" marB="91425" marR="9525" marL="9525" anchor="b">
                    <a:solidFill>
                      <a:srgbClr val="44B3E1"/>
                    </a:solidFill>
                  </a:tcPr>
                </a:tc>
              </a:tr>
              <a:tr h="295275">
                <a:tc>
                  <a:txBody>
                    <a:bodyPr/>
                    <a:lstStyle/>
                    <a:p>
                      <a:pPr indent="0" lvl="0" marL="0" rtl="0" algn="l">
                        <a:spcBef>
                          <a:spcPts val="0"/>
                        </a:spcBef>
                        <a:spcAft>
                          <a:spcPts val="0"/>
                        </a:spcAft>
                        <a:buNone/>
                      </a:pPr>
                      <a:r>
                        <a:rPr lang="en-GB" sz="1800"/>
                        <a:t>Focus: Support for individuals with disabilities or special needs.</a:t>
                      </a:r>
                      <a:endParaRPr sz="1800"/>
                    </a:p>
                  </a:txBody>
                  <a:tcPr marT="9525" marB="91425" marR="9525" marL="9525" anchor="b"/>
                </a:tc>
              </a:tr>
              <a:tr h="295275">
                <a:tc>
                  <a:txBody>
                    <a:bodyPr/>
                    <a:lstStyle/>
                    <a:p>
                      <a:pPr indent="0" lvl="0" marL="0" rtl="0" algn="l">
                        <a:spcBef>
                          <a:spcPts val="0"/>
                        </a:spcBef>
                        <a:spcAft>
                          <a:spcPts val="0"/>
                        </a:spcAft>
                        <a:buNone/>
                      </a:pPr>
                      <a:r>
                        <a:t/>
                      </a:r>
                      <a:endParaRPr/>
                    </a:p>
                  </a:txBody>
                  <a:tcPr marT="9525" marB="91425" marR="9525" marL="85725" anchor="ctr"/>
                </a:tc>
              </a:tr>
              <a:tr h="295275">
                <a:tc>
                  <a:txBody>
                    <a:bodyPr/>
                    <a:lstStyle/>
                    <a:p>
                      <a:pPr indent="0" lvl="0" marL="0" rtl="0" algn="l">
                        <a:spcBef>
                          <a:spcPts val="0"/>
                        </a:spcBef>
                        <a:spcAft>
                          <a:spcPts val="0"/>
                        </a:spcAft>
                        <a:buNone/>
                      </a:pPr>
                      <a:r>
                        <a:t/>
                      </a:r>
                      <a:endParaRPr sz="1800"/>
                    </a:p>
                  </a:txBody>
                  <a:tcPr marT="9525" marB="91425" marR="9525" marL="9525" anchor="ctr"/>
                </a:tc>
              </a:tr>
              <a:tr h="304800">
                <a:tc>
                  <a:txBody>
                    <a:bodyPr/>
                    <a:lstStyle/>
                    <a:p>
                      <a:pPr indent="0" lvl="0" marL="0" rtl="0" algn="l">
                        <a:spcBef>
                          <a:spcPts val="0"/>
                        </a:spcBef>
                        <a:spcAft>
                          <a:spcPts val="0"/>
                        </a:spcAft>
                        <a:buNone/>
                      </a:pPr>
                      <a:r>
                        <a:rPr lang="en-GB" sz="1800"/>
                        <a:t>ADHD &amp; Autism Support for Adults</a:t>
                      </a:r>
                      <a:endParaRPr sz="1800"/>
                    </a:p>
                    <a:p>
                      <a:pPr indent="0" lvl="0" marL="0" rtl="0" algn="l">
                        <a:spcBef>
                          <a:spcPts val="0"/>
                        </a:spcBef>
                        <a:spcAft>
                          <a:spcPts val="0"/>
                        </a:spcAft>
                        <a:buClr>
                          <a:schemeClr val="dk1"/>
                        </a:buClr>
                        <a:buSzPts val="1100"/>
                        <a:buFont typeface="Arial"/>
                        <a:buNone/>
                      </a:pPr>
                      <a:r>
                        <a:rPr lang="en-GB" sz="1800">
                          <a:solidFill>
                            <a:schemeClr val="dk1"/>
                          </a:solidFill>
                        </a:rPr>
                        <a:t>Community</a:t>
                      </a:r>
                      <a:endParaRPr sz="1800"/>
                    </a:p>
                  </a:txBody>
                  <a:tcPr marT="9525" marB="91425" marR="9525" marL="9525" anchor="ctr"/>
                </a:tc>
              </a:tr>
              <a:tr h="295275">
                <a:tc>
                  <a:txBody>
                    <a:bodyPr/>
                    <a:lstStyle/>
                    <a:p>
                      <a:pPr indent="0" lvl="0" marL="0" rtl="0" algn="l">
                        <a:spcBef>
                          <a:spcPts val="0"/>
                        </a:spcBef>
                        <a:spcAft>
                          <a:spcPts val="0"/>
                        </a:spcAft>
                        <a:buNone/>
                      </a:pPr>
                      <a:r>
                        <a:rPr lang="en-GB" sz="1800"/>
                        <a:t>Disability Hate Crime</a:t>
                      </a:r>
                      <a:endParaRPr sz="1800"/>
                    </a:p>
                  </a:txBody>
                  <a:tcPr marT="9525" marB="91425" marR="9525" marL="9525" anchor="ctr"/>
                </a:tc>
              </a:tr>
              <a:tr h="295275">
                <a:tc>
                  <a:txBody>
                    <a:bodyPr/>
                    <a:lstStyle/>
                    <a:p>
                      <a:pPr indent="0" lvl="0" marL="0" rtl="0" algn="l">
                        <a:spcBef>
                          <a:spcPts val="0"/>
                        </a:spcBef>
                        <a:spcAft>
                          <a:spcPts val="0"/>
                        </a:spcAft>
                        <a:buNone/>
                      </a:pPr>
                      <a:r>
                        <a:rPr lang="en-GB" sz="1800"/>
                        <a:t>Harrow Association of Disabled People (HAD)</a:t>
                      </a:r>
                      <a:endParaRPr sz="1800"/>
                    </a:p>
                  </a:txBody>
                  <a:tcPr marT="9525" marB="91425" marR="9525" marL="9525" anchor="ctr"/>
                </a:tc>
              </a:tr>
              <a:tr h="295275">
                <a:tc>
                  <a:txBody>
                    <a:bodyPr/>
                    <a:lstStyle/>
                    <a:p>
                      <a:pPr indent="0" lvl="0" marL="0" rtl="0" algn="l">
                        <a:spcBef>
                          <a:spcPts val="0"/>
                        </a:spcBef>
                        <a:spcAft>
                          <a:spcPts val="0"/>
                        </a:spcAft>
                        <a:buNone/>
                      </a:pPr>
                      <a:r>
                        <a:rPr lang="en-GB" sz="1800"/>
                        <a:t>Harrow Carers and Care Assessments</a:t>
                      </a:r>
                      <a:endParaRPr sz="1800"/>
                    </a:p>
                  </a:txBody>
                  <a:tcPr marT="9525" marB="91425" marR="9525" marL="9525" anchor="b"/>
                </a:tc>
              </a:tr>
              <a:tr h="295275">
                <a:tc>
                  <a:txBody>
                    <a:bodyPr/>
                    <a:lstStyle/>
                    <a:p>
                      <a:pPr indent="0" lvl="0" marL="0" rtl="0" algn="l">
                        <a:spcBef>
                          <a:spcPts val="0"/>
                        </a:spcBef>
                        <a:spcAft>
                          <a:spcPts val="0"/>
                        </a:spcAft>
                        <a:buNone/>
                      </a:pPr>
                      <a:r>
                        <a:rPr lang="en-GB" sz="1800"/>
                        <a:t>Optivita Early Years &amp; Men's Support</a:t>
                      </a:r>
                      <a:endParaRPr sz="1800"/>
                    </a:p>
                  </a:txBody>
                  <a:tcPr marT="9525" marB="91425" marR="9525" marL="9525" anchor="b"/>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29"/>
          <p:cNvSpPr/>
          <p:nvPr/>
        </p:nvSpPr>
        <p:spPr>
          <a:xfrm>
            <a:off x="272214" y="1794600"/>
            <a:ext cx="11100600" cy="624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0" i="0" lang="en-GB" sz="2800" u="sng" cap="none" strike="noStrike">
                <a:solidFill>
                  <a:srgbClr val="000000"/>
                </a:solidFill>
                <a:latin typeface="Calibri"/>
                <a:ea typeface="Calibri"/>
                <a:cs typeface="Calibri"/>
                <a:sym typeface="Calibri"/>
                <a:hlinkClick r:id="rId3">
                  <a:extLst>
                    <a:ext uri="{A12FA001-AC4F-418D-AE19-62706E023703}">
                      <ahyp:hlinkClr val="tx"/>
                    </a:ext>
                  </a:extLst>
                </a:hlinkClick>
              </a:rPr>
              <a:t>Centre for ADHD &amp; Autism support sessions</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0" i="0" lang="en-GB" sz="2800" u="none" cap="none" strike="noStrike">
                <a:solidFill>
                  <a:srgbClr val="000000"/>
                </a:solidFill>
                <a:latin typeface="Arial"/>
                <a:ea typeface="Arial"/>
                <a:cs typeface="Arial"/>
                <a:sym typeface="Arial"/>
              </a:rPr>
              <a:t>They provide information, training, support groups and practical help to residents of North-West London. Their support services encompass education, benefits, parenting and care advice with signposting to other agencies if appropriate. They also offer specialised parenting courses, workshops and training.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GB" sz="2800" u="none" cap="none" strike="noStrike">
                <a:solidFill>
                  <a:srgbClr val="000000"/>
                </a:solidFill>
                <a:latin typeface="Arial"/>
                <a:ea typeface="Arial"/>
                <a:cs typeface="Arial"/>
                <a:sym typeface="Arial"/>
              </a:rPr>
              <a:t>Should you live outside of these areas and need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GB" sz="2800" u="none" cap="none" strike="noStrike">
                <a:solidFill>
                  <a:srgbClr val="000000"/>
                </a:solidFill>
                <a:latin typeface="Arial"/>
                <a:ea typeface="Arial"/>
                <a:cs typeface="Arial"/>
                <a:sym typeface="Arial"/>
              </a:rPr>
              <a:t>support, please see the </a:t>
            </a:r>
            <a:r>
              <a:rPr b="1" i="0" lang="en-GB" sz="2800" u="sng" cap="none" strike="noStrike">
                <a:solidFill>
                  <a:srgbClr val="555555"/>
                </a:solidFill>
                <a:latin typeface="Arial"/>
                <a:ea typeface="Arial"/>
                <a:cs typeface="Arial"/>
                <a:sym typeface="Arial"/>
                <a:hlinkClick r:id="rId4">
                  <a:extLst>
                    <a:ext uri="{A12FA001-AC4F-418D-AE19-62706E023703}">
                      <ahyp:hlinkClr val="tx"/>
                    </a:ext>
                  </a:extLst>
                </a:hlinkClick>
              </a:rPr>
              <a:t>ADHD Foundation</a:t>
            </a:r>
            <a:r>
              <a:rPr b="0" i="0" lang="en-GB" sz="2800" u="none" cap="none" strike="noStrike">
                <a:solidFill>
                  <a:srgbClr val="000000"/>
                </a:solidFill>
                <a:latin typeface="Arial"/>
                <a:ea typeface="Arial"/>
                <a:cs typeface="Arial"/>
                <a:sym typeface="Arial"/>
              </a:rPr>
              <a:t> for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GB" sz="2800" u="none" cap="none" strike="noStrike">
                <a:solidFill>
                  <a:srgbClr val="000000"/>
                </a:solidFill>
                <a:latin typeface="Arial"/>
                <a:ea typeface="Arial"/>
                <a:cs typeface="Arial"/>
                <a:sym typeface="Arial"/>
              </a:rPr>
              <a:t>advice on ADHD and the</a:t>
            </a:r>
            <a:r>
              <a:rPr b="0" i="0" lang="en-GB" sz="2800" u="none" cap="none" strike="noStrike">
                <a:solidFill>
                  <a:srgbClr val="666666"/>
                </a:solidFill>
                <a:latin typeface="Open Sans"/>
                <a:ea typeface="Open Sans"/>
                <a:cs typeface="Open Sans"/>
                <a:sym typeface="Open Sans"/>
              </a:rPr>
              <a:t> </a:t>
            </a:r>
            <a:r>
              <a:rPr b="1" i="0" lang="en-GB" sz="2800" u="sng" cap="none" strike="noStrike">
                <a:solidFill>
                  <a:srgbClr val="555555"/>
                </a:solidFill>
                <a:latin typeface="Arial"/>
                <a:ea typeface="Arial"/>
                <a:cs typeface="Arial"/>
                <a:sym typeface="Arial"/>
                <a:hlinkClick r:id="rId5">
                  <a:extLst>
                    <a:ext uri="{A12FA001-AC4F-418D-AE19-62706E023703}">
                      <ahyp:hlinkClr val="tx"/>
                    </a:ext>
                  </a:extLst>
                </a:hlinkClick>
              </a:rPr>
              <a:t>National Autistic Society</a:t>
            </a:r>
            <a:r>
              <a:rPr b="0" i="0" lang="en-GB" sz="2800" u="none" cap="none" strike="noStrike">
                <a:solidFill>
                  <a:srgbClr val="000000"/>
                </a:solidFill>
                <a:latin typeface="Arial"/>
                <a:ea typeface="Arial"/>
                <a:cs typeface="Arial"/>
                <a:sym typeface="Arial"/>
              </a:rPr>
              <a:t> for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GB" sz="2800" u="none" cap="none" strike="noStrike">
                <a:solidFill>
                  <a:srgbClr val="000000"/>
                </a:solidFill>
                <a:latin typeface="Arial"/>
                <a:ea typeface="Arial"/>
                <a:cs typeface="Arial"/>
                <a:sym typeface="Arial"/>
              </a:rPr>
              <a:t>information on autism. </a:t>
            </a:r>
            <a:endParaRPr b="0" i="0" sz="1600" u="none" cap="none" strike="noStrike">
              <a:solidFill>
                <a:srgbClr val="2F5496"/>
              </a:solidFill>
              <a:latin typeface="Calibri"/>
              <a:ea typeface="Calibri"/>
              <a:cs typeface="Calibri"/>
              <a:sym typeface="Calibri"/>
            </a:endParaRPr>
          </a:p>
        </p:txBody>
      </p:sp>
      <p:pic>
        <p:nvPicPr>
          <p:cNvPr id="818" name="Google Shape;818;p29"/>
          <p:cNvPicPr preferRelativeResize="0"/>
          <p:nvPr/>
        </p:nvPicPr>
        <p:blipFill rotWithShape="1">
          <a:blip r:embed="rId6">
            <a:alphaModFix/>
          </a:blip>
          <a:srcRect b="0" l="0" r="0" t="0"/>
          <a:stretch/>
        </p:blipFill>
        <p:spPr>
          <a:xfrm>
            <a:off x="9760024" y="4486475"/>
            <a:ext cx="1920075" cy="1886025"/>
          </a:xfrm>
          <a:prstGeom prst="rect">
            <a:avLst/>
          </a:prstGeom>
          <a:noFill/>
          <a:ln>
            <a:noFill/>
          </a:ln>
        </p:spPr>
      </p:pic>
      <p:sp>
        <p:nvSpPr>
          <p:cNvPr id="819" name="Google Shape;819;p29"/>
          <p:cNvSpPr/>
          <p:nvPr/>
        </p:nvSpPr>
        <p:spPr>
          <a:xfrm>
            <a:off x="9846650" y="296200"/>
            <a:ext cx="2070900" cy="483300"/>
          </a:xfrm>
          <a:prstGeom prst="chevron">
            <a:avLst>
              <a:gd fmla="val 50000" name="adj"/>
            </a:avLst>
          </a:prstGeom>
          <a:solidFill>
            <a:srgbClr val="43AFE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20" name="Google Shape;820;p29"/>
          <p:cNvSpPr txBox="1"/>
          <p:nvPr>
            <p:ph idx="4294967295" type="title"/>
          </p:nvPr>
        </p:nvSpPr>
        <p:spPr>
          <a:xfrm>
            <a:off x="1066800" y="5175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ADHD &amp; Autism Support for Adults in Harrow</a:t>
            </a:r>
            <a:endParaRPr b="1">
              <a:latin typeface="Arial"/>
              <a:ea typeface="Arial"/>
              <a:cs typeface="Arial"/>
              <a:sym typeface="Arial"/>
            </a:endParaRPr>
          </a:p>
        </p:txBody>
      </p:sp>
      <p:pic>
        <p:nvPicPr>
          <p:cNvPr id="821" name="Google Shape;821;p29"/>
          <p:cNvPicPr preferRelativeResize="0"/>
          <p:nvPr/>
        </p:nvPicPr>
        <p:blipFill rotWithShape="1">
          <a:blip r:embed="rId7">
            <a:alphaModFix/>
          </a:blip>
          <a:srcRect b="0" l="0" r="0" t="0"/>
          <a:stretch/>
        </p:blipFill>
        <p:spPr>
          <a:xfrm>
            <a:off x="6919750" y="1305450"/>
            <a:ext cx="3580626" cy="13777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36"/>
          <p:cNvSpPr txBox="1"/>
          <p:nvPr/>
        </p:nvSpPr>
        <p:spPr>
          <a:xfrm>
            <a:off x="261450" y="1205525"/>
            <a:ext cx="11669100" cy="498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1" i="0" sz="20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2000"/>
              <a:buFont typeface="Arial"/>
              <a:buNone/>
            </a:pPr>
            <a:r>
              <a:rPr b="1" i="0" lang="en-GB" sz="2000" u="none" cap="none" strike="noStrike">
                <a:solidFill>
                  <a:srgbClr val="222222"/>
                </a:solidFill>
                <a:latin typeface="Arial"/>
                <a:ea typeface="Arial"/>
                <a:cs typeface="Arial"/>
                <a:sym typeface="Arial"/>
              </a:rPr>
              <a:t> Best Beginnings - Baby Buddy App</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2000"/>
              <a:buFont typeface="Arial"/>
              <a:buNone/>
            </a:pPr>
            <a:r>
              <a:rPr b="1" i="0" lang="en-GB" sz="2000" u="none" cap="none" strike="noStrike">
                <a:solidFill>
                  <a:srgbClr val="222222"/>
                </a:solidFill>
                <a:latin typeface="Arial"/>
                <a:ea typeface="Arial"/>
                <a:cs typeface="Arial"/>
                <a:sym typeface="Arial"/>
              </a:rPr>
              <a:t> </a:t>
            </a:r>
            <a:r>
              <a:rPr b="0" i="0" lang="en-GB" sz="2000" u="none" cap="none" strike="noStrike">
                <a:solidFill>
                  <a:srgbClr val="222222"/>
                </a:solidFill>
                <a:latin typeface="Arial"/>
                <a:ea typeface="Arial"/>
                <a:cs typeface="Arial"/>
                <a:sym typeface="Arial"/>
              </a:rPr>
              <a:t>Multi-award-winning app supporting families’ mental and physical health.</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1800"/>
              <a:buFont typeface="Arial"/>
              <a:buNone/>
            </a:pPr>
            <a:r>
              <a:rPr b="0" i="0" lang="en-GB" sz="2000" u="none" cap="none" strike="noStrike">
                <a:solidFill>
                  <a:srgbClr val="222222"/>
                </a:solidFill>
                <a:latin typeface="Arial"/>
                <a:ea typeface="Arial"/>
                <a:cs typeface="Arial"/>
                <a:sym typeface="Arial"/>
              </a:rPr>
              <a:t> </a:t>
            </a:r>
            <a:r>
              <a:rPr lang="en-GB" sz="2000">
                <a:solidFill>
                  <a:srgbClr val="222222"/>
                </a:solidFill>
              </a:rPr>
              <a:t>I</a:t>
            </a:r>
            <a:r>
              <a:rPr b="0" i="0" lang="en-GB" sz="2000" u="none" cap="none" strike="noStrike">
                <a:solidFill>
                  <a:srgbClr val="222222"/>
                </a:solidFill>
                <a:latin typeface="Arial"/>
                <a:ea typeface="Arial"/>
                <a:cs typeface="Arial"/>
                <a:sym typeface="Arial"/>
              </a:rPr>
              <a:t>ntegrates with Harrow's maternity and early years pathways. </a:t>
            </a:r>
            <a:r>
              <a:rPr b="0" i="0" lang="en-GB" sz="2000" u="sng" cap="none" strike="noStrike">
                <a:solidFill>
                  <a:srgbClr val="1155CC"/>
                </a:solidFill>
                <a:latin typeface="Arial"/>
                <a:ea typeface="Arial"/>
                <a:cs typeface="Arial"/>
                <a:sym typeface="Arial"/>
                <a:hlinkClick r:id="rId3">
                  <a:extLst>
                    <a:ext uri="{A12FA001-AC4F-418D-AE19-62706E023703}">
                      <ahyp:hlinkClr val="tx"/>
                    </a:ext>
                  </a:extLst>
                </a:hlinkClick>
              </a:rPr>
              <a:t>Learn More</a:t>
            </a:r>
            <a:endParaRPr b="0" i="0" sz="20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t/>
            </a:r>
            <a:endParaRPr b="1" i="0" sz="20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2000"/>
              <a:buFont typeface="Arial"/>
              <a:buNone/>
            </a:pPr>
            <a:r>
              <a:rPr b="1" i="0" lang="en-GB" sz="2000" u="none" cap="none" strike="noStrike">
                <a:solidFill>
                  <a:srgbClr val="222222"/>
                </a:solidFill>
                <a:latin typeface="Arial"/>
                <a:ea typeface="Arial"/>
                <a:cs typeface="Arial"/>
                <a:sym typeface="Arial"/>
              </a:rPr>
              <a:t>Home-Start Barnet, Brent &amp; Harrow - Dad Matters</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8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2000"/>
              <a:buFont typeface="Arial"/>
              <a:buChar char="•"/>
            </a:pPr>
            <a:r>
              <a:rPr b="0" i="0" lang="en-GB" sz="2000" u="none" cap="none" strike="noStrike">
                <a:solidFill>
                  <a:srgbClr val="222222"/>
                </a:solidFill>
                <a:latin typeface="Arial"/>
                <a:ea typeface="Arial"/>
                <a:cs typeface="Arial"/>
                <a:sym typeface="Arial"/>
              </a:rPr>
              <a:t>Supporting male parents in the First 1001 Days with attachment, bonding, and mental health.</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2000"/>
              <a:buFont typeface="Arial"/>
              <a:buChar char="•"/>
            </a:pPr>
            <a:r>
              <a:rPr b="0" i="0" lang="en-GB" sz="2000" u="none" cap="none" strike="noStrike">
                <a:solidFill>
                  <a:srgbClr val="222222"/>
                </a:solidFill>
                <a:latin typeface="Arial"/>
                <a:ea typeface="Arial"/>
                <a:cs typeface="Arial"/>
                <a:sym typeface="Arial"/>
              </a:rPr>
              <a:t>Contact: admin@homestartbarnet.org | </a:t>
            </a:r>
            <a:r>
              <a:rPr b="0" i="0" lang="en-GB" sz="2000" u="sng" cap="none" strike="noStrike">
                <a:solidFill>
                  <a:srgbClr val="1155CC"/>
                </a:solidFill>
                <a:latin typeface="Arial"/>
                <a:ea typeface="Arial"/>
                <a:cs typeface="Arial"/>
                <a:sym typeface="Arial"/>
                <a:hlinkClick r:id="rId4">
                  <a:extLst>
                    <a:ext uri="{A12FA001-AC4F-418D-AE19-62706E023703}">
                      <ahyp:hlinkClr val="tx"/>
                    </a:ext>
                  </a:extLst>
                </a:hlinkClick>
              </a:rPr>
              <a:t>Website</a:t>
            </a:r>
            <a:endParaRPr sz="2000">
              <a:solidFill>
                <a:srgbClr val="222222"/>
              </a:solidFill>
            </a:endParaRPr>
          </a:p>
          <a:p>
            <a:pPr indent="0" lvl="0" marL="457200" marR="0" rtl="0" algn="l">
              <a:lnSpc>
                <a:spcPct val="100000"/>
              </a:lnSpc>
              <a:spcBef>
                <a:spcPts val="0"/>
              </a:spcBef>
              <a:spcAft>
                <a:spcPts val="0"/>
              </a:spcAft>
              <a:buNone/>
            </a:pPr>
            <a:r>
              <a:t/>
            </a:r>
            <a:endParaRPr sz="2000">
              <a:solidFill>
                <a:srgbClr val="222222"/>
              </a:solidFill>
            </a:endParaRPr>
          </a:p>
          <a:p>
            <a:pPr indent="0" lvl="0" marL="0" marR="0" rtl="0" algn="l">
              <a:lnSpc>
                <a:spcPct val="100000"/>
              </a:lnSpc>
              <a:spcBef>
                <a:spcPts val="0"/>
              </a:spcBef>
              <a:spcAft>
                <a:spcPts val="0"/>
              </a:spcAft>
              <a:buClr>
                <a:schemeClr val="dk1"/>
              </a:buClr>
              <a:buSzPts val="1800"/>
              <a:buFont typeface="Arial"/>
              <a:buNone/>
            </a:pPr>
            <a:r>
              <a:t/>
            </a:r>
            <a:endParaRPr b="1" sz="1000">
              <a:solidFill>
                <a:srgbClr val="222222"/>
              </a:solidFill>
            </a:endParaRPr>
          </a:p>
          <a:p>
            <a:pPr indent="0" lvl="0" marL="0" marR="0" rtl="0" algn="l">
              <a:lnSpc>
                <a:spcPct val="100000"/>
              </a:lnSpc>
              <a:spcBef>
                <a:spcPts val="0"/>
              </a:spcBef>
              <a:spcAft>
                <a:spcPts val="0"/>
              </a:spcAft>
              <a:buClr>
                <a:schemeClr val="dk1"/>
              </a:buClr>
              <a:buSzPts val="1800"/>
              <a:buFont typeface="Arial"/>
              <a:buNone/>
            </a:pPr>
            <a:r>
              <a:t/>
            </a:r>
            <a:endParaRPr b="1" sz="1000">
              <a:solidFill>
                <a:srgbClr val="222222"/>
              </a:solidFill>
            </a:endParaRPr>
          </a:p>
          <a:p>
            <a:pPr indent="0" lvl="0" marL="0" marR="0" rtl="0" algn="l">
              <a:lnSpc>
                <a:spcPct val="100000"/>
              </a:lnSpc>
              <a:spcBef>
                <a:spcPts val="0"/>
              </a:spcBef>
              <a:spcAft>
                <a:spcPts val="0"/>
              </a:spcAft>
              <a:buClr>
                <a:schemeClr val="dk1"/>
              </a:buClr>
              <a:buSzPts val="1800"/>
              <a:buFont typeface="Arial"/>
              <a:buNone/>
            </a:pPr>
            <a:r>
              <a:t/>
            </a:r>
            <a:endParaRPr b="1" sz="1000">
              <a:solidFill>
                <a:srgbClr val="222222"/>
              </a:solidFill>
            </a:endParaRPr>
          </a:p>
          <a:p>
            <a:pPr indent="0" lvl="0" marL="0" marR="0" rtl="0" algn="l">
              <a:lnSpc>
                <a:spcPct val="100000"/>
              </a:lnSpc>
              <a:spcBef>
                <a:spcPts val="0"/>
              </a:spcBef>
              <a:spcAft>
                <a:spcPts val="0"/>
              </a:spcAft>
              <a:buClr>
                <a:schemeClr val="dk1"/>
              </a:buClr>
              <a:buSzPts val="1800"/>
              <a:buFont typeface="Arial"/>
              <a:buNone/>
            </a:pPr>
            <a:r>
              <a:t/>
            </a:r>
            <a:endParaRPr b="1" sz="1000">
              <a:solidFill>
                <a:srgbClr val="222222"/>
              </a:solidFill>
            </a:endParaRPr>
          </a:p>
          <a:p>
            <a:pPr indent="0" lvl="0" marL="0" marR="0" rtl="0" algn="l">
              <a:lnSpc>
                <a:spcPct val="100000"/>
              </a:lnSpc>
              <a:spcBef>
                <a:spcPts val="0"/>
              </a:spcBef>
              <a:spcAft>
                <a:spcPts val="0"/>
              </a:spcAft>
              <a:buClr>
                <a:schemeClr val="dk1"/>
              </a:buClr>
              <a:buSzPts val="1800"/>
              <a:buFont typeface="Arial"/>
              <a:buNone/>
            </a:pPr>
            <a:r>
              <a:t/>
            </a:r>
            <a:endParaRPr b="1" sz="1000">
              <a:solidFill>
                <a:srgbClr val="222222"/>
              </a:solidFill>
            </a:endParaRPr>
          </a:p>
          <a:p>
            <a:pPr indent="0" lvl="0" marL="0" marR="0" rtl="0" algn="l">
              <a:lnSpc>
                <a:spcPct val="100000"/>
              </a:lnSpc>
              <a:spcBef>
                <a:spcPts val="0"/>
              </a:spcBef>
              <a:spcAft>
                <a:spcPts val="0"/>
              </a:spcAft>
              <a:buClr>
                <a:srgbClr val="222222"/>
              </a:buClr>
              <a:buSzPts val="2000"/>
              <a:buFont typeface="Arial"/>
              <a:buNone/>
            </a:pPr>
            <a:r>
              <a:rPr b="1" lang="en-GB" sz="2000">
                <a:solidFill>
                  <a:srgbClr val="222222"/>
                </a:solidFill>
              </a:rPr>
              <a:t>                       </a:t>
            </a:r>
            <a:r>
              <a:rPr b="1" i="0" lang="en-GB" sz="2000" u="none" cap="none" strike="noStrike">
                <a:solidFill>
                  <a:srgbClr val="222222"/>
                </a:solidFill>
                <a:latin typeface="Arial"/>
                <a:ea typeface="Arial"/>
                <a:cs typeface="Arial"/>
                <a:sym typeface="Arial"/>
              </a:rPr>
              <a:t>HASV</a:t>
            </a:r>
            <a:r>
              <a:rPr b="1" lang="en-GB" sz="2000">
                <a:solidFill>
                  <a:srgbClr val="222222"/>
                </a:solidFill>
              </a:rPr>
              <a:t>O</a:t>
            </a:r>
            <a:endParaRPr b="1" sz="2000">
              <a:solidFill>
                <a:srgbClr val="222222"/>
              </a:solidFill>
            </a:endParaRPr>
          </a:p>
          <a:p>
            <a:pPr indent="0" lvl="0" marL="0" marR="0" rtl="0" algn="l">
              <a:lnSpc>
                <a:spcPct val="100000"/>
              </a:lnSpc>
              <a:spcBef>
                <a:spcPts val="0"/>
              </a:spcBef>
              <a:spcAft>
                <a:spcPts val="0"/>
              </a:spcAft>
              <a:buClr>
                <a:srgbClr val="222222"/>
              </a:buClr>
              <a:buSzPts val="2000"/>
              <a:buFont typeface="Arial"/>
              <a:buChar char="•"/>
            </a:pPr>
            <a:r>
              <a:rPr b="0" i="0" lang="en-GB" sz="2000" u="none" cap="none" strike="noStrike">
                <a:solidFill>
                  <a:srgbClr val="222222"/>
                </a:solidFill>
                <a:latin typeface="Arial"/>
                <a:ea typeface="Arial"/>
                <a:cs typeface="Arial"/>
                <a:sym typeface="Arial"/>
              </a:rPr>
              <a:t>Empowering Somali and Arab communities with culturally tailored workshops and videos.</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2000"/>
              <a:buFont typeface="Arial"/>
              <a:buChar char="•"/>
            </a:pPr>
            <a:r>
              <a:rPr b="0" i="0" lang="en-GB" sz="2000" u="none" cap="none" strike="noStrike">
                <a:solidFill>
                  <a:srgbClr val="222222"/>
                </a:solidFill>
                <a:latin typeface="Arial"/>
                <a:ea typeface="Arial"/>
                <a:cs typeface="Arial"/>
                <a:sym typeface="Arial"/>
              </a:rPr>
              <a:t>Focus: Immunisation, prenatal/postnatal health, and reducing health inequalities.</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2000"/>
              <a:buFont typeface="Arial"/>
              <a:buChar char="•"/>
            </a:pPr>
            <a:r>
              <a:rPr b="0" i="0" lang="en-GB" sz="2000" u="none" cap="none" strike="noStrike">
                <a:solidFill>
                  <a:srgbClr val="222222"/>
                </a:solidFill>
                <a:latin typeface="Arial"/>
                <a:ea typeface="Arial"/>
                <a:cs typeface="Arial"/>
                <a:sym typeface="Arial"/>
              </a:rPr>
              <a:t>Contact: info@hasvo.org | </a:t>
            </a:r>
            <a:r>
              <a:rPr b="0" i="0" lang="en-GB" sz="2000" u="sng" cap="none" strike="noStrike">
                <a:solidFill>
                  <a:srgbClr val="1155CC"/>
                </a:solidFill>
                <a:latin typeface="Arial"/>
                <a:ea typeface="Arial"/>
                <a:cs typeface="Arial"/>
                <a:sym typeface="Arial"/>
                <a:hlinkClick r:id="rId5">
                  <a:extLst>
                    <a:ext uri="{A12FA001-AC4F-418D-AE19-62706E023703}">
                      <ahyp:hlinkClr val="tx"/>
                    </a:ext>
                  </a:extLst>
                </a:hlinkClick>
              </a:rPr>
              <a:t>Website</a:t>
            </a:r>
            <a:endParaRPr b="0" i="0" sz="2000" u="none" cap="none" strike="noStrike">
              <a:solidFill>
                <a:srgbClr val="222222"/>
              </a:solidFill>
              <a:latin typeface="Arial"/>
              <a:ea typeface="Arial"/>
              <a:cs typeface="Arial"/>
              <a:sym typeface="Arial"/>
            </a:endParaRPr>
          </a:p>
        </p:txBody>
      </p:sp>
      <p:pic>
        <p:nvPicPr>
          <p:cNvPr id="827" name="Google Shape;827;p36"/>
          <p:cNvPicPr preferRelativeResize="0"/>
          <p:nvPr/>
        </p:nvPicPr>
        <p:blipFill rotWithShape="1">
          <a:blip r:embed="rId6">
            <a:alphaModFix/>
          </a:blip>
          <a:srcRect b="0" l="0" r="0" t="0"/>
          <a:stretch/>
        </p:blipFill>
        <p:spPr>
          <a:xfrm>
            <a:off x="339038" y="3774001"/>
            <a:ext cx="1456025" cy="1421525"/>
          </a:xfrm>
          <a:prstGeom prst="rect">
            <a:avLst/>
          </a:prstGeom>
          <a:noFill/>
          <a:ln>
            <a:noFill/>
          </a:ln>
        </p:spPr>
      </p:pic>
      <p:pic>
        <p:nvPicPr>
          <p:cNvPr id="828" name="Google Shape;828;p36"/>
          <p:cNvPicPr preferRelativeResize="0"/>
          <p:nvPr/>
        </p:nvPicPr>
        <p:blipFill rotWithShape="1">
          <a:blip r:embed="rId7">
            <a:alphaModFix/>
          </a:blip>
          <a:srcRect b="0" l="0" r="0" t="0"/>
          <a:stretch/>
        </p:blipFill>
        <p:spPr>
          <a:xfrm>
            <a:off x="10326295" y="3613358"/>
            <a:ext cx="1594139" cy="1503477"/>
          </a:xfrm>
          <a:prstGeom prst="rect">
            <a:avLst/>
          </a:prstGeom>
          <a:noFill/>
          <a:ln>
            <a:noFill/>
          </a:ln>
        </p:spPr>
      </p:pic>
      <p:sp>
        <p:nvSpPr>
          <p:cNvPr id="829" name="Google Shape;829;p36"/>
          <p:cNvSpPr/>
          <p:nvPr/>
        </p:nvSpPr>
        <p:spPr>
          <a:xfrm>
            <a:off x="9846650" y="296200"/>
            <a:ext cx="2070900" cy="483300"/>
          </a:xfrm>
          <a:prstGeom prst="chevron">
            <a:avLst>
              <a:gd fmla="val 50000" name="adj"/>
            </a:avLst>
          </a:prstGeom>
          <a:solidFill>
            <a:srgbClr val="43AFE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30" name="Google Shape;830;p36"/>
          <p:cNvSpPr txBox="1"/>
          <p:nvPr>
            <p:ph idx="4294967295" type="title"/>
          </p:nvPr>
        </p:nvSpPr>
        <p:spPr>
          <a:xfrm>
            <a:off x="1447800" y="590475"/>
            <a:ext cx="8878500" cy="881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 Community </a:t>
            </a:r>
            <a:endParaRPr b="1">
              <a:latin typeface="Arial"/>
              <a:ea typeface="Arial"/>
              <a:cs typeface="Arial"/>
              <a:sym typeface="Arial"/>
            </a:endParaRPr>
          </a:p>
          <a:p>
            <a:pPr indent="0" lvl="0" marL="0" rtl="0" algn="ctr">
              <a:lnSpc>
                <a:spcPct val="90000"/>
              </a:lnSpc>
              <a:spcBef>
                <a:spcPts val="0"/>
              </a:spcBef>
              <a:spcAft>
                <a:spcPts val="0"/>
              </a:spcAft>
              <a:buClr>
                <a:schemeClr val="dk1"/>
              </a:buClr>
              <a:buSzPts val="4400"/>
              <a:buFont typeface="Play"/>
              <a:buNone/>
            </a:pPr>
            <a:r>
              <a:t/>
            </a:r>
            <a:endParaRPr b="1">
              <a:latin typeface="Arial"/>
              <a:ea typeface="Arial"/>
              <a:cs typeface="Arial"/>
              <a:sym typeface="Arial"/>
            </a:endParaRPr>
          </a:p>
        </p:txBody>
      </p:sp>
      <p:pic>
        <p:nvPicPr>
          <p:cNvPr id="831" name="Google Shape;831;p36"/>
          <p:cNvPicPr preferRelativeResize="0"/>
          <p:nvPr/>
        </p:nvPicPr>
        <p:blipFill>
          <a:blip r:embed="rId8">
            <a:alphaModFix/>
          </a:blip>
          <a:stretch>
            <a:fillRect/>
          </a:stretch>
        </p:blipFill>
        <p:spPr>
          <a:xfrm>
            <a:off x="10437109" y="1084575"/>
            <a:ext cx="1372525" cy="13376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30"/>
          <p:cNvSpPr txBox="1"/>
          <p:nvPr/>
        </p:nvSpPr>
        <p:spPr>
          <a:xfrm>
            <a:off x="425500" y="1880100"/>
            <a:ext cx="11075100" cy="504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Lato"/>
              <a:buNone/>
            </a:pPr>
            <a:r>
              <a:rPr b="0" i="0" lang="en-GB" sz="2800" u="none" cap="none" strike="noStrike">
                <a:solidFill>
                  <a:srgbClr val="000000"/>
                </a:solidFill>
                <a:latin typeface="Arial"/>
                <a:ea typeface="Arial"/>
                <a:cs typeface="Arial"/>
                <a:sym typeface="Arial"/>
              </a:rPr>
              <a:t>We are committed to supporting the disabled community in fighting against all types of disability hate.</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Lato"/>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Lato"/>
              <a:buNone/>
            </a:pPr>
            <a:r>
              <a:rPr b="1" i="0" lang="en-GB" sz="2800" u="none" cap="none" strike="noStrike">
                <a:solidFill>
                  <a:srgbClr val="000000"/>
                </a:solidFill>
                <a:latin typeface="Arial"/>
                <a:ea typeface="Arial"/>
                <a:cs typeface="Arial"/>
                <a:sym typeface="Arial"/>
              </a:rPr>
              <a:t>In 2021/2022, over 14,242 disability hate crimes were reported to the police across England and Wales.</a:t>
            </a:r>
            <a:endParaRPr b="1"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Lato"/>
              <a:buNone/>
            </a:pPr>
            <a:r>
              <a:t/>
            </a:r>
            <a:endParaRPr b="1"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GB" sz="2800" u="none" cap="none" strike="noStrike">
                <a:solidFill>
                  <a:srgbClr val="000000"/>
                </a:solidFill>
                <a:latin typeface="Arial"/>
                <a:ea typeface="Arial"/>
                <a:cs typeface="Arial"/>
                <a:sym typeface="Arial"/>
              </a:rPr>
              <a:t>How Stop Hate UK support people affected by hate against the disabled community:</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GB" sz="2800" u="none" cap="none" strike="noStrike">
                <a:solidFill>
                  <a:srgbClr val="000000"/>
                </a:solidFill>
                <a:latin typeface="Arial"/>
                <a:ea typeface="Arial"/>
                <a:cs typeface="Arial"/>
                <a:sym typeface="Arial"/>
              </a:rPr>
              <a:t>A huge part of our work is to deal directly with victims of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GB" sz="2800" u="none" cap="none" strike="noStrike">
                <a:solidFill>
                  <a:srgbClr val="000000"/>
                </a:solidFill>
                <a:latin typeface="Arial"/>
                <a:ea typeface="Arial"/>
                <a:cs typeface="Arial"/>
                <a:sym typeface="Arial"/>
              </a:rPr>
              <a:t>Hate Crime and to help them cope with the incident and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GB" sz="2800" u="none" cap="none" strike="noStrike">
                <a:solidFill>
                  <a:srgbClr val="000000"/>
                </a:solidFill>
                <a:latin typeface="Arial"/>
                <a:ea typeface="Arial"/>
                <a:cs typeface="Arial"/>
                <a:sym typeface="Arial"/>
              </a:rPr>
              <a:t>navigate their options.</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GB" sz="2800" u="none" cap="none" strike="noStrike">
                <a:solidFill>
                  <a:srgbClr val="000000"/>
                </a:solidFill>
                <a:latin typeface="Arial"/>
                <a:ea typeface="Arial"/>
                <a:cs typeface="Arial"/>
                <a:sym typeface="Arial"/>
              </a:rPr>
              <a:t>Visit the website for details online </a:t>
            </a:r>
            <a:r>
              <a:rPr b="0" i="0" lang="en-GB" sz="2800" u="sng" cap="none" strike="noStrike">
                <a:solidFill>
                  <a:srgbClr val="000000"/>
                </a:solidFill>
                <a:latin typeface="Arial"/>
                <a:ea typeface="Arial"/>
                <a:cs typeface="Arial"/>
                <a:sym typeface="Arial"/>
                <a:hlinkClick r:id="rId3">
                  <a:extLst>
                    <a:ext uri="{A12FA001-AC4F-418D-AE19-62706E023703}">
                      <ahyp:hlinkClr val="tx"/>
                    </a:ext>
                  </a:extLst>
                </a:hlinkClick>
              </a:rPr>
              <a:t>Reporting Form is here</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1" i="0" sz="1800" u="none" cap="none" strike="noStrike">
              <a:solidFill>
                <a:srgbClr val="000000"/>
              </a:solidFill>
              <a:latin typeface="Arial"/>
              <a:ea typeface="Arial"/>
              <a:cs typeface="Arial"/>
              <a:sym typeface="Arial"/>
            </a:endParaRPr>
          </a:p>
        </p:txBody>
      </p:sp>
      <p:pic>
        <p:nvPicPr>
          <p:cNvPr id="838" name="Google Shape;838;p30"/>
          <p:cNvPicPr preferRelativeResize="0"/>
          <p:nvPr/>
        </p:nvPicPr>
        <p:blipFill rotWithShape="1">
          <a:blip r:embed="rId4">
            <a:alphaModFix/>
          </a:blip>
          <a:srcRect b="0" l="0" r="0" t="0"/>
          <a:stretch/>
        </p:blipFill>
        <p:spPr>
          <a:xfrm>
            <a:off x="9854825" y="4484293"/>
            <a:ext cx="2070900" cy="2108082"/>
          </a:xfrm>
          <a:prstGeom prst="rect">
            <a:avLst/>
          </a:prstGeom>
          <a:noFill/>
          <a:ln>
            <a:noFill/>
          </a:ln>
        </p:spPr>
      </p:pic>
      <p:sp>
        <p:nvSpPr>
          <p:cNvPr id="839" name="Google Shape;839;p30"/>
          <p:cNvSpPr/>
          <p:nvPr/>
        </p:nvSpPr>
        <p:spPr>
          <a:xfrm>
            <a:off x="9846650" y="296200"/>
            <a:ext cx="2070900" cy="483300"/>
          </a:xfrm>
          <a:prstGeom prst="chevron">
            <a:avLst>
              <a:gd fmla="val 50000" name="adj"/>
            </a:avLst>
          </a:prstGeom>
          <a:solidFill>
            <a:srgbClr val="43AFE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840" name="Google Shape;840;p30"/>
          <p:cNvPicPr preferRelativeResize="0"/>
          <p:nvPr/>
        </p:nvPicPr>
        <p:blipFill rotWithShape="1">
          <a:blip r:embed="rId5">
            <a:alphaModFix/>
          </a:blip>
          <a:srcRect b="0" l="0" r="0" t="0"/>
          <a:stretch/>
        </p:blipFill>
        <p:spPr>
          <a:xfrm>
            <a:off x="425500" y="779500"/>
            <a:ext cx="3282582" cy="1100600"/>
          </a:xfrm>
          <a:prstGeom prst="rect">
            <a:avLst/>
          </a:prstGeom>
          <a:noFill/>
          <a:ln>
            <a:noFill/>
          </a:ln>
        </p:spPr>
      </p:pic>
      <p:sp>
        <p:nvSpPr>
          <p:cNvPr id="841" name="Google Shape;841;p30"/>
          <p:cNvSpPr txBox="1"/>
          <p:nvPr>
            <p:ph idx="4294967295" type="title"/>
          </p:nvPr>
        </p:nvSpPr>
        <p:spPr>
          <a:xfrm>
            <a:off x="14478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Disability Hate Crime</a:t>
            </a:r>
            <a:endParaRPr b="1">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31"/>
          <p:cNvSpPr txBox="1"/>
          <p:nvPr/>
        </p:nvSpPr>
        <p:spPr>
          <a:xfrm>
            <a:off x="451700" y="1625125"/>
            <a:ext cx="11517600" cy="397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Calibri"/>
              <a:buNone/>
            </a:pPr>
            <a:r>
              <a:rPr b="0" i="0" lang="en-GB" sz="2200" u="none" cap="none" strike="noStrike">
                <a:solidFill>
                  <a:srgbClr val="000000"/>
                </a:solidFill>
                <a:latin typeface="Arial"/>
                <a:ea typeface="Arial"/>
                <a:cs typeface="Arial"/>
                <a:sym typeface="Arial"/>
              </a:rPr>
              <a:t>Ensuring that Disabled people have access to relevant information, advice and support from HAD.</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Calibri"/>
              <a:buNone/>
            </a:pPr>
            <a:r>
              <a:rPr b="0" i="0" lang="en-GB" sz="2200" u="none" cap="none" strike="noStrike">
                <a:solidFill>
                  <a:srgbClr val="000000"/>
                </a:solidFill>
                <a:latin typeface="Arial"/>
                <a:ea typeface="Arial"/>
                <a:cs typeface="Arial"/>
                <a:sym typeface="Arial"/>
              </a:rPr>
              <a:t>Delivering high quality services that empower and enable disabled people to have the freedom of choice, access their rights to live independently and gain equality.</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Calibri"/>
              <a:buNone/>
            </a:pPr>
            <a:r>
              <a:rPr b="0" i="0" lang="en-GB" sz="2200" u="none" cap="none" strike="noStrike">
                <a:solidFill>
                  <a:srgbClr val="000000"/>
                </a:solidFill>
                <a:latin typeface="Arial"/>
                <a:ea typeface="Arial"/>
                <a:cs typeface="Arial"/>
                <a:sym typeface="Arial"/>
              </a:rPr>
              <a:t>Providing a channel and voice for Disabled people to campaign on the issues they identify as important.</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Calibri"/>
              <a:buNone/>
            </a:pPr>
            <a:r>
              <a:rPr b="0" i="0" lang="en-GB" sz="2200" u="none" cap="none" strike="noStrike">
                <a:solidFill>
                  <a:srgbClr val="000000"/>
                </a:solidFill>
                <a:latin typeface="Arial"/>
                <a:ea typeface="Arial"/>
                <a:cs typeface="Arial"/>
                <a:sym typeface="Arial"/>
              </a:rPr>
              <a:t>Influencing and assisting wider society to remove all physical and attitudinal barriers that cause exclusion and disadvantage to Disabled people.</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Calibri"/>
              <a:buNone/>
            </a:pPr>
            <a:r>
              <a:rPr b="0" i="0" lang="en-GB" sz="2200" u="none" cap="none" strike="noStrike">
                <a:solidFill>
                  <a:srgbClr val="000000"/>
                </a:solidFill>
                <a:latin typeface="Arial"/>
                <a:ea typeface="Arial"/>
                <a:cs typeface="Arial"/>
                <a:sym typeface="Arial"/>
              </a:rPr>
              <a:t>Be pro-active in bringing for consultation, to Disabled people’s attention,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Calibri"/>
              <a:buNone/>
            </a:pPr>
            <a:r>
              <a:rPr b="0" i="0" lang="en-GB" sz="2200" u="none" cap="none" strike="noStrike">
                <a:solidFill>
                  <a:srgbClr val="000000"/>
                </a:solidFill>
                <a:latin typeface="Arial"/>
                <a:ea typeface="Arial"/>
                <a:cs typeface="Arial"/>
                <a:sym typeface="Arial"/>
              </a:rPr>
              <a:t>any issues which may affect them in the future.</a:t>
            </a:r>
            <a:endParaRPr b="0" i="0" sz="2200" u="none" cap="none" strike="noStrike">
              <a:solidFill>
                <a:srgbClr val="000000"/>
              </a:solidFill>
              <a:latin typeface="Arial"/>
              <a:ea typeface="Arial"/>
              <a:cs typeface="Arial"/>
              <a:sym typeface="Arial"/>
            </a:endParaRPr>
          </a:p>
        </p:txBody>
      </p:sp>
      <p:sp>
        <p:nvSpPr>
          <p:cNvPr id="847" name="Google Shape;847;p31"/>
          <p:cNvSpPr txBox="1"/>
          <p:nvPr/>
        </p:nvSpPr>
        <p:spPr>
          <a:xfrm>
            <a:off x="486509" y="5747384"/>
            <a:ext cx="111018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080"/>
              </a:buClr>
              <a:buSzPts val="1800"/>
              <a:buFont typeface="Open Sans"/>
              <a:buNone/>
            </a:pPr>
            <a:r>
              <a:rPr b="1" i="0" lang="en-GB" sz="2000" u="none" cap="none" strike="noStrike">
                <a:solidFill>
                  <a:srgbClr val="3F3F3F"/>
                </a:solidFill>
                <a:latin typeface="Arial"/>
                <a:ea typeface="Arial"/>
                <a:cs typeface="Arial"/>
                <a:sym typeface="Arial"/>
              </a:rPr>
              <a:t>Address:</a:t>
            </a:r>
            <a:r>
              <a:rPr b="0" i="0" lang="en-GB" sz="2000" u="none" cap="none" strike="noStrike">
                <a:solidFill>
                  <a:srgbClr val="3F3F3F"/>
                </a:solidFill>
                <a:latin typeface="Arial"/>
                <a:ea typeface="Arial"/>
                <a:cs typeface="Arial"/>
                <a:sym typeface="Arial"/>
              </a:rPr>
              <a:t> </a:t>
            </a:r>
            <a:r>
              <a:rPr b="1" i="0" lang="en-GB" sz="2000" u="none" cap="none" strike="noStrike">
                <a:solidFill>
                  <a:srgbClr val="3F3F3F"/>
                </a:solidFill>
                <a:latin typeface="Arial"/>
                <a:ea typeface="Arial"/>
                <a:cs typeface="Arial"/>
                <a:sym typeface="Arial"/>
              </a:rPr>
              <a:t>The Wealdstone Centre,</a:t>
            </a:r>
            <a:r>
              <a:rPr b="0" i="0" lang="en-GB" sz="2000" u="none" cap="none" strike="noStrike">
                <a:solidFill>
                  <a:srgbClr val="3F3F3F"/>
                </a:solidFill>
                <a:latin typeface="Arial"/>
                <a:ea typeface="Arial"/>
                <a:cs typeface="Arial"/>
                <a:sym typeface="Arial"/>
              </a:rPr>
              <a:t> </a:t>
            </a:r>
            <a:r>
              <a:rPr b="1" i="0" lang="en-GB" sz="2000" u="none" cap="none" strike="noStrike">
                <a:solidFill>
                  <a:srgbClr val="3F3F3F"/>
                </a:solidFill>
                <a:latin typeface="Arial"/>
                <a:ea typeface="Arial"/>
                <a:cs typeface="Arial"/>
                <a:sym typeface="Arial"/>
              </a:rPr>
              <a:t>38-40 High Street,</a:t>
            </a:r>
            <a:r>
              <a:rPr b="0" i="0" lang="en-GB" sz="2000" u="none" cap="none" strike="noStrike">
                <a:solidFill>
                  <a:srgbClr val="3F3F3F"/>
                </a:solidFill>
                <a:latin typeface="Arial"/>
                <a:ea typeface="Arial"/>
                <a:cs typeface="Arial"/>
                <a:sym typeface="Arial"/>
              </a:rPr>
              <a:t> </a:t>
            </a:r>
            <a:r>
              <a:rPr b="1" i="0" lang="en-GB" sz="2000" u="none" cap="none" strike="noStrike">
                <a:solidFill>
                  <a:srgbClr val="3F3F3F"/>
                </a:solidFill>
                <a:latin typeface="Arial"/>
                <a:ea typeface="Arial"/>
                <a:cs typeface="Arial"/>
                <a:sym typeface="Arial"/>
              </a:rPr>
              <a:t>Wealdstone, HA3 7AE</a:t>
            </a:r>
            <a:endParaRPr b="0" i="0" sz="20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008080"/>
              </a:buClr>
              <a:buSzPts val="1800"/>
              <a:buFont typeface="Open Sans"/>
              <a:buNone/>
            </a:pPr>
            <a:r>
              <a:rPr b="1" i="0" lang="en-GB" sz="2000" u="none" cap="none" strike="noStrike">
                <a:solidFill>
                  <a:srgbClr val="3F3F3F"/>
                </a:solidFill>
                <a:latin typeface="Arial"/>
                <a:ea typeface="Arial"/>
                <a:cs typeface="Arial"/>
                <a:sym typeface="Arial"/>
              </a:rPr>
              <a:t>Telephone:</a:t>
            </a:r>
            <a:r>
              <a:rPr b="0" i="0" lang="en-GB" sz="2000" u="none" cap="none" strike="noStrike">
                <a:solidFill>
                  <a:srgbClr val="3F3F3F"/>
                </a:solidFill>
                <a:latin typeface="Arial"/>
                <a:ea typeface="Arial"/>
                <a:cs typeface="Arial"/>
                <a:sym typeface="Arial"/>
              </a:rPr>
              <a:t>  </a:t>
            </a:r>
            <a:r>
              <a:rPr b="1" i="0" lang="en-GB" sz="2000" u="sng" cap="none" strike="noStrike">
                <a:solidFill>
                  <a:srgbClr val="3F3F3F"/>
                </a:solidFill>
                <a:latin typeface="Arial"/>
                <a:ea typeface="Arial"/>
                <a:cs typeface="Arial"/>
                <a:sym typeface="Arial"/>
                <a:hlinkClick r:id="rId3">
                  <a:extLst>
                    <a:ext uri="{A12FA001-AC4F-418D-AE19-62706E023703}">
                      <ahyp:hlinkClr val="tx"/>
                    </a:ext>
                  </a:extLst>
                </a:hlinkClick>
              </a:rPr>
              <a:t>020 8861 9920</a:t>
            </a:r>
            <a:r>
              <a:rPr b="0" i="0" lang="en-GB" sz="2000" u="none" cap="none" strike="noStrike">
                <a:solidFill>
                  <a:srgbClr val="3F3F3F"/>
                </a:solidFill>
                <a:latin typeface="Arial"/>
                <a:ea typeface="Arial"/>
                <a:cs typeface="Arial"/>
                <a:sym typeface="Arial"/>
              </a:rPr>
              <a:t>    </a:t>
            </a:r>
            <a:r>
              <a:rPr b="1" i="0" lang="en-GB" sz="2000" u="none" cap="none" strike="noStrike">
                <a:solidFill>
                  <a:srgbClr val="3F3F3F"/>
                </a:solidFill>
                <a:latin typeface="Arial"/>
                <a:ea typeface="Arial"/>
                <a:cs typeface="Arial"/>
                <a:sym typeface="Arial"/>
              </a:rPr>
              <a:t>Email:</a:t>
            </a:r>
            <a:r>
              <a:rPr b="0" i="0" lang="en-GB" sz="2000" u="none" cap="none" strike="noStrike">
                <a:solidFill>
                  <a:srgbClr val="3F3F3F"/>
                </a:solidFill>
                <a:latin typeface="Arial"/>
                <a:ea typeface="Arial"/>
                <a:cs typeface="Arial"/>
                <a:sym typeface="Arial"/>
              </a:rPr>
              <a:t>  </a:t>
            </a:r>
            <a:r>
              <a:rPr b="1" i="0" lang="en-GB" sz="2000" u="sng" cap="none" strike="noStrike">
                <a:solidFill>
                  <a:srgbClr val="3F3F3F"/>
                </a:solidFill>
                <a:latin typeface="Arial"/>
                <a:ea typeface="Arial"/>
                <a:cs typeface="Arial"/>
                <a:sym typeface="Arial"/>
                <a:hlinkClick r:id="rId4">
                  <a:extLst>
                    <a:ext uri="{A12FA001-AC4F-418D-AE19-62706E023703}">
                      <ahyp:hlinkClr val="tx"/>
                    </a:ext>
                  </a:extLst>
                </a:hlinkClick>
              </a:rPr>
              <a:t>General@HAD.org.uk</a:t>
            </a:r>
            <a:endParaRPr b="0" i="0" sz="2000" u="none" cap="none" strike="noStrike">
              <a:solidFill>
                <a:srgbClr val="000000"/>
              </a:solidFill>
              <a:latin typeface="Arial"/>
              <a:ea typeface="Arial"/>
              <a:cs typeface="Arial"/>
              <a:sym typeface="Arial"/>
            </a:endParaRPr>
          </a:p>
        </p:txBody>
      </p:sp>
      <p:pic>
        <p:nvPicPr>
          <p:cNvPr id="848" name="Google Shape;848;p31"/>
          <p:cNvPicPr preferRelativeResize="0"/>
          <p:nvPr/>
        </p:nvPicPr>
        <p:blipFill rotWithShape="1">
          <a:blip r:embed="rId5">
            <a:alphaModFix/>
          </a:blip>
          <a:srcRect b="0" l="0" r="0" t="0"/>
          <a:stretch/>
        </p:blipFill>
        <p:spPr>
          <a:xfrm>
            <a:off x="9849517" y="4633435"/>
            <a:ext cx="1905000" cy="1876425"/>
          </a:xfrm>
          <a:prstGeom prst="rect">
            <a:avLst/>
          </a:prstGeom>
          <a:noFill/>
          <a:ln>
            <a:noFill/>
          </a:ln>
        </p:spPr>
      </p:pic>
      <p:sp>
        <p:nvSpPr>
          <p:cNvPr id="849" name="Google Shape;849;p31"/>
          <p:cNvSpPr/>
          <p:nvPr/>
        </p:nvSpPr>
        <p:spPr>
          <a:xfrm>
            <a:off x="9846650" y="296200"/>
            <a:ext cx="2070900" cy="483300"/>
          </a:xfrm>
          <a:prstGeom prst="chevron">
            <a:avLst>
              <a:gd fmla="val 50000" name="adj"/>
            </a:avLst>
          </a:prstGeom>
          <a:solidFill>
            <a:srgbClr val="43AFE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50" name="Google Shape;850;p31"/>
          <p:cNvSpPr txBox="1"/>
          <p:nvPr>
            <p:ph idx="4294967295" type="title"/>
          </p:nvPr>
        </p:nvSpPr>
        <p:spPr>
          <a:xfrm>
            <a:off x="914400" y="5175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sz="4000">
                <a:latin typeface="Arial"/>
                <a:ea typeface="Arial"/>
                <a:cs typeface="Arial"/>
                <a:sym typeface="Arial"/>
              </a:rPr>
              <a:t>Harrow Association of Disabled People (HAD) </a:t>
            </a:r>
            <a:endParaRPr b="1" sz="4000">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5" name="Shape 855"/>
        <p:cNvGrpSpPr/>
        <p:nvPr/>
      </p:nvGrpSpPr>
      <p:grpSpPr>
        <a:xfrm>
          <a:off x="0" y="0"/>
          <a:ext cx="0" cy="0"/>
          <a:chOff x="0" y="0"/>
          <a:chExt cx="0" cy="0"/>
        </a:xfrm>
      </p:grpSpPr>
      <p:pic>
        <p:nvPicPr>
          <p:cNvPr id="856" name="Google Shape;856;p32"/>
          <p:cNvPicPr preferRelativeResize="0"/>
          <p:nvPr/>
        </p:nvPicPr>
        <p:blipFill rotWithShape="1">
          <a:blip r:embed="rId3">
            <a:alphaModFix/>
          </a:blip>
          <a:srcRect b="0" l="0" r="0" t="0"/>
          <a:stretch/>
        </p:blipFill>
        <p:spPr>
          <a:xfrm>
            <a:off x="144243" y="1243535"/>
            <a:ext cx="5356996" cy="898848"/>
          </a:xfrm>
          <a:prstGeom prst="rect">
            <a:avLst/>
          </a:prstGeom>
          <a:noFill/>
          <a:ln>
            <a:noFill/>
          </a:ln>
        </p:spPr>
      </p:pic>
      <p:sp>
        <p:nvSpPr>
          <p:cNvPr id="857" name="Google Shape;857;p32"/>
          <p:cNvSpPr txBox="1"/>
          <p:nvPr/>
        </p:nvSpPr>
        <p:spPr>
          <a:xfrm>
            <a:off x="350451" y="1840402"/>
            <a:ext cx="11491200" cy="193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b="0" i="0" lang="en-GB" sz="2200" u="none" cap="none" strike="noStrike">
                <a:solidFill>
                  <a:srgbClr val="000000"/>
                </a:solidFill>
                <a:latin typeface="Arial"/>
                <a:ea typeface="Arial"/>
                <a:cs typeface="Arial"/>
                <a:sym typeface="Arial"/>
              </a:rPr>
              <a:t>A carer can be a child or an adult who provides support to family or friends who could not manage without this help. This could be caring for:</a:t>
            </a:r>
            <a:endParaRPr b="0" i="0" sz="2200" u="none" cap="none" strike="noStrike">
              <a:solidFill>
                <a:srgbClr val="000000"/>
              </a:solidFill>
              <a:latin typeface="Arial"/>
              <a:ea typeface="Arial"/>
              <a:cs typeface="Arial"/>
              <a:sym typeface="Arial"/>
            </a:endParaRPr>
          </a:p>
          <a:p>
            <a:pPr indent="-271907" lvl="0" marL="284607" marR="0" rtl="0" algn="l">
              <a:lnSpc>
                <a:spcPct val="100000"/>
              </a:lnSpc>
              <a:spcBef>
                <a:spcPts val="600"/>
              </a:spcBef>
              <a:spcAft>
                <a:spcPts val="0"/>
              </a:spcAft>
              <a:buClr>
                <a:srgbClr val="000000"/>
              </a:buClr>
              <a:buSzPts val="2200"/>
              <a:buFont typeface="Arial"/>
              <a:buChar char="•"/>
            </a:pPr>
            <a:r>
              <a:rPr b="0" i="0" lang="en-GB" sz="2200" u="none" cap="none" strike="noStrike">
                <a:solidFill>
                  <a:srgbClr val="000000"/>
                </a:solidFill>
                <a:latin typeface="Arial"/>
                <a:ea typeface="Arial"/>
                <a:cs typeface="Arial"/>
                <a:sym typeface="Arial"/>
              </a:rPr>
              <a:t>a relative,</a:t>
            </a:r>
            <a:endParaRPr b="0" i="0" sz="2200" u="none" cap="none" strike="noStrike">
              <a:solidFill>
                <a:srgbClr val="000000"/>
              </a:solidFill>
              <a:latin typeface="Arial"/>
              <a:ea typeface="Arial"/>
              <a:cs typeface="Arial"/>
              <a:sym typeface="Arial"/>
            </a:endParaRPr>
          </a:p>
          <a:p>
            <a:pPr indent="-271907" lvl="0" marL="284607" marR="0" rtl="0" algn="l">
              <a:lnSpc>
                <a:spcPct val="100000"/>
              </a:lnSpc>
              <a:spcBef>
                <a:spcPts val="600"/>
              </a:spcBef>
              <a:spcAft>
                <a:spcPts val="0"/>
              </a:spcAft>
              <a:buClr>
                <a:srgbClr val="000000"/>
              </a:buClr>
              <a:buSzPts val="2200"/>
              <a:buFont typeface="Arial"/>
              <a:buChar char="•"/>
            </a:pPr>
            <a:r>
              <a:rPr b="0" i="0" lang="en-GB" sz="2200" u="none" cap="none" strike="noStrike">
                <a:solidFill>
                  <a:srgbClr val="000000"/>
                </a:solidFill>
                <a:latin typeface="Arial"/>
                <a:ea typeface="Arial"/>
                <a:cs typeface="Arial"/>
                <a:sym typeface="Arial"/>
              </a:rPr>
              <a:t>Partner or friend who is ill, frail, disabled or has mental ill-health or substance misuse problems. All the care they give is unpaid. </a:t>
            </a:r>
            <a:endParaRPr b="0" i="0" sz="2200" u="none" cap="none" strike="noStrike">
              <a:solidFill>
                <a:srgbClr val="000000"/>
              </a:solidFill>
              <a:latin typeface="Arial"/>
              <a:ea typeface="Arial"/>
              <a:cs typeface="Arial"/>
              <a:sym typeface="Arial"/>
            </a:endParaRPr>
          </a:p>
        </p:txBody>
      </p:sp>
      <p:sp>
        <p:nvSpPr>
          <p:cNvPr id="858" name="Google Shape;858;p32"/>
          <p:cNvSpPr txBox="1"/>
          <p:nvPr/>
        </p:nvSpPr>
        <p:spPr>
          <a:xfrm>
            <a:off x="198060" y="3791438"/>
            <a:ext cx="6718800" cy="603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A5A75"/>
              </a:buClr>
              <a:buSzPts val="3320"/>
              <a:buFont typeface="Calibri"/>
              <a:buNone/>
            </a:pPr>
            <a:r>
              <a:rPr b="0" i="0" lang="en-GB" sz="3320" u="none" cap="none" strike="noStrike">
                <a:solidFill>
                  <a:srgbClr val="EA5A75"/>
                </a:solidFill>
                <a:latin typeface="Calibri"/>
                <a:ea typeface="Calibri"/>
                <a:cs typeface="Calibri"/>
                <a:sym typeface="Calibri"/>
              </a:rPr>
              <a:t>How do you identify a carer?  </a:t>
            </a:r>
            <a:endParaRPr b="0" i="0" sz="4000" u="none" cap="none" strike="noStrike">
              <a:solidFill>
                <a:srgbClr val="EA5A75"/>
              </a:solidFill>
              <a:latin typeface="Calibri"/>
              <a:ea typeface="Calibri"/>
              <a:cs typeface="Calibri"/>
              <a:sym typeface="Calibri"/>
            </a:endParaRPr>
          </a:p>
        </p:txBody>
      </p:sp>
      <p:sp>
        <p:nvSpPr>
          <p:cNvPr id="859" name="Google Shape;859;p32"/>
          <p:cNvSpPr txBox="1"/>
          <p:nvPr/>
        </p:nvSpPr>
        <p:spPr>
          <a:xfrm>
            <a:off x="240512" y="4344649"/>
            <a:ext cx="11711100" cy="220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b="0" i="0" lang="en-GB" sz="2200" u="none" cap="none" strike="noStrike">
                <a:solidFill>
                  <a:srgbClr val="000000"/>
                </a:solidFill>
                <a:latin typeface="Arial"/>
                <a:ea typeface="Arial"/>
                <a:cs typeface="Arial"/>
                <a:sym typeface="Arial"/>
              </a:rPr>
              <a:t>Many carers juggle their caring responsibilities with work, study and other family commitments. Some, in particular younger carers, are not known to be carers or may not see themselves as carers.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400"/>
              <a:buFont typeface="Calibri"/>
              <a:buNone/>
            </a:pPr>
            <a:r>
              <a:rPr b="1" i="0" lang="en-GB" sz="2200" u="none" cap="none" strike="noStrike">
                <a:solidFill>
                  <a:srgbClr val="000000"/>
                </a:solidFill>
                <a:latin typeface="Arial"/>
                <a:ea typeface="Arial"/>
                <a:cs typeface="Arial"/>
                <a:sym typeface="Arial"/>
              </a:rPr>
              <a:t>Carer's Assessment:</a:t>
            </a:r>
            <a:r>
              <a:rPr b="0" i="0" lang="en-GB" sz="2200" u="none" cap="none" strike="noStrike">
                <a:solidFill>
                  <a:srgbClr val="000000"/>
                </a:solidFill>
                <a:latin typeface="Arial"/>
                <a:ea typeface="Arial"/>
                <a:cs typeface="Arial"/>
                <a:sym typeface="Arial"/>
              </a:rPr>
              <a:t> Local authorities have a duty to offer a carer's assessment to individuals providing care. These assessments help identify carers and assess their needs. If you are a carer, you can request a carer's assessment from your local authority.</a:t>
            </a:r>
            <a:endParaRPr b="0" i="0" sz="2200" u="none" cap="none" strike="noStrike">
              <a:solidFill>
                <a:srgbClr val="000000"/>
              </a:solidFill>
              <a:latin typeface="Arial"/>
              <a:ea typeface="Arial"/>
              <a:cs typeface="Arial"/>
              <a:sym typeface="Arial"/>
            </a:endParaRPr>
          </a:p>
        </p:txBody>
      </p:sp>
      <p:pic>
        <p:nvPicPr>
          <p:cNvPr id="860" name="Google Shape;860;p32"/>
          <p:cNvPicPr preferRelativeResize="0"/>
          <p:nvPr/>
        </p:nvPicPr>
        <p:blipFill rotWithShape="1">
          <a:blip r:embed="rId4">
            <a:alphaModFix/>
          </a:blip>
          <a:srcRect b="0" l="0" r="0" t="0"/>
          <a:stretch/>
        </p:blipFill>
        <p:spPr>
          <a:xfrm>
            <a:off x="437350" y="202551"/>
            <a:ext cx="2469974" cy="1040975"/>
          </a:xfrm>
          <a:prstGeom prst="rect">
            <a:avLst/>
          </a:prstGeom>
          <a:noFill/>
          <a:ln>
            <a:noFill/>
          </a:ln>
        </p:spPr>
      </p:pic>
      <p:sp>
        <p:nvSpPr>
          <p:cNvPr id="861" name="Google Shape;861;p32"/>
          <p:cNvSpPr/>
          <p:nvPr/>
        </p:nvSpPr>
        <p:spPr>
          <a:xfrm>
            <a:off x="9846650" y="296200"/>
            <a:ext cx="2070900" cy="483300"/>
          </a:xfrm>
          <a:prstGeom prst="chevron">
            <a:avLst>
              <a:gd fmla="val 50000" name="adj"/>
            </a:avLst>
          </a:prstGeom>
          <a:solidFill>
            <a:srgbClr val="43AFE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62" name="Google Shape;862;p32"/>
          <p:cNvSpPr txBox="1"/>
          <p:nvPr>
            <p:ph idx="4294967295" type="title"/>
          </p:nvPr>
        </p:nvSpPr>
        <p:spPr>
          <a:xfrm>
            <a:off x="14478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Carers</a:t>
            </a:r>
            <a:endParaRPr b="1">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7">
                                            <p:txEl>
                                              <p:pRg end="0" st="0"/>
                                            </p:txEl>
                                          </p:spTgt>
                                        </p:tgtEl>
                                        <p:attrNameLst>
                                          <p:attrName>style.visibility</p:attrName>
                                        </p:attrNameLst>
                                      </p:cBhvr>
                                      <p:to>
                                        <p:strVal val="visible"/>
                                      </p:to>
                                    </p:set>
                                    <p:animEffect filter="fade" transition="in">
                                      <p:cBhvr>
                                        <p:cTn dur="1000"/>
                                        <p:tgtEl>
                                          <p:spTgt spid="8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7">
                                            <p:txEl>
                                              <p:pRg end="1" st="1"/>
                                            </p:txEl>
                                          </p:spTgt>
                                        </p:tgtEl>
                                        <p:attrNameLst>
                                          <p:attrName>style.visibility</p:attrName>
                                        </p:attrNameLst>
                                      </p:cBhvr>
                                      <p:to>
                                        <p:strVal val="visible"/>
                                      </p:to>
                                    </p:set>
                                    <p:animEffect filter="fade" transition="in">
                                      <p:cBhvr>
                                        <p:cTn dur="1000"/>
                                        <p:tgtEl>
                                          <p:spTgt spid="85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7">
                                            <p:txEl>
                                              <p:pRg end="2" st="2"/>
                                            </p:txEl>
                                          </p:spTgt>
                                        </p:tgtEl>
                                        <p:attrNameLst>
                                          <p:attrName>style.visibility</p:attrName>
                                        </p:attrNameLst>
                                      </p:cBhvr>
                                      <p:to>
                                        <p:strVal val="visible"/>
                                      </p:to>
                                    </p:set>
                                    <p:animEffect filter="fade" transition="in">
                                      <p:cBhvr>
                                        <p:cTn dur="1000"/>
                                        <p:tgtEl>
                                          <p:spTgt spid="85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8">
                                            <p:txEl>
                                              <p:pRg end="0" st="0"/>
                                            </p:txEl>
                                          </p:spTgt>
                                        </p:tgtEl>
                                        <p:attrNameLst>
                                          <p:attrName>style.visibility</p:attrName>
                                        </p:attrNameLst>
                                      </p:cBhvr>
                                      <p:to>
                                        <p:strVal val="visible"/>
                                      </p:to>
                                    </p:set>
                                    <p:animEffect filter="fade" transition="in">
                                      <p:cBhvr>
                                        <p:cTn dur="1000"/>
                                        <p:tgtEl>
                                          <p:spTgt spid="8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9">
                                            <p:txEl>
                                              <p:pRg end="0" st="0"/>
                                            </p:txEl>
                                          </p:spTgt>
                                        </p:tgtEl>
                                        <p:attrNameLst>
                                          <p:attrName>style.visibility</p:attrName>
                                        </p:attrNameLst>
                                      </p:cBhvr>
                                      <p:to>
                                        <p:strVal val="visible"/>
                                      </p:to>
                                    </p:set>
                                    <p:animEffect filter="fade" transition="in">
                                      <p:cBhvr>
                                        <p:cTn dur="1000"/>
                                        <p:tgtEl>
                                          <p:spTgt spid="85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9">
                                            <p:txEl>
                                              <p:pRg end="1" st="1"/>
                                            </p:txEl>
                                          </p:spTgt>
                                        </p:tgtEl>
                                        <p:attrNameLst>
                                          <p:attrName>style.visibility</p:attrName>
                                        </p:attrNameLst>
                                      </p:cBhvr>
                                      <p:to>
                                        <p:strVal val="visible"/>
                                      </p:to>
                                    </p:set>
                                    <p:animEffect filter="fade" transition="in">
                                      <p:cBhvr>
                                        <p:cTn dur="1000"/>
                                        <p:tgtEl>
                                          <p:spTgt spid="85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4"/>
          <p:cNvSpPr txBox="1"/>
          <p:nvPr>
            <p:ph type="title"/>
          </p:nvPr>
        </p:nvSpPr>
        <p:spPr>
          <a:xfrm>
            <a:off x="-838200" y="-920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GB"/>
              <a:t>          </a:t>
            </a:r>
            <a:r>
              <a:rPr b="1" lang="en-GB">
                <a:latin typeface="Arial"/>
                <a:ea typeface="Arial"/>
                <a:cs typeface="Arial"/>
                <a:sym typeface="Arial"/>
              </a:rPr>
              <a:t>      Bereavement Support Service </a:t>
            </a:r>
            <a:endParaRPr b="1">
              <a:latin typeface="Arial"/>
              <a:ea typeface="Arial"/>
              <a:cs typeface="Arial"/>
              <a:sym typeface="Arial"/>
            </a:endParaRPr>
          </a:p>
        </p:txBody>
      </p:sp>
      <p:pic>
        <p:nvPicPr>
          <p:cNvPr id="440" name="Google Shape;440;p4"/>
          <p:cNvPicPr preferRelativeResize="0"/>
          <p:nvPr>
            <p:ph idx="1" type="body"/>
          </p:nvPr>
        </p:nvPicPr>
        <p:blipFill rotWithShape="1">
          <a:blip r:embed="rId3">
            <a:alphaModFix/>
          </a:blip>
          <a:srcRect b="0" l="0" r="0" t="0"/>
          <a:stretch/>
        </p:blipFill>
        <p:spPr>
          <a:xfrm>
            <a:off x="9623149" y="4279900"/>
            <a:ext cx="2181300" cy="2076600"/>
          </a:xfrm>
          <a:prstGeom prst="rect">
            <a:avLst/>
          </a:prstGeom>
          <a:noFill/>
          <a:ln>
            <a:noFill/>
          </a:ln>
        </p:spPr>
      </p:pic>
      <p:sp>
        <p:nvSpPr>
          <p:cNvPr id="441" name="Google Shape;441;p4"/>
          <p:cNvSpPr txBox="1"/>
          <p:nvPr/>
        </p:nvSpPr>
        <p:spPr>
          <a:xfrm>
            <a:off x="653143" y="1167537"/>
            <a:ext cx="107007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52B36"/>
              </a:buClr>
              <a:buSzPts val="1800"/>
              <a:buFont typeface="Montserrat"/>
              <a:buNone/>
            </a:pPr>
            <a:r>
              <a:rPr b="0" i="0" lang="en-GB" sz="2400" u="none" cap="none" strike="noStrike">
                <a:solidFill>
                  <a:srgbClr val="252B36"/>
                </a:solidFill>
                <a:latin typeface="Arial"/>
                <a:ea typeface="Arial"/>
                <a:cs typeface="Arial"/>
                <a:sym typeface="Arial"/>
              </a:rPr>
              <a:t>Bereavement is a personal experience. It can often affect people in different ways. Sometimes it can be hard to see these feelings in ourselves.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52B36"/>
              </a:buClr>
              <a:buSzPts val="1800"/>
              <a:buFont typeface="Montserrat"/>
              <a:buNone/>
            </a:pPr>
            <a:r>
              <a:rPr b="0" i="0" lang="en-GB" sz="2400" u="none" cap="none" strike="noStrike">
                <a:solidFill>
                  <a:srgbClr val="252B36"/>
                </a:solidFill>
                <a:latin typeface="Arial"/>
                <a:ea typeface="Arial"/>
                <a:cs typeface="Arial"/>
                <a:sym typeface="Arial"/>
              </a:rPr>
              <a:t>Grief is not always felt as sadness and loneliness. It may feel like a general feeling of discomfort and things ‘not being right’.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52B36"/>
              </a:buClr>
              <a:buSzPts val="1800"/>
              <a:buFont typeface="Montserrat"/>
              <a:buNone/>
            </a:pPr>
            <a:r>
              <a:rPr b="0" i="0" lang="en-GB" sz="2400" u="none" cap="none" strike="noStrike">
                <a:solidFill>
                  <a:srgbClr val="252B36"/>
                </a:solidFill>
                <a:latin typeface="Arial"/>
                <a:ea typeface="Arial"/>
                <a:cs typeface="Arial"/>
                <a:sym typeface="Arial"/>
              </a:rPr>
              <a:t>Grieving takes time. Sometimes the grief can be overwhelming over a long period of time. It can be necessary to have specialist support.</a:t>
            </a:r>
            <a:endParaRPr b="0" i="0" sz="2400" u="none" cap="none" strike="noStrike">
              <a:solidFill>
                <a:srgbClr val="000000"/>
              </a:solidFill>
              <a:latin typeface="Arial"/>
              <a:ea typeface="Arial"/>
              <a:cs typeface="Arial"/>
              <a:sym typeface="Arial"/>
            </a:endParaRPr>
          </a:p>
        </p:txBody>
      </p:sp>
      <p:sp>
        <p:nvSpPr>
          <p:cNvPr id="442" name="Google Shape;442;p4"/>
          <p:cNvSpPr txBox="1"/>
          <p:nvPr/>
        </p:nvSpPr>
        <p:spPr>
          <a:xfrm>
            <a:off x="653142" y="3681942"/>
            <a:ext cx="9114000" cy="2801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21D17"/>
              </a:buClr>
              <a:buSzPts val="1800"/>
              <a:buFont typeface="Poppins"/>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rgbClr val="021D17"/>
              </a:solidFill>
              <a:latin typeface="Arial"/>
              <a:ea typeface="Arial"/>
              <a:cs typeface="Arial"/>
              <a:sym typeface="Arial"/>
            </a:endParaRPr>
          </a:p>
          <a:p>
            <a:pPr indent="0" lvl="0" marL="0" marR="0" rtl="0" algn="l">
              <a:lnSpc>
                <a:spcPct val="100000"/>
              </a:lnSpc>
              <a:spcBef>
                <a:spcPts val="0"/>
              </a:spcBef>
              <a:spcAft>
                <a:spcPts val="0"/>
              </a:spcAft>
              <a:buClr>
                <a:srgbClr val="021D17"/>
              </a:buClr>
              <a:buSzPts val="1800"/>
              <a:buFont typeface="Poppins"/>
              <a:buNone/>
            </a:pPr>
            <a:r>
              <a:rPr b="1" i="0" lang="en-GB" sz="1800" u="none" cap="none" strike="noStrike">
                <a:solidFill>
                  <a:srgbClr val="021D17"/>
                </a:solidFill>
                <a:latin typeface="Arial"/>
                <a:ea typeface="Arial"/>
                <a:cs typeface="Arial"/>
                <a:sym typeface="Arial"/>
              </a:rPr>
              <a:t>                                                   Are you grieving the loss of a dear family member          </a:t>
            </a:r>
            <a:endParaRPr b="1" i="0" sz="1800" u="none" cap="none" strike="noStrike">
              <a:solidFill>
                <a:srgbClr val="021D17"/>
              </a:solidFill>
              <a:latin typeface="Arial"/>
              <a:ea typeface="Arial"/>
              <a:cs typeface="Arial"/>
              <a:sym typeface="Arial"/>
            </a:endParaRPr>
          </a:p>
          <a:p>
            <a:pPr indent="0" lvl="0" marL="0" marR="0" rtl="0" algn="l">
              <a:lnSpc>
                <a:spcPct val="100000"/>
              </a:lnSpc>
              <a:spcBef>
                <a:spcPts val="0"/>
              </a:spcBef>
              <a:spcAft>
                <a:spcPts val="0"/>
              </a:spcAft>
              <a:buClr>
                <a:srgbClr val="021D17"/>
              </a:buClr>
              <a:buSzPts val="1800"/>
              <a:buFont typeface="Poppins"/>
              <a:buNone/>
            </a:pPr>
            <a:r>
              <a:rPr b="1" i="0" lang="en-GB" sz="1800" u="none" cap="none" strike="noStrike">
                <a:solidFill>
                  <a:srgbClr val="021D17"/>
                </a:solidFill>
                <a:latin typeface="Arial"/>
                <a:ea typeface="Arial"/>
                <a:cs typeface="Arial"/>
                <a:sym typeface="Arial"/>
              </a:rPr>
              <a:t>                                                   or friend? It may be helpful to talk to someone</a:t>
            </a:r>
            <a:endParaRPr b="1" i="0" sz="1800" u="none" cap="none" strike="noStrike">
              <a:solidFill>
                <a:srgbClr val="021D17"/>
              </a:solidFill>
              <a:latin typeface="Arial"/>
              <a:ea typeface="Arial"/>
              <a:cs typeface="Arial"/>
              <a:sym typeface="Arial"/>
            </a:endParaRPr>
          </a:p>
          <a:p>
            <a:pPr indent="0" lvl="0" marL="0" marR="0" rtl="0" algn="l">
              <a:lnSpc>
                <a:spcPct val="100000"/>
              </a:lnSpc>
              <a:spcBef>
                <a:spcPts val="0"/>
              </a:spcBef>
              <a:spcAft>
                <a:spcPts val="0"/>
              </a:spcAft>
              <a:buClr>
                <a:srgbClr val="021D17"/>
              </a:buClr>
              <a:buSzPts val="1800"/>
              <a:buFont typeface="Poppins"/>
              <a:buNone/>
            </a:pPr>
            <a:r>
              <a:rPr b="1" i="0" lang="en-GB" sz="1800" u="none" cap="none" strike="noStrike">
                <a:solidFill>
                  <a:srgbClr val="021D17"/>
                </a:solidFill>
                <a:latin typeface="Arial"/>
                <a:ea typeface="Arial"/>
                <a:cs typeface="Arial"/>
                <a:sym typeface="Arial"/>
              </a:rPr>
              <a:t>                                                   about how you are feeling.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200" u="none" cap="none" strike="noStrike">
              <a:solidFill>
                <a:srgbClr val="021D17"/>
              </a:solidFill>
              <a:latin typeface="Arial"/>
              <a:ea typeface="Arial"/>
              <a:cs typeface="Arial"/>
              <a:sym typeface="Arial"/>
            </a:endParaRPr>
          </a:p>
          <a:p>
            <a:pPr indent="0" lvl="0" marL="0" marR="0" rtl="0" algn="l">
              <a:lnSpc>
                <a:spcPct val="100000"/>
              </a:lnSpc>
              <a:spcBef>
                <a:spcPts val="0"/>
              </a:spcBef>
              <a:spcAft>
                <a:spcPts val="0"/>
              </a:spcAft>
              <a:buClr>
                <a:srgbClr val="021D17"/>
              </a:buClr>
              <a:buSzPts val="1800"/>
              <a:buFont typeface="Poppins"/>
              <a:buNone/>
            </a:pPr>
            <a:r>
              <a:rPr b="0" i="0" lang="en-GB" sz="1800" u="none" cap="none" strike="noStrike">
                <a:solidFill>
                  <a:srgbClr val="021D17"/>
                </a:solidFill>
                <a:latin typeface="Arial"/>
                <a:ea typeface="Arial"/>
                <a:cs typeface="Arial"/>
                <a:sym typeface="Arial"/>
              </a:rPr>
              <a:t>Please contact us: We offer a FREE service and we are here to listen.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700" u="none" cap="none" strike="noStrike">
              <a:solidFill>
                <a:srgbClr val="021D17"/>
              </a:solidFill>
              <a:latin typeface="Arial"/>
              <a:ea typeface="Arial"/>
              <a:cs typeface="Arial"/>
              <a:sym typeface="Arial"/>
            </a:endParaRPr>
          </a:p>
          <a:p>
            <a:pPr indent="0" lvl="0" marL="0" marR="0" rtl="0" algn="l">
              <a:lnSpc>
                <a:spcPct val="100000"/>
              </a:lnSpc>
              <a:spcBef>
                <a:spcPts val="0"/>
              </a:spcBef>
              <a:spcAft>
                <a:spcPts val="0"/>
              </a:spcAft>
              <a:buClr>
                <a:srgbClr val="021D17"/>
              </a:buClr>
              <a:buSzPts val="1800"/>
              <a:buFont typeface="Poppins"/>
              <a:buNone/>
            </a:pPr>
            <a:r>
              <a:rPr b="0" i="0" lang="en-GB" sz="1800" u="none" cap="none" strike="noStrike">
                <a:solidFill>
                  <a:srgbClr val="021D17"/>
                </a:solidFill>
                <a:latin typeface="Arial"/>
                <a:ea typeface="Arial"/>
                <a:cs typeface="Arial"/>
                <a:sym typeface="Arial"/>
              </a:rPr>
              <a:t>Telephone: 020 8427 5720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700" u="none" cap="none" strike="noStrike">
              <a:solidFill>
                <a:srgbClr val="021D17"/>
              </a:solidFill>
              <a:latin typeface="Arial"/>
              <a:ea typeface="Arial"/>
              <a:cs typeface="Arial"/>
              <a:sym typeface="Arial"/>
            </a:endParaRPr>
          </a:p>
          <a:p>
            <a:pPr indent="0" lvl="0" marL="0" marR="0" rtl="0" algn="l">
              <a:lnSpc>
                <a:spcPct val="100000"/>
              </a:lnSpc>
              <a:spcBef>
                <a:spcPts val="0"/>
              </a:spcBef>
              <a:spcAft>
                <a:spcPts val="0"/>
              </a:spcAft>
              <a:buClr>
                <a:srgbClr val="021D17"/>
              </a:buClr>
              <a:buSzPts val="1800"/>
              <a:buFont typeface="Poppins"/>
              <a:buNone/>
            </a:pPr>
            <a:r>
              <a:rPr b="0" i="0" lang="en-GB" sz="1800" u="none" cap="none" strike="noStrike">
                <a:solidFill>
                  <a:srgbClr val="021D17"/>
                </a:solidFill>
                <a:latin typeface="Arial"/>
                <a:ea typeface="Arial"/>
                <a:cs typeface="Arial"/>
                <a:sym typeface="Arial"/>
              </a:rPr>
              <a:t>Office opening hours: Monday, Wednesday and Thursday 8.00am – 3.00pm</a:t>
            </a:r>
            <a:endParaRPr b="0" i="0" sz="1400" u="none" cap="none" strike="noStrike">
              <a:solidFill>
                <a:srgbClr val="000000"/>
              </a:solidFill>
              <a:latin typeface="Arial"/>
              <a:ea typeface="Arial"/>
              <a:cs typeface="Arial"/>
              <a:sym typeface="Arial"/>
            </a:endParaRPr>
          </a:p>
        </p:txBody>
      </p:sp>
      <p:pic>
        <p:nvPicPr>
          <p:cNvPr id="443" name="Google Shape;443;p4"/>
          <p:cNvPicPr preferRelativeResize="0"/>
          <p:nvPr/>
        </p:nvPicPr>
        <p:blipFill rotWithShape="1">
          <a:blip r:embed="rId4">
            <a:alphaModFix/>
          </a:blip>
          <a:srcRect b="0" l="0" r="0" t="0"/>
          <a:stretch/>
        </p:blipFill>
        <p:spPr>
          <a:xfrm>
            <a:off x="9814861" y="232653"/>
            <a:ext cx="2164268" cy="507813"/>
          </a:xfrm>
          <a:prstGeom prst="rect">
            <a:avLst/>
          </a:prstGeom>
          <a:noFill/>
          <a:ln>
            <a:noFill/>
          </a:ln>
        </p:spPr>
      </p:pic>
      <p:pic>
        <p:nvPicPr>
          <p:cNvPr id="444" name="Google Shape;444;p4"/>
          <p:cNvPicPr preferRelativeResize="0"/>
          <p:nvPr/>
        </p:nvPicPr>
        <p:blipFill rotWithShape="1">
          <a:blip r:embed="rId5">
            <a:alphaModFix/>
          </a:blip>
          <a:srcRect b="0" l="0" r="0" t="0"/>
          <a:stretch/>
        </p:blipFill>
        <p:spPr>
          <a:xfrm>
            <a:off x="754815" y="3685525"/>
            <a:ext cx="3031434" cy="13257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7" name="Shape 867"/>
        <p:cNvGrpSpPr/>
        <p:nvPr/>
      </p:nvGrpSpPr>
      <p:grpSpPr>
        <a:xfrm>
          <a:off x="0" y="0"/>
          <a:ext cx="0" cy="0"/>
          <a:chOff x="0" y="0"/>
          <a:chExt cx="0" cy="0"/>
        </a:xfrm>
      </p:grpSpPr>
      <p:sp>
        <p:nvSpPr>
          <p:cNvPr id="868" name="Google Shape;868;p33"/>
          <p:cNvSpPr/>
          <p:nvPr/>
        </p:nvSpPr>
        <p:spPr>
          <a:xfrm>
            <a:off x="437350" y="1656500"/>
            <a:ext cx="11535900" cy="4401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Calibri"/>
              <a:buNone/>
            </a:pPr>
            <a:r>
              <a:rPr b="1" i="0" lang="en-GB" sz="2000" u="none" cap="none" strike="noStrike">
                <a:solidFill>
                  <a:srgbClr val="000000"/>
                </a:solidFill>
                <a:latin typeface="Arial"/>
                <a:ea typeface="Arial"/>
                <a:cs typeface="Arial"/>
                <a:sym typeface="Arial"/>
              </a:rPr>
              <a:t>Harrow Carers - </a:t>
            </a:r>
            <a:r>
              <a:rPr b="0" i="0" lang="en-GB" sz="2000" u="none" cap="none" strike="noStrike">
                <a:solidFill>
                  <a:srgbClr val="000000"/>
                </a:solidFill>
                <a:latin typeface="Arial"/>
                <a:ea typeface="Arial"/>
                <a:cs typeface="Arial"/>
                <a:sym typeface="Arial"/>
              </a:rPr>
              <a:t>Harrow Carers is an independent charity and voluntary organisation is the focal point for carers in Harrow to obtain information and advice. </a:t>
            </a:r>
            <a:endParaRPr b="1"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Calibri"/>
              <a:buNone/>
            </a:pPr>
            <a:r>
              <a:rPr b="0" i="0" lang="en-GB" sz="2000" u="none" cap="none" strike="noStrike">
                <a:solidFill>
                  <a:srgbClr val="000000"/>
                </a:solidFill>
                <a:latin typeface="Arial"/>
                <a:ea typeface="Arial"/>
                <a:cs typeface="Arial"/>
                <a:sym typeface="Arial"/>
              </a:rPr>
              <a:t>Self-referral - 020 868 5224 / </a:t>
            </a:r>
            <a:r>
              <a:rPr b="0" i="0" lang="en-GB" sz="2000" u="sng" cap="none" strike="noStrike">
                <a:solidFill>
                  <a:srgbClr val="000000"/>
                </a:solidFill>
                <a:latin typeface="Arial"/>
                <a:ea typeface="Arial"/>
                <a:cs typeface="Arial"/>
                <a:sym typeface="Arial"/>
                <a:hlinkClick r:id="rId3">
                  <a:extLst>
                    <a:ext uri="{A12FA001-AC4F-418D-AE19-62706E023703}">
                      <ahyp:hlinkClr val="tx"/>
                    </a:ext>
                  </a:extLst>
                </a:hlinkClick>
              </a:rPr>
              <a:t>admin@harrowcarers.org</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Calibri"/>
              <a:buNone/>
            </a:pPr>
            <a:r>
              <a:rPr b="0" i="0" lang="en-GB" sz="2000" u="none" cap="none" strike="noStrike">
                <a:solidFill>
                  <a:srgbClr val="000000"/>
                </a:solidFill>
                <a:latin typeface="Arial"/>
                <a:ea typeface="Arial"/>
                <a:cs typeface="Arial"/>
                <a:sym typeface="Arial"/>
              </a:rPr>
              <a:t>Any practice staff can make a referral by email / phone / website online form </a:t>
            </a:r>
            <a:r>
              <a:rPr b="0" i="0" lang="en-GB" sz="2000" u="sng" cap="none" strike="noStrike">
                <a:solidFill>
                  <a:srgbClr val="000000"/>
                </a:solidFill>
                <a:latin typeface="Arial"/>
                <a:ea typeface="Arial"/>
                <a:cs typeface="Arial"/>
                <a:sym typeface="Arial"/>
                <a:hlinkClick r:id="rId4">
                  <a:extLst>
                    <a:ext uri="{A12FA001-AC4F-418D-AE19-62706E023703}">
                      <ahyp:hlinkClr val="tx"/>
                    </a:ext>
                  </a:extLst>
                </a:hlinkClick>
              </a:rPr>
              <a:t>https://harrowcarers.org</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Calibri"/>
              <a:buNone/>
            </a:pPr>
            <a:r>
              <a:rPr b="0" i="0" lang="en-GB" sz="2000" u="none" cap="none" strike="noStrike">
                <a:solidFill>
                  <a:srgbClr val="000000"/>
                </a:solidFill>
                <a:latin typeface="Arial"/>
                <a:ea typeface="Arial"/>
                <a:cs typeface="Arial"/>
                <a:sym typeface="Arial"/>
              </a:rPr>
              <a:t>Carers Guide Book - </a:t>
            </a:r>
            <a:r>
              <a:rPr b="0" i="0" lang="en-GB" sz="2000" u="sng" cap="none" strike="noStrike">
                <a:solidFill>
                  <a:srgbClr val="000000"/>
                </a:solidFill>
                <a:latin typeface="Arial"/>
                <a:ea typeface="Arial"/>
                <a:cs typeface="Arial"/>
                <a:sym typeface="Arial"/>
                <a:hlinkClick r:id="rId5">
                  <a:extLst>
                    <a:ext uri="{A12FA001-AC4F-418D-AE19-62706E023703}">
                      <ahyp:hlinkClr val="tx"/>
                    </a:ext>
                  </a:extLst>
                </a:hlinkClick>
              </a:rPr>
              <a:t>Guide for Carers in Harrow (harrowcarers.org)</a:t>
            </a:r>
            <a:r>
              <a:rPr b="0" i="0" lang="en-GB" sz="2000" u="none" cap="none" strike="noStrike">
                <a:solidFill>
                  <a:srgbClr val="000000"/>
                </a:solidFill>
                <a:latin typeface="Arial"/>
                <a:ea typeface="Arial"/>
                <a:cs typeface="Arial"/>
                <a:sym typeface="Arial"/>
              </a:rPr>
              <a:t> - has information and a range of resources for carers including a wide range of organisations who can be of use for Carers.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Calibri"/>
              <a:buNone/>
            </a:pPr>
            <a:r>
              <a:rPr b="1" i="0" lang="en-GB" sz="2000" u="none" cap="none" strike="noStrike">
                <a:solidFill>
                  <a:srgbClr val="000000"/>
                </a:solidFill>
                <a:latin typeface="Arial"/>
                <a:ea typeface="Arial"/>
                <a:cs typeface="Arial"/>
                <a:sym typeface="Arial"/>
              </a:rPr>
              <a:t>Harrow Council - Carers Conversation Approach - </a:t>
            </a:r>
            <a:r>
              <a:rPr b="0" i="0" lang="en-GB" sz="2000" u="none" cap="none" strike="noStrike">
                <a:solidFill>
                  <a:srgbClr val="000000"/>
                </a:solidFill>
                <a:latin typeface="Arial"/>
                <a:ea typeface="Arial"/>
                <a:cs typeface="Arial"/>
                <a:sym typeface="Arial"/>
              </a:rPr>
              <a:t>Council staff will have ‘conversations’ with you, to best understand what is happening for you in your caring role and how it is impacting on your own health and wellbeing.</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Calibri"/>
              <a:buNone/>
            </a:pPr>
            <a:r>
              <a:rPr b="0" i="0" lang="en-GB" sz="2000" u="none" cap="none" strike="noStrike">
                <a:solidFill>
                  <a:srgbClr val="000000"/>
                </a:solidFill>
                <a:latin typeface="Arial"/>
                <a:ea typeface="Arial"/>
                <a:cs typeface="Arial"/>
                <a:sym typeface="Arial"/>
              </a:rPr>
              <a:t>contact: 020 8901 2680 or email AHadults@harrow.gov.uk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Calibri"/>
              <a:buNone/>
            </a:pPr>
            <a:r>
              <a:rPr b="0" i="0" lang="en-GB" sz="2200" u="none" cap="none" strike="noStrike">
                <a:solidFill>
                  <a:srgbClr val="000000"/>
                </a:solidFill>
                <a:latin typeface="Arial"/>
                <a:ea typeface="Arial"/>
                <a:cs typeface="Arial"/>
                <a:sym typeface="Arial"/>
              </a:rPr>
              <a:t>or via </a:t>
            </a:r>
            <a:r>
              <a:rPr b="0" i="0" lang="en-GB" sz="2200" u="sng" cap="none" strike="noStrike">
                <a:solidFill>
                  <a:srgbClr val="000000"/>
                </a:solidFill>
                <a:latin typeface="Arial"/>
                <a:ea typeface="Arial"/>
                <a:cs typeface="Arial"/>
                <a:sym typeface="Arial"/>
                <a:hlinkClick r:id="rId6">
                  <a:extLst>
                    <a:ext uri="{A12FA001-AC4F-418D-AE19-62706E023703}">
                      <ahyp:hlinkClr val="tx"/>
                    </a:ext>
                  </a:extLst>
                </a:hlinkClick>
              </a:rPr>
              <a:t>www.harrow.gov.uk</a:t>
            </a:r>
            <a:r>
              <a:rPr b="0" i="0" lang="en-GB" sz="2200" u="none" cap="none" strike="noStrike">
                <a:solidFill>
                  <a:srgbClr val="000000"/>
                </a:solidFill>
                <a:latin typeface="Arial"/>
                <a:ea typeface="Arial"/>
                <a:cs typeface="Arial"/>
                <a:sym typeface="Arial"/>
              </a:rPr>
              <a:t> / </a:t>
            </a:r>
            <a:r>
              <a:rPr b="0" i="0" lang="en-GB" sz="2200" u="sng" cap="none" strike="noStrike">
                <a:solidFill>
                  <a:srgbClr val="000000"/>
                </a:solidFill>
                <a:latin typeface="Arial"/>
                <a:ea typeface="Arial"/>
                <a:cs typeface="Arial"/>
                <a:sym typeface="Arial"/>
              </a:rPr>
              <a:t>carers@harrow.gov.uk </a:t>
            </a:r>
            <a:r>
              <a:rPr b="0" i="0" lang="en-GB" sz="2200" u="none" cap="none" strike="noStrike">
                <a:solidFill>
                  <a:srgbClr val="000000"/>
                </a:solidFill>
                <a:latin typeface="Arial"/>
                <a:ea typeface="Arial"/>
                <a:cs typeface="Arial"/>
                <a:sym typeface="Arial"/>
              </a:rPr>
              <a:t>for information and advice</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000000"/>
              </a:solidFill>
              <a:latin typeface="Calibri"/>
              <a:ea typeface="Calibri"/>
              <a:cs typeface="Calibri"/>
              <a:sym typeface="Calibri"/>
            </a:endParaRPr>
          </a:p>
        </p:txBody>
      </p:sp>
      <p:sp>
        <p:nvSpPr>
          <p:cNvPr id="869" name="Google Shape;869;p33"/>
          <p:cNvSpPr/>
          <p:nvPr/>
        </p:nvSpPr>
        <p:spPr>
          <a:xfrm>
            <a:off x="1824731" y="5757377"/>
            <a:ext cx="69273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0C41C"/>
              </a:buClr>
              <a:buSzPts val="2800"/>
              <a:buFont typeface="Calibri"/>
              <a:buNone/>
            </a:pPr>
            <a:r>
              <a:rPr b="1" i="1" lang="en-GB" sz="2800" u="none" cap="none" strike="noStrike">
                <a:solidFill>
                  <a:srgbClr val="80C41C"/>
                </a:solidFill>
                <a:latin typeface="Calibri"/>
                <a:ea typeface="Calibri"/>
                <a:cs typeface="Calibri"/>
                <a:sym typeface="Calibri"/>
              </a:rPr>
              <a:t>IDENTIFY</a:t>
            </a:r>
            <a:r>
              <a:rPr b="1" i="1" lang="en-GB" sz="2800" u="none" cap="none" strike="noStrike">
                <a:solidFill>
                  <a:srgbClr val="A5A5A5"/>
                </a:solidFill>
                <a:latin typeface="Calibri"/>
                <a:ea typeface="Calibri"/>
                <a:cs typeface="Calibri"/>
                <a:sym typeface="Calibri"/>
              </a:rPr>
              <a:t>     </a:t>
            </a:r>
            <a:r>
              <a:rPr b="1" i="1" lang="en-GB" sz="2800" u="none" cap="none" strike="noStrike">
                <a:solidFill>
                  <a:srgbClr val="E5036B"/>
                </a:solidFill>
                <a:latin typeface="Calibri"/>
                <a:ea typeface="Calibri"/>
                <a:cs typeface="Calibri"/>
                <a:sym typeface="Calibri"/>
              </a:rPr>
              <a:t>REGISTER</a:t>
            </a:r>
            <a:r>
              <a:rPr b="1" i="1" lang="en-GB" sz="2800" u="none" cap="none" strike="noStrike">
                <a:solidFill>
                  <a:srgbClr val="A5A5A5"/>
                </a:solidFill>
                <a:latin typeface="Calibri"/>
                <a:ea typeface="Calibri"/>
                <a:cs typeface="Calibri"/>
                <a:sym typeface="Calibri"/>
              </a:rPr>
              <a:t>     </a:t>
            </a:r>
            <a:r>
              <a:rPr b="1" i="1" lang="en-GB" sz="2800" u="none" cap="none" strike="noStrike">
                <a:solidFill>
                  <a:srgbClr val="00B0F0"/>
                </a:solidFill>
                <a:latin typeface="Calibri"/>
                <a:ea typeface="Calibri"/>
                <a:cs typeface="Calibri"/>
                <a:sym typeface="Calibri"/>
              </a:rPr>
              <a:t>SIGNPOST</a:t>
            </a:r>
            <a:r>
              <a:rPr b="1" i="1" lang="en-GB" sz="2000" u="none" cap="none" strike="noStrike">
                <a:solidFill>
                  <a:srgbClr val="A5A5A5"/>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870" name="Google Shape;870;p33"/>
          <p:cNvPicPr preferRelativeResize="0"/>
          <p:nvPr/>
        </p:nvPicPr>
        <p:blipFill rotWithShape="1">
          <a:blip r:embed="rId7">
            <a:alphaModFix/>
          </a:blip>
          <a:srcRect b="0" l="0" r="0" t="0"/>
          <a:stretch/>
        </p:blipFill>
        <p:spPr>
          <a:xfrm>
            <a:off x="10063225" y="4760575"/>
            <a:ext cx="1787950" cy="1787950"/>
          </a:xfrm>
          <a:prstGeom prst="rect">
            <a:avLst/>
          </a:prstGeom>
          <a:noFill/>
          <a:ln>
            <a:noFill/>
          </a:ln>
        </p:spPr>
      </p:pic>
      <p:sp>
        <p:nvSpPr>
          <p:cNvPr id="871" name="Google Shape;871;p33"/>
          <p:cNvSpPr txBox="1"/>
          <p:nvPr>
            <p:ph idx="4294967295" type="title"/>
          </p:nvPr>
        </p:nvSpPr>
        <p:spPr>
          <a:xfrm>
            <a:off x="14478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Carers</a:t>
            </a:r>
            <a:endParaRPr b="1">
              <a:latin typeface="Arial"/>
              <a:ea typeface="Arial"/>
              <a:cs typeface="Arial"/>
              <a:sym typeface="Arial"/>
            </a:endParaRPr>
          </a:p>
        </p:txBody>
      </p:sp>
      <p:pic>
        <p:nvPicPr>
          <p:cNvPr id="872" name="Google Shape;872;p33"/>
          <p:cNvPicPr preferRelativeResize="0"/>
          <p:nvPr/>
        </p:nvPicPr>
        <p:blipFill rotWithShape="1">
          <a:blip r:embed="rId8">
            <a:alphaModFix/>
          </a:blip>
          <a:srcRect b="0" l="0" r="0" t="0"/>
          <a:stretch/>
        </p:blipFill>
        <p:spPr>
          <a:xfrm>
            <a:off x="437350" y="202551"/>
            <a:ext cx="2469974" cy="1040975"/>
          </a:xfrm>
          <a:prstGeom prst="rect">
            <a:avLst/>
          </a:prstGeom>
          <a:noFill/>
          <a:ln>
            <a:noFill/>
          </a:ln>
        </p:spPr>
      </p:pic>
      <p:sp>
        <p:nvSpPr>
          <p:cNvPr id="873" name="Google Shape;873;p33"/>
          <p:cNvSpPr/>
          <p:nvPr/>
        </p:nvSpPr>
        <p:spPr>
          <a:xfrm>
            <a:off x="9846650" y="296200"/>
            <a:ext cx="2070900" cy="483300"/>
          </a:xfrm>
          <a:prstGeom prst="chevron">
            <a:avLst>
              <a:gd fmla="val 50000" name="adj"/>
            </a:avLst>
          </a:prstGeom>
          <a:solidFill>
            <a:srgbClr val="43AFE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8">
                                            <p:txEl>
                                              <p:pRg end="0" st="0"/>
                                            </p:txEl>
                                          </p:spTgt>
                                        </p:tgtEl>
                                        <p:attrNameLst>
                                          <p:attrName>style.visibility</p:attrName>
                                        </p:attrNameLst>
                                      </p:cBhvr>
                                      <p:to>
                                        <p:strVal val="visible"/>
                                      </p:to>
                                    </p:set>
                                    <p:animEffect filter="fade" transition="in">
                                      <p:cBhvr>
                                        <p:cTn dur="1000"/>
                                        <p:tgtEl>
                                          <p:spTgt spid="86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8">
                                            <p:txEl>
                                              <p:pRg end="1" st="1"/>
                                            </p:txEl>
                                          </p:spTgt>
                                        </p:tgtEl>
                                        <p:attrNameLst>
                                          <p:attrName>style.visibility</p:attrName>
                                        </p:attrNameLst>
                                      </p:cBhvr>
                                      <p:to>
                                        <p:strVal val="visible"/>
                                      </p:to>
                                    </p:set>
                                    <p:animEffect filter="fade" transition="in">
                                      <p:cBhvr>
                                        <p:cTn dur="1000"/>
                                        <p:tgtEl>
                                          <p:spTgt spid="86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8">
                                            <p:txEl>
                                              <p:pRg end="2" st="2"/>
                                            </p:txEl>
                                          </p:spTgt>
                                        </p:tgtEl>
                                        <p:attrNameLst>
                                          <p:attrName>style.visibility</p:attrName>
                                        </p:attrNameLst>
                                      </p:cBhvr>
                                      <p:to>
                                        <p:strVal val="visible"/>
                                      </p:to>
                                    </p:set>
                                    <p:animEffect filter="fade" transition="in">
                                      <p:cBhvr>
                                        <p:cTn dur="1000"/>
                                        <p:tgtEl>
                                          <p:spTgt spid="86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8">
                                            <p:txEl>
                                              <p:pRg end="3" st="3"/>
                                            </p:txEl>
                                          </p:spTgt>
                                        </p:tgtEl>
                                        <p:attrNameLst>
                                          <p:attrName>style.visibility</p:attrName>
                                        </p:attrNameLst>
                                      </p:cBhvr>
                                      <p:to>
                                        <p:strVal val="visible"/>
                                      </p:to>
                                    </p:set>
                                    <p:animEffect filter="fade" transition="in">
                                      <p:cBhvr>
                                        <p:cTn dur="1000"/>
                                        <p:tgtEl>
                                          <p:spTgt spid="86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8">
                                            <p:txEl>
                                              <p:pRg end="4" st="4"/>
                                            </p:txEl>
                                          </p:spTgt>
                                        </p:tgtEl>
                                        <p:attrNameLst>
                                          <p:attrName>style.visibility</p:attrName>
                                        </p:attrNameLst>
                                      </p:cBhvr>
                                      <p:to>
                                        <p:strVal val="visible"/>
                                      </p:to>
                                    </p:set>
                                    <p:animEffect filter="fade" transition="in">
                                      <p:cBhvr>
                                        <p:cTn dur="1000"/>
                                        <p:tgtEl>
                                          <p:spTgt spid="86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8">
                                            <p:txEl>
                                              <p:pRg end="5" st="5"/>
                                            </p:txEl>
                                          </p:spTgt>
                                        </p:tgtEl>
                                        <p:attrNameLst>
                                          <p:attrName>style.visibility</p:attrName>
                                        </p:attrNameLst>
                                      </p:cBhvr>
                                      <p:to>
                                        <p:strVal val="visible"/>
                                      </p:to>
                                    </p:set>
                                    <p:animEffect filter="fade" transition="in">
                                      <p:cBhvr>
                                        <p:cTn dur="1000"/>
                                        <p:tgtEl>
                                          <p:spTgt spid="86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8">
                                            <p:txEl>
                                              <p:pRg end="6" st="6"/>
                                            </p:txEl>
                                          </p:spTgt>
                                        </p:tgtEl>
                                        <p:attrNameLst>
                                          <p:attrName>style.visibility</p:attrName>
                                        </p:attrNameLst>
                                      </p:cBhvr>
                                      <p:to>
                                        <p:strVal val="visible"/>
                                      </p:to>
                                    </p:set>
                                    <p:animEffect filter="fade" transition="in">
                                      <p:cBhvr>
                                        <p:cTn dur="1000"/>
                                        <p:tgtEl>
                                          <p:spTgt spid="86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8">
                                            <p:txEl>
                                              <p:pRg end="7" st="7"/>
                                            </p:txEl>
                                          </p:spTgt>
                                        </p:tgtEl>
                                        <p:attrNameLst>
                                          <p:attrName>style.visibility</p:attrName>
                                        </p:attrNameLst>
                                      </p:cBhvr>
                                      <p:to>
                                        <p:strVal val="visible"/>
                                      </p:to>
                                    </p:set>
                                    <p:animEffect filter="fade" transition="in">
                                      <p:cBhvr>
                                        <p:cTn dur="1000"/>
                                        <p:tgtEl>
                                          <p:spTgt spid="86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8">
                                            <p:txEl>
                                              <p:pRg end="8" st="8"/>
                                            </p:txEl>
                                          </p:spTgt>
                                        </p:tgtEl>
                                        <p:attrNameLst>
                                          <p:attrName>style.visibility</p:attrName>
                                        </p:attrNameLst>
                                      </p:cBhvr>
                                      <p:to>
                                        <p:strVal val="visible"/>
                                      </p:to>
                                    </p:set>
                                    <p:animEffect filter="fade" transition="in">
                                      <p:cBhvr>
                                        <p:cTn dur="1000"/>
                                        <p:tgtEl>
                                          <p:spTgt spid="868">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8">
                                            <p:txEl>
                                              <p:pRg end="9" st="9"/>
                                            </p:txEl>
                                          </p:spTgt>
                                        </p:tgtEl>
                                        <p:attrNameLst>
                                          <p:attrName>style.visibility</p:attrName>
                                        </p:attrNameLst>
                                      </p:cBhvr>
                                      <p:to>
                                        <p:strVal val="visible"/>
                                      </p:to>
                                    </p:set>
                                    <p:animEffect filter="fade" transition="in">
                                      <p:cBhvr>
                                        <p:cTn dur="1000"/>
                                        <p:tgtEl>
                                          <p:spTgt spid="868">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34"/>
          <p:cNvSpPr txBox="1"/>
          <p:nvPr/>
        </p:nvSpPr>
        <p:spPr>
          <a:xfrm>
            <a:off x="367366" y="926575"/>
            <a:ext cx="11305200" cy="224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04549"/>
              </a:buClr>
              <a:buSzPts val="1800"/>
              <a:buFont typeface="Arial"/>
              <a:buNone/>
            </a:pPr>
            <a:r>
              <a:rPr b="1" i="0" lang="en-GB" sz="2000" u="none" cap="none" strike="noStrike">
                <a:solidFill>
                  <a:srgbClr val="504549"/>
                </a:solidFill>
                <a:latin typeface="Arial"/>
                <a:ea typeface="Arial"/>
                <a:cs typeface="Arial"/>
                <a:sym typeface="Arial"/>
              </a:rPr>
              <a:t>Optivita Early Years</a:t>
            </a:r>
            <a:r>
              <a:rPr b="0" i="0" lang="en-GB" sz="2000" u="none" cap="none" strike="noStrike">
                <a:solidFill>
                  <a:srgbClr val="504549"/>
                </a:solidFill>
                <a:latin typeface="Arial"/>
                <a:ea typeface="Arial"/>
                <a:cs typeface="Arial"/>
                <a:sym typeface="Arial"/>
              </a:rPr>
              <a:t> is a new and innovative pilot which will deliver services to families in the South Harrow area. The NHS England-funded pilot will focus on improving life chances for parents and babies who are living in some of the most disadvantaged areas of the borough by delivering a set of interventions in early life that can prevent the escalation of complex needs, reduce inequalities in access,</a:t>
            </a:r>
            <a:r>
              <a:rPr b="0" i="0" lang="en-GB" sz="2000" u="none" cap="none" strike="noStrike">
                <a:solidFill>
                  <a:srgbClr val="000000"/>
                </a:solidFill>
                <a:latin typeface="Arial"/>
                <a:ea typeface="Arial"/>
                <a:cs typeface="Arial"/>
                <a:sym typeface="Arial"/>
              </a:rPr>
              <a:t> </a:t>
            </a:r>
            <a:r>
              <a:rPr b="0" i="0" lang="en-GB" sz="2000" u="none" cap="none" strike="noStrike">
                <a:solidFill>
                  <a:srgbClr val="504549"/>
                </a:solidFill>
                <a:latin typeface="Arial"/>
                <a:ea typeface="Arial"/>
                <a:cs typeface="Arial"/>
                <a:sym typeface="Arial"/>
              </a:rPr>
              <a:t>and improve outcomes for children under five.</a:t>
            </a:r>
            <a:r>
              <a:rPr b="0" i="0" lang="en-GB" sz="2000" u="none" cap="none" strike="noStrike">
                <a:solidFill>
                  <a:srgbClr val="000000"/>
                </a:solidFill>
                <a:latin typeface="Arial"/>
                <a:ea typeface="Arial"/>
                <a:cs typeface="Arial"/>
                <a:sym typeface="Arial"/>
              </a:rPr>
              <a:t> </a:t>
            </a:r>
            <a:r>
              <a:rPr b="0" i="0" lang="en-GB" sz="2000" u="none" cap="none" strike="noStrike">
                <a:solidFill>
                  <a:srgbClr val="504549"/>
                </a:solidFill>
                <a:latin typeface="Arial"/>
                <a:ea typeface="Arial"/>
                <a:cs typeface="Arial"/>
                <a:sym typeface="Arial"/>
              </a:rPr>
              <a:t>With a focus on prevention and health promotion as early as possible, the project aims to </a:t>
            </a:r>
            <a:r>
              <a:rPr b="1" i="0" lang="en-GB" sz="2000" u="none" cap="none" strike="noStrike">
                <a:solidFill>
                  <a:srgbClr val="504549"/>
                </a:solidFill>
                <a:latin typeface="Arial"/>
                <a:ea typeface="Arial"/>
                <a:cs typeface="Arial"/>
                <a:sym typeface="Arial"/>
              </a:rPr>
              <a:t>target support for families with children under five</a:t>
            </a:r>
            <a:r>
              <a:rPr b="0" i="0" lang="en-GB" sz="2000" u="none" cap="none" strike="noStrike">
                <a:solidFill>
                  <a:srgbClr val="504549"/>
                </a:solidFill>
                <a:latin typeface="Arial"/>
                <a:ea typeface="Arial"/>
                <a:cs typeface="Arial"/>
                <a:sym typeface="Arial"/>
              </a:rPr>
              <a:t> to improve health and wellbeing in later years.</a:t>
            </a:r>
            <a:endParaRPr b="0" i="0" sz="2000" u="none" cap="none" strike="noStrike">
              <a:solidFill>
                <a:srgbClr val="000000"/>
              </a:solidFill>
              <a:latin typeface="Arial"/>
              <a:ea typeface="Arial"/>
              <a:cs typeface="Arial"/>
              <a:sym typeface="Arial"/>
            </a:endParaRPr>
          </a:p>
        </p:txBody>
      </p:sp>
      <p:sp>
        <p:nvSpPr>
          <p:cNvPr id="879" name="Google Shape;879;p34"/>
          <p:cNvSpPr txBox="1"/>
          <p:nvPr/>
        </p:nvSpPr>
        <p:spPr>
          <a:xfrm>
            <a:off x="443403" y="3187939"/>
            <a:ext cx="11305200" cy="3601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22222"/>
              </a:buClr>
              <a:buSzPts val="2000"/>
              <a:buFont typeface="Arial"/>
              <a:buNone/>
            </a:pPr>
            <a:r>
              <a:rPr b="1" i="0" lang="en-GB" sz="2000" u="none" cap="none" strike="noStrike">
                <a:solidFill>
                  <a:srgbClr val="222222"/>
                </a:solidFill>
                <a:latin typeface="Arial"/>
                <a:ea typeface="Arial"/>
                <a:cs typeface="Arial"/>
                <a:sym typeface="Arial"/>
              </a:rPr>
              <a:t>Ignite Youth - GLOW Up! Young Mums’ Fitness Café</a:t>
            </a:r>
            <a:endParaRPr b="0" i="0" sz="8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2000"/>
              <a:buFont typeface="Arial"/>
              <a:buChar char="•"/>
            </a:pPr>
            <a:r>
              <a:rPr b="0" i="0" lang="en-GB" sz="2000" u="none" cap="none" strike="noStrike">
                <a:solidFill>
                  <a:srgbClr val="222222"/>
                </a:solidFill>
                <a:latin typeface="Arial"/>
                <a:ea typeface="Arial"/>
                <a:cs typeface="Arial"/>
                <a:sym typeface="Arial"/>
              </a:rPr>
              <a:t>Weekly term-time sessions (2 hours) for mums aged 13 - 25</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2000"/>
              <a:buFont typeface="Arial"/>
              <a:buChar char="•"/>
            </a:pPr>
            <a:r>
              <a:rPr b="0" i="0" lang="en-GB" sz="2000" u="none" cap="none" strike="noStrike">
                <a:solidFill>
                  <a:srgbClr val="222222"/>
                </a:solidFill>
                <a:latin typeface="Arial"/>
                <a:ea typeface="Arial"/>
                <a:cs typeface="Arial"/>
                <a:sym typeface="Arial"/>
              </a:rPr>
              <a:t>Activities include:</a:t>
            </a:r>
            <a:endParaRPr b="0" i="0" sz="2000" u="none" cap="none" strike="noStrike">
              <a:solidFill>
                <a:srgbClr val="000000"/>
              </a:solidFill>
              <a:latin typeface="Arial"/>
              <a:ea typeface="Arial"/>
              <a:cs typeface="Arial"/>
              <a:sym typeface="Arial"/>
            </a:endParaRPr>
          </a:p>
          <a:p>
            <a:pPr indent="-298450" lvl="1" marL="742950" marR="0" rtl="0" algn="l">
              <a:lnSpc>
                <a:spcPct val="100000"/>
              </a:lnSpc>
              <a:spcBef>
                <a:spcPts val="0"/>
              </a:spcBef>
              <a:spcAft>
                <a:spcPts val="0"/>
              </a:spcAft>
              <a:buClr>
                <a:srgbClr val="222222"/>
              </a:buClr>
              <a:buSzPts val="2000"/>
              <a:buFont typeface="Arial"/>
              <a:buChar char="•"/>
            </a:pPr>
            <a:r>
              <a:rPr b="1" i="0" lang="en-GB" sz="2000" u="none" cap="none" strike="noStrike">
                <a:solidFill>
                  <a:srgbClr val="222222"/>
                </a:solidFill>
                <a:latin typeface="Arial"/>
                <a:ea typeface="Arial"/>
                <a:cs typeface="Arial"/>
                <a:sym typeface="Arial"/>
              </a:rPr>
              <a:t>GLOW Up! Cafe</a:t>
            </a:r>
            <a:r>
              <a:rPr b="0" i="0" lang="en-GB" sz="2000" u="none" cap="none" strike="noStrike">
                <a:solidFill>
                  <a:srgbClr val="222222"/>
                </a:solidFill>
                <a:latin typeface="Arial"/>
                <a:ea typeface="Arial"/>
                <a:cs typeface="Arial"/>
                <a:sym typeface="Arial"/>
              </a:rPr>
              <a:t>: A space for healthy snacks, resources, and maternal confidence-building.</a:t>
            </a:r>
            <a:endParaRPr b="0" i="0" sz="2000" u="none" cap="none" strike="noStrike">
              <a:solidFill>
                <a:srgbClr val="000000"/>
              </a:solidFill>
              <a:latin typeface="Arial"/>
              <a:ea typeface="Arial"/>
              <a:cs typeface="Arial"/>
              <a:sym typeface="Arial"/>
            </a:endParaRPr>
          </a:p>
          <a:p>
            <a:pPr indent="-298450" lvl="1" marL="742950" marR="0" rtl="0" algn="l">
              <a:lnSpc>
                <a:spcPct val="100000"/>
              </a:lnSpc>
              <a:spcBef>
                <a:spcPts val="0"/>
              </a:spcBef>
              <a:spcAft>
                <a:spcPts val="0"/>
              </a:spcAft>
              <a:buClr>
                <a:srgbClr val="222222"/>
              </a:buClr>
              <a:buSzPts val="2000"/>
              <a:buFont typeface="Arial"/>
              <a:buChar char="•"/>
            </a:pPr>
            <a:r>
              <a:rPr b="1" i="0" lang="en-GB" sz="2000" u="none" cap="none" strike="noStrike">
                <a:solidFill>
                  <a:srgbClr val="222222"/>
                </a:solidFill>
                <a:latin typeface="Arial"/>
                <a:ea typeface="Arial"/>
                <a:cs typeface="Arial"/>
                <a:sym typeface="Arial"/>
              </a:rPr>
              <a:t>Fitness Club</a:t>
            </a:r>
            <a:r>
              <a:rPr b="0" i="0" lang="en-GB" sz="2000" u="none" cap="none" strike="noStrike">
                <a:solidFill>
                  <a:srgbClr val="222222"/>
                </a:solidFill>
                <a:latin typeface="Arial"/>
                <a:ea typeface="Arial"/>
                <a:cs typeface="Arial"/>
                <a:sym typeface="Arial"/>
              </a:rPr>
              <a:t>: Zumba classes with a qualified instructor to enhance physical fitness and social skills.</a:t>
            </a:r>
            <a:endParaRPr b="0" i="0" sz="2000" u="none" cap="none" strike="noStrike">
              <a:solidFill>
                <a:srgbClr val="000000"/>
              </a:solidFill>
              <a:latin typeface="Arial"/>
              <a:ea typeface="Arial"/>
              <a:cs typeface="Arial"/>
              <a:sym typeface="Arial"/>
            </a:endParaRPr>
          </a:p>
          <a:p>
            <a:pPr indent="-298450" lvl="1" marL="742950" marR="0" rtl="0" algn="l">
              <a:lnSpc>
                <a:spcPct val="100000"/>
              </a:lnSpc>
              <a:spcBef>
                <a:spcPts val="0"/>
              </a:spcBef>
              <a:spcAft>
                <a:spcPts val="0"/>
              </a:spcAft>
              <a:buClr>
                <a:srgbClr val="222222"/>
              </a:buClr>
              <a:buSzPts val="2000"/>
              <a:buFont typeface="Arial"/>
              <a:buChar char="•"/>
            </a:pPr>
            <a:r>
              <a:rPr b="1" i="0" lang="en-GB" sz="2000" u="none" cap="none" strike="noStrike">
                <a:solidFill>
                  <a:srgbClr val="222222"/>
                </a:solidFill>
                <a:latin typeface="Arial"/>
                <a:ea typeface="Arial"/>
                <a:cs typeface="Arial"/>
                <a:sym typeface="Arial"/>
              </a:rPr>
              <a:t>Mentoring</a:t>
            </a:r>
            <a:r>
              <a:rPr b="0" i="0" lang="en-GB" sz="2000" u="none" cap="none" strike="noStrike">
                <a:solidFill>
                  <a:srgbClr val="222222"/>
                </a:solidFill>
                <a:latin typeface="Arial"/>
                <a:ea typeface="Arial"/>
                <a:cs typeface="Arial"/>
                <a:sym typeface="Arial"/>
              </a:rPr>
              <a:t>: 1:1 sessions for emotional well-being and life skills.</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1" i="0" sz="8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2000"/>
              <a:buFont typeface="Arial"/>
              <a:buNone/>
            </a:pPr>
            <a:r>
              <a:rPr b="1" i="0" lang="en-GB" sz="2000" u="none" cap="none" strike="noStrike">
                <a:solidFill>
                  <a:srgbClr val="222222"/>
                </a:solidFill>
                <a:latin typeface="Arial"/>
                <a:ea typeface="Arial"/>
                <a:cs typeface="Arial"/>
                <a:sym typeface="Arial"/>
              </a:rPr>
              <a:t>Families in Action Together (Wealdstone Baby Bank)</a:t>
            </a:r>
            <a:endParaRPr b="0" i="0" sz="20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2000"/>
              <a:buFont typeface="Arial"/>
              <a:buChar char="•"/>
            </a:pPr>
            <a:r>
              <a:rPr b="0" i="0" lang="en-GB" sz="2000" u="none" cap="none" strike="noStrike">
                <a:solidFill>
                  <a:srgbClr val="222222"/>
                </a:solidFill>
                <a:latin typeface="Arial"/>
                <a:ea typeface="Arial"/>
                <a:cs typeface="Arial"/>
                <a:sym typeface="Arial"/>
              </a:rPr>
              <a:t>Addressing gaps in healthcare and education access.</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2000"/>
              <a:buFont typeface="Arial"/>
              <a:buChar char="•"/>
            </a:pPr>
            <a:r>
              <a:rPr b="0" i="0" lang="en-GB" sz="2000" u="none" cap="none" strike="noStrike">
                <a:solidFill>
                  <a:srgbClr val="222222"/>
                </a:solidFill>
                <a:latin typeface="Arial"/>
                <a:ea typeface="Arial"/>
                <a:cs typeface="Arial"/>
                <a:sym typeface="Arial"/>
              </a:rPr>
              <a:t>Activities include hosting professionals and tailored workshops for parents.</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2000"/>
              <a:buFont typeface="Arial"/>
              <a:buChar char="•"/>
            </a:pPr>
            <a:r>
              <a:rPr b="0" i="0" lang="en-GB" sz="2000" u="none" cap="none" strike="noStrike">
                <a:solidFill>
                  <a:srgbClr val="222222"/>
                </a:solidFill>
                <a:latin typeface="Arial"/>
                <a:ea typeface="Arial"/>
                <a:cs typeface="Arial"/>
                <a:sym typeface="Arial"/>
              </a:rPr>
              <a:t>Contact: w.babybank@gmail.com | </a:t>
            </a:r>
            <a:r>
              <a:rPr b="0" i="0" lang="en-GB" sz="2000" u="sng" cap="none" strike="noStrike">
                <a:solidFill>
                  <a:srgbClr val="1155CC"/>
                </a:solidFill>
                <a:latin typeface="Arial"/>
                <a:ea typeface="Arial"/>
                <a:cs typeface="Arial"/>
                <a:sym typeface="Arial"/>
                <a:hlinkClick r:id="rId3">
                  <a:extLst>
                    <a:ext uri="{A12FA001-AC4F-418D-AE19-62706E023703}">
                      <ahyp:hlinkClr val="tx"/>
                    </a:ext>
                  </a:extLst>
                </a:hlinkClick>
              </a:rPr>
              <a:t>Facebook</a:t>
            </a:r>
            <a:endParaRPr b="0" i="0" sz="2000" u="none" cap="none" strike="noStrike">
              <a:solidFill>
                <a:srgbClr val="222222"/>
              </a:solidFill>
              <a:latin typeface="Arial"/>
              <a:ea typeface="Arial"/>
              <a:cs typeface="Arial"/>
              <a:sym typeface="Arial"/>
            </a:endParaRPr>
          </a:p>
        </p:txBody>
      </p:sp>
      <p:pic>
        <p:nvPicPr>
          <p:cNvPr id="880" name="Google Shape;880;p34"/>
          <p:cNvPicPr preferRelativeResize="0"/>
          <p:nvPr/>
        </p:nvPicPr>
        <p:blipFill rotWithShape="1">
          <a:blip r:embed="rId4">
            <a:alphaModFix/>
          </a:blip>
          <a:srcRect b="0" l="0" r="0" t="0"/>
          <a:stretch/>
        </p:blipFill>
        <p:spPr>
          <a:xfrm>
            <a:off x="9991832" y="4850984"/>
            <a:ext cx="1780529" cy="1788968"/>
          </a:xfrm>
          <a:prstGeom prst="rect">
            <a:avLst/>
          </a:prstGeom>
          <a:noFill/>
          <a:ln>
            <a:noFill/>
          </a:ln>
        </p:spPr>
      </p:pic>
      <p:sp>
        <p:nvSpPr>
          <p:cNvPr id="881" name="Google Shape;881;p34"/>
          <p:cNvSpPr/>
          <p:nvPr/>
        </p:nvSpPr>
        <p:spPr>
          <a:xfrm>
            <a:off x="9846650" y="296200"/>
            <a:ext cx="2070900" cy="483300"/>
          </a:xfrm>
          <a:prstGeom prst="chevron">
            <a:avLst>
              <a:gd fmla="val 50000" name="adj"/>
            </a:avLst>
          </a:prstGeom>
          <a:solidFill>
            <a:srgbClr val="43AFE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82" name="Google Shape;882;p34"/>
          <p:cNvSpPr txBox="1"/>
          <p:nvPr>
            <p:ph idx="4294967295" type="title"/>
          </p:nvPr>
        </p:nvSpPr>
        <p:spPr>
          <a:xfrm>
            <a:off x="14478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Optivita Early Years</a:t>
            </a:r>
            <a:endParaRPr b="1">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35"/>
          <p:cNvSpPr txBox="1"/>
          <p:nvPr/>
        </p:nvSpPr>
        <p:spPr>
          <a:xfrm>
            <a:off x="800100" y="1989489"/>
            <a:ext cx="11201400" cy="323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22222"/>
              </a:buClr>
              <a:buSzPts val="2800"/>
              <a:buFont typeface="Arial"/>
              <a:buNone/>
            </a:pPr>
            <a:r>
              <a:rPr b="1" i="0" lang="en-GB" sz="2800" u="none" cap="none" strike="noStrike">
                <a:solidFill>
                  <a:srgbClr val="222222"/>
                </a:solidFill>
                <a:latin typeface="Arial"/>
                <a:ea typeface="Arial"/>
                <a:cs typeface="Arial"/>
                <a:sym typeface="Arial"/>
              </a:rPr>
              <a:t>Mind in Harrow Men’s Social and Support Group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t/>
            </a:r>
            <a:endParaRPr b="0" i="0" sz="14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2400"/>
              <a:buFont typeface="Arial"/>
              <a:buChar char="•"/>
            </a:pPr>
            <a:r>
              <a:rPr b="0" i="0" lang="en-GB" sz="2400" u="none" cap="none" strike="noStrike">
                <a:solidFill>
                  <a:srgbClr val="222222"/>
                </a:solidFill>
                <a:latin typeface="Arial"/>
                <a:ea typeface="Arial"/>
                <a:cs typeface="Arial"/>
                <a:sym typeface="Arial"/>
              </a:rPr>
              <a:t>Weekly meetings (Tuesdays) at Mind in Harrow office.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2400"/>
              <a:buFont typeface="Arial"/>
              <a:buChar char="•"/>
            </a:pPr>
            <a:r>
              <a:rPr b="0" i="0" lang="en-GB" sz="2400" u="none" cap="none" strike="noStrike">
                <a:solidFill>
                  <a:srgbClr val="222222"/>
                </a:solidFill>
                <a:latin typeface="Arial"/>
                <a:ea typeface="Arial"/>
                <a:cs typeface="Arial"/>
                <a:sym typeface="Arial"/>
              </a:rPr>
              <a:t>Includes soup lunch and refreshments.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2800"/>
              <a:buFont typeface="Arial"/>
              <a:buNone/>
            </a:pPr>
            <a:r>
              <a:rPr b="1" i="0" lang="en-GB" sz="2800" u="none" cap="none" strike="noStrike">
                <a:solidFill>
                  <a:srgbClr val="222222"/>
                </a:solidFill>
                <a:latin typeface="Arial"/>
                <a:ea typeface="Arial"/>
                <a:cs typeface="Arial"/>
                <a:sym typeface="Arial"/>
              </a:rPr>
              <a:t>The Man Down Project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None/>
            </a:pPr>
            <a:r>
              <a:t/>
            </a:r>
            <a:endParaRPr b="0" i="0" sz="14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2400"/>
              <a:buFont typeface="Arial"/>
              <a:buChar char="•"/>
            </a:pPr>
            <a:r>
              <a:rPr b="0" i="0" lang="en-GB" sz="2400" u="none" cap="none" strike="noStrike">
                <a:solidFill>
                  <a:srgbClr val="222222"/>
                </a:solidFill>
                <a:latin typeface="Arial"/>
                <a:ea typeface="Arial"/>
                <a:cs typeface="Arial"/>
                <a:sym typeface="Arial"/>
              </a:rPr>
              <a:t>Combating toxic masculinity through talks, walks, and creative arts.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2400"/>
              <a:buFont typeface="Arial"/>
              <a:buChar char="•"/>
            </a:pPr>
            <a:r>
              <a:rPr b="0" i="0" lang="en-GB" sz="2400" u="none" cap="none" strike="noStrike">
                <a:solidFill>
                  <a:srgbClr val="222222"/>
                </a:solidFill>
                <a:latin typeface="Arial"/>
                <a:ea typeface="Arial"/>
                <a:cs typeface="Arial"/>
                <a:sym typeface="Arial"/>
              </a:rPr>
              <a:t>Registration: </a:t>
            </a:r>
            <a:r>
              <a:rPr b="0" i="0" lang="en-GB" sz="2400" u="sng" cap="none" strike="noStrike">
                <a:solidFill>
                  <a:srgbClr val="1155CC"/>
                </a:solidFill>
                <a:latin typeface="Arial"/>
                <a:ea typeface="Arial"/>
                <a:cs typeface="Arial"/>
                <a:sym typeface="Arial"/>
                <a:hlinkClick r:id="rId3">
                  <a:extLst>
                    <a:ext uri="{A12FA001-AC4F-418D-AE19-62706E023703}">
                      <ahyp:hlinkClr val="tx"/>
                    </a:ext>
                  </a:extLst>
                </a:hlinkClick>
              </a:rPr>
              <a:t>Link</a:t>
            </a:r>
            <a:r>
              <a:rPr b="0" i="0" lang="en-GB" sz="2400" u="none" cap="none" strike="noStrike">
                <a:solidFill>
                  <a:srgbClr val="222222"/>
                </a:solidFill>
                <a:latin typeface="Arial"/>
                <a:ea typeface="Arial"/>
                <a:cs typeface="Arial"/>
                <a:sym typeface="Arial"/>
              </a:rPr>
              <a:t> or email: themandownproject@gmail.com.</a:t>
            </a:r>
            <a:endParaRPr b="0" i="0" sz="1400" u="none" cap="none" strike="noStrike">
              <a:solidFill>
                <a:srgbClr val="000000"/>
              </a:solidFill>
              <a:latin typeface="Arial"/>
              <a:ea typeface="Arial"/>
              <a:cs typeface="Arial"/>
              <a:sym typeface="Arial"/>
            </a:endParaRPr>
          </a:p>
        </p:txBody>
      </p:sp>
      <p:pic>
        <p:nvPicPr>
          <p:cNvPr id="888" name="Google Shape;888;p35"/>
          <p:cNvPicPr preferRelativeResize="0"/>
          <p:nvPr/>
        </p:nvPicPr>
        <p:blipFill rotWithShape="1">
          <a:blip r:embed="rId4">
            <a:alphaModFix/>
          </a:blip>
          <a:srcRect b="0" l="0" r="0" t="0"/>
          <a:stretch/>
        </p:blipFill>
        <p:spPr>
          <a:xfrm>
            <a:off x="10266573" y="4757688"/>
            <a:ext cx="1444950" cy="1416195"/>
          </a:xfrm>
          <a:prstGeom prst="rect">
            <a:avLst/>
          </a:prstGeom>
          <a:noFill/>
          <a:ln>
            <a:noFill/>
          </a:ln>
        </p:spPr>
      </p:pic>
      <p:sp>
        <p:nvSpPr>
          <p:cNvPr id="889" name="Google Shape;889;p35"/>
          <p:cNvSpPr/>
          <p:nvPr/>
        </p:nvSpPr>
        <p:spPr>
          <a:xfrm>
            <a:off x="9846650" y="296200"/>
            <a:ext cx="2070900" cy="483300"/>
          </a:xfrm>
          <a:prstGeom prst="chevron">
            <a:avLst>
              <a:gd fmla="val 50000" name="adj"/>
            </a:avLst>
          </a:prstGeom>
          <a:solidFill>
            <a:srgbClr val="43AFE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90" name="Google Shape;890;p35"/>
          <p:cNvSpPr txBox="1"/>
          <p:nvPr>
            <p:ph idx="4294967295" type="title"/>
          </p:nvPr>
        </p:nvSpPr>
        <p:spPr>
          <a:xfrm>
            <a:off x="990600" y="7461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Men’s Mental Health Initiatives </a:t>
            </a:r>
            <a:endParaRPr b="1">
              <a:latin typeface="Arial"/>
              <a:ea typeface="Arial"/>
              <a:cs typeface="Arial"/>
              <a:sym typeface="Arial"/>
            </a:endParaRPr>
          </a:p>
          <a:p>
            <a:pPr indent="0" lvl="0" marL="0" rtl="0" algn="ctr">
              <a:lnSpc>
                <a:spcPct val="90000"/>
              </a:lnSpc>
              <a:spcBef>
                <a:spcPts val="0"/>
              </a:spcBef>
              <a:spcAft>
                <a:spcPts val="0"/>
              </a:spcAft>
              <a:buClr>
                <a:schemeClr val="dk1"/>
              </a:buClr>
              <a:buSzPts val="4400"/>
              <a:buFont typeface="Play"/>
              <a:buNone/>
            </a:pPr>
            <a:r>
              <a:rPr b="1" lang="en-GB" sz="3000">
                <a:latin typeface="Arial"/>
                <a:ea typeface="Arial"/>
                <a:cs typeface="Arial"/>
                <a:sym typeface="Arial"/>
              </a:rPr>
              <a:t>(for dad's as well as the dad's group in Optivita)</a:t>
            </a:r>
            <a:endParaRPr b="1" sz="3000">
              <a:latin typeface="Arial"/>
              <a:ea typeface="Arial"/>
              <a:cs typeface="Arial"/>
              <a:sym typeface="Arial"/>
            </a:endParaRPr>
          </a:p>
          <a:p>
            <a:pPr indent="0" lvl="0" marL="0" rtl="0" algn="ctr">
              <a:lnSpc>
                <a:spcPct val="90000"/>
              </a:lnSpc>
              <a:spcBef>
                <a:spcPts val="0"/>
              </a:spcBef>
              <a:spcAft>
                <a:spcPts val="0"/>
              </a:spcAft>
              <a:buClr>
                <a:schemeClr val="dk1"/>
              </a:buClr>
              <a:buSzPts val="4400"/>
              <a:buFont typeface="Play"/>
              <a:buNone/>
            </a:pPr>
            <a:r>
              <a:t/>
            </a:r>
            <a:endParaRPr b="1">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g35016ff7289_0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pic>
        <p:nvPicPr>
          <p:cNvPr id="897" name="Google Shape;897;g35016ff7289_0_0"/>
          <p:cNvPicPr preferRelativeResize="0"/>
          <p:nvPr/>
        </p:nvPicPr>
        <p:blipFill>
          <a:blip r:embed="rId3">
            <a:alphaModFix/>
          </a:blip>
          <a:stretch>
            <a:fillRect/>
          </a:stretch>
        </p:blipFill>
        <p:spPr>
          <a:xfrm>
            <a:off x="181450" y="332600"/>
            <a:ext cx="11829101" cy="638884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grpSp>
        <p:nvGrpSpPr>
          <p:cNvPr id="902" name="Google Shape;902;p37"/>
          <p:cNvGrpSpPr/>
          <p:nvPr/>
        </p:nvGrpSpPr>
        <p:grpSpPr>
          <a:xfrm>
            <a:off x="2306638" y="170022"/>
            <a:ext cx="6684000" cy="738641"/>
            <a:chOff x="3069238" y="46934"/>
            <a:chExt cx="6684000" cy="738641"/>
          </a:xfrm>
        </p:grpSpPr>
        <p:sp>
          <p:nvSpPr>
            <p:cNvPr id="903" name="Google Shape;903;p37"/>
            <p:cNvSpPr txBox="1"/>
            <p:nvPr/>
          </p:nvSpPr>
          <p:spPr>
            <a:xfrm>
              <a:off x="4739742" y="46934"/>
              <a:ext cx="28887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rgbClr val="000000"/>
                  </a:solidFill>
                  <a:latin typeface="Arial"/>
                  <a:ea typeface="Arial"/>
                  <a:cs typeface="Arial"/>
                  <a:sym typeface="Arial"/>
                </a:rPr>
                <a:t>Contents</a:t>
              </a:r>
              <a:r>
                <a:rPr b="0" i="0" lang="en-GB" sz="2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904" name="Google Shape;904;p37"/>
            <p:cNvPicPr preferRelativeResize="0"/>
            <p:nvPr/>
          </p:nvPicPr>
          <p:blipFill rotWithShape="1">
            <a:blip r:embed="rId3">
              <a:alphaModFix/>
            </a:blip>
            <a:srcRect b="0" l="0" r="0" t="0"/>
            <a:stretch/>
          </p:blipFill>
          <p:spPr>
            <a:xfrm>
              <a:off x="7369125" y="126875"/>
              <a:ext cx="2384113" cy="646225"/>
            </a:xfrm>
            <a:prstGeom prst="rect">
              <a:avLst/>
            </a:prstGeom>
            <a:noFill/>
            <a:ln>
              <a:noFill/>
            </a:ln>
          </p:spPr>
        </p:pic>
        <p:pic>
          <p:nvPicPr>
            <p:cNvPr id="905" name="Google Shape;905;p37"/>
            <p:cNvPicPr preferRelativeResize="0"/>
            <p:nvPr/>
          </p:nvPicPr>
          <p:blipFill rotWithShape="1">
            <a:blip r:embed="rId4">
              <a:alphaModFix/>
            </a:blip>
            <a:srcRect b="0" l="0" r="0" t="0"/>
            <a:stretch/>
          </p:blipFill>
          <p:spPr>
            <a:xfrm>
              <a:off x="3069238" y="77675"/>
              <a:ext cx="1822910" cy="707900"/>
            </a:xfrm>
            <a:prstGeom prst="rect">
              <a:avLst/>
            </a:prstGeom>
            <a:noFill/>
            <a:ln>
              <a:noFill/>
            </a:ln>
          </p:spPr>
        </p:pic>
      </p:grpSp>
      <p:sp>
        <p:nvSpPr>
          <p:cNvPr id="906" name="Google Shape;906;p37"/>
          <p:cNvSpPr/>
          <p:nvPr/>
        </p:nvSpPr>
        <p:spPr>
          <a:xfrm>
            <a:off x="6824850" y="1688550"/>
            <a:ext cx="2070900" cy="483300"/>
          </a:xfrm>
          <a:prstGeom prst="chevron">
            <a:avLst>
              <a:gd fmla="val 50000" name="adj"/>
            </a:avLst>
          </a:prstGeom>
          <a:solidFill>
            <a:srgbClr val="FFFF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aphicFrame>
        <p:nvGraphicFramePr>
          <p:cNvPr id="907" name="Google Shape;907;p37"/>
          <p:cNvGraphicFramePr/>
          <p:nvPr/>
        </p:nvGraphicFramePr>
        <p:xfrm>
          <a:off x="616025" y="1381225"/>
          <a:ext cx="3000000" cy="3000000"/>
        </p:xfrm>
        <a:graphic>
          <a:graphicData uri="http://schemas.openxmlformats.org/drawingml/2006/table">
            <a:tbl>
              <a:tblPr>
                <a:noFill/>
                <a:tableStyleId>{F6B9F689-7D19-44DD-A1E5-CB2F15CC5999}</a:tableStyleId>
              </a:tblPr>
              <a:tblGrid>
                <a:gridCol w="7200900"/>
              </a:tblGrid>
              <a:tr h="323850">
                <a:tc>
                  <a:txBody>
                    <a:bodyPr/>
                    <a:lstStyle/>
                    <a:p>
                      <a:pPr indent="0" lvl="0" marL="0" rtl="0" algn="l">
                        <a:spcBef>
                          <a:spcPts val="0"/>
                        </a:spcBef>
                        <a:spcAft>
                          <a:spcPts val="0"/>
                        </a:spcAft>
                        <a:buNone/>
                      </a:pPr>
                      <a:r>
                        <a:rPr b="1" lang="en-GB" sz="2000"/>
                        <a:t>3. Housing and Environmental Issues (Yellow)</a:t>
                      </a:r>
                      <a:endParaRPr b="1" sz="2000"/>
                    </a:p>
                  </a:txBody>
                  <a:tcPr marT="9525" marB="91425" marR="9525" marL="9525" anchor="ctr"/>
                </a:tc>
              </a:tr>
              <a:tr h="323850">
                <a:tc>
                  <a:txBody>
                    <a:bodyPr/>
                    <a:lstStyle/>
                    <a:p>
                      <a:pPr indent="0" lvl="0" marL="0" rtl="0" algn="l">
                        <a:spcBef>
                          <a:spcPts val="0"/>
                        </a:spcBef>
                        <a:spcAft>
                          <a:spcPts val="0"/>
                        </a:spcAft>
                        <a:buNone/>
                      </a:pPr>
                      <a:r>
                        <a:t/>
                      </a:r>
                      <a:endParaRPr/>
                    </a:p>
                  </a:txBody>
                  <a:tcPr marT="9525" marB="91425" marR="9525" marL="9525" anchor="b">
                    <a:solidFill>
                      <a:srgbClr val="FFFF00"/>
                    </a:solidFill>
                  </a:tcPr>
                </a:tc>
              </a:tr>
              <a:tr h="323850">
                <a:tc>
                  <a:txBody>
                    <a:bodyPr/>
                    <a:lstStyle/>
                    <a:p>
                      <a:pPr indent="0" lvl="0" marL="0" rtl="0" algn="l">
                        <a:spcBef>
                          <a:spcPts val="0"/>
                        </a:spcBef>
                        <a:spcAft>
                          <a:spcPts val="0"/>
                        </a:spcAft>
                        <a:buNone/>
                      </a:pPr>
                      <a:r>
                        <a:rPr lang="en-GB" sz="2000"/>
                        <a:t>Focus: Housing conditions, safety, and environmental concerns.</a:t>
                      </a:r>
                      <a:endParaRPr sz="2000"/>
                    </a:p>
                  </a:txBody>
                  <a:tcPr marT="9525" marB="91425" marR="9525" marL="9525" anchor="b"/>
                </a:tc>
              </a:tr>
              <a:tr h="323850">
                <a:tc>
                  <a:txBody>
                    <a:bodyPr/>
                    <a:lstStyle/>
                    <a:p>
                      <a:pPr indent="0" lvl="0" marL="0" rtl="0" algn="l">
                        <a:spcBef>
                          <a:spcPts val="0"/>
                        </a:spcBef>
                        <a:spcAft>
                          <a:spcPts val="0"/>
                        </a:spcAft>
                        <a:buNone/>
                      </a:pPr>
                      <a:r>
                        <a:t/>
                      </a:r>
                      <a:endParaRPr/>
                    </a:p>
                  </a:txBody>
                  <a:tcPr marT="9525" marB="91425" marR="9525" marL="85725" anchor="ctr"/>
                </a:tc>
              </a:tr>
              <a:tr h="323850">
                <a:tc>
                  <a:txBody>
                    <a:bodyPr/>
                    <a:lstStyle/>
                    <a:p>
                      <a:pPr indent="0" lvl="0" marL="0" rtl="0" algn="l">
                        <a:spcBef>
                          <a:spcPts val="0"/>
                        </a:spcBef>
                        <a:spcAft>
                          <a:spcPts val="0"/>
                        </a:spcAft>
                        <a:buNone/>
                      </a:pPr>
                      <a:r>
                        <a:rPr lang="en-GB" sz="2000"/>
                        <a:t>Condensation, Damp &amp; Mould</a:t>
                      </a:r>
                      <a:endParaRPr sz="2000"/>
                    </a:p>
                  </a:txBody>
                  <a:tcPr marT="9525" marB="91425" marR="9525" marL="85725" anchor="ctr"/>
                </a:tc>
              </a:tr>
              <a:tr h="323850">
                <a:tc>
                  <a:txBody>
                    <a:bodyPr/>
                    <a:lstStyle/>
                    <a:p>
                      <a:pPr indent="0" lvl="0" marL="0" rtl="0" algn="l">
                        <a:spcBef>
                          <a:spcPts val="0"/>
                        </a:spcBef>
                        <a:spcAft>
                          <a:spcPts val="0"/>
                        </a:spcAft>
                        <a:buNone/>
                      </a:pPr>
                      <a:r>
                        <a:rPr lang="en-GB" sz="2000"/>
                        <a:t>Damp, Mould &amp; Housing Support</a:t>
                      </a:r>
                      <a:endParaRPr sz="2000"/>
                    </a:p>
                  </a:txBody>
                  <a:tcPr marT="9525" marB="91425" marR="9525" marL="85725" anchor="ctr"/>
                </a:tc>
              </a:tr>
              <a:tr h="323850">
                <a:tc>
                  <a:txBody>
                    <a:bodyPr/>
                    <a:lstStyle/>
                    <a:p>
                      <a:pPr indent="0" lvl="0" marL="0" rtl="0" algn="l">
                        <a:spcBef>
                          <a:spcPts val="0"/>
                        </a:spcBef>
                        <a:spcAft>
                          <a:spcPts val="0"/>
                        </a:spcAft>
                        <a:buNone/>
                      </a:pPr>
                      <a:r>
                        <a:rPr lang="en-GB" sz="2000"/>
                        <a:t>Find a Warm Space (Community Hubs)</a:t>
                      </a:r>
                      <a:endParaRPr sz="2000"/>
                    </a:p>
                  </a:txBody>
                  <a:tcPr marT="9525" marB="91425" marR="9525" marL="85725" anchor="ctr"/>
                </a:tc>
              </a:tr>
              <a:tr h="323850">
                <a:tc>
                  <a:txBody>
                    <a:bodyPr/>
                    <a:lstStyle/>
                    <a:p>
                      <a:pPr indent="0" lvl="0" marL="0" rtl="0" algn="l">
                        <a:spcBef>
                          <a:spcPts val="0"/>
                        </a:spcBef>
                        <a:spcAft>
                          <a:spcPts val="0"/>
                        </a:spcAft>
                        <a:buNone/>
                      </a:pPr>
                      <a:r>
                        <a:rPr lang="en-GB" sz="2000"/>
                        <a:t>Homelessness &amp; Resources (Support for Asylum Seekers)</a:t>
                      </a:r>
                      <a:endParaRPr sz="2000"/>
                    </a:p>
                  </a:txBody>
                  <a:tcPr marT="9525" marB="91425" marR="9525" marL="85725" anchor="ctr"/>
                </a:tc>
              </a:tr>
              <a:tr h="323850">
                <a:tc>
                  <a:txBody>
                    <a:bodyPr/>
                    <a:lstStyle/>
                    <a:p>
                      <a:pPr indent="0" lvl="0" marL="0" rtl="0" algn="l">
                        <a:spcBef>
                          <a:spcPts val="0"/>
                        </a:spcBef>
                        <a:spcAft>
                          <a:spcPts val="0"/>
                        </a:spcAft>
                        <a:buNone/>
                      </a:pPr>
                      <a:r>
                        <a:rPr lang="en-GB" sz="2000"/>
                        <a:t>How to Keep Warm at Night</a:t>
                      </a:r>
                      <a:endParaRPr sz="2000"/>
                    </a:p>
                  </a:txBody>
                  <a:tcPr marT="9525" marB="91425" marR="9525" marL="85725" anchor="ctr"/>
                </a:tc>
              </a:tr>
              <a:tr h="323850">
                <a:tc>
                  <a:txBody>
                    <a:bodyPr/>
                    <a:lstStyle/>
                    <a:p>
                      <a:pPr indent="0" lvl="0" marL="0" rtl="0" algn="l">
                        <a:spcBef>
                          <a:spcPts val="0"/>
                        </a:spcBef>
                        <a:spcAft>
                          <a:spcPts val="0"/>
                        </a:spcAft>
                        <a:buNone/>
                      </a:pPr>
                      <a:r>
                        <a:rPr lang="en-GB" sz="2000"/>
                        <a:t>How to Keep Warm in Winter</a:t>
                      </a:r>
                      <a:endParaRPr sz="2000"/>
                    </a:p>
                  </a:txBody>
                  <a:tcPr marT="9525" marB="91425" marR="9525" marL="85725" anchor="ctr"/>
                </a:tc>
              </a:tr>
              <a:tr h="323850">
                <a:tc>
                  <a:txBody>
                    <a:bodyPr/>
                    <a:lstStyle/>
                    <a:p>
                      <a:pPr indent="0" lvl="0" marL="0" rtl="0" algn="l">
                        <a:spcBef>
                          <a:spcPts val="0"/>
                        </a:spcBef>
                        <a:spcAft>
                          <a:spcPts val="0"/>
                        </a:spcAft>
                        <a:buNone/>
                      </a:pPr>
                      <a:r>
                        <a:rPr lang="en-GB" sz="2000"/>
                        <a:t>How to Keep Your Home Warm</a:t>
                      </a:r>
                      <a:endParaRPr sz="2000"/>
                    </a:p>
                  </a:txBody>
                  <a:tcPr marT="9525" marB="91425" marR="9525" marL="85725" anchor="ctr"/>
                </a:tc>
              </a:tr>
              <a:tr h="323850">
                <a:tc>
                  <a:txBody>
                    <a:bodyPr/>
                    <a:lstStyle/>
                    <a:p>
                      <a:pPr indent="0" lvl="0" marL="0" rtl="0" algn="l">
                        <a:spcBef>
                          <a:spcPts val="0"/>
                        </a:spcBef>
                        <a:spcAft>
                          <a:spcPts val="0"/>
                        </a:spcAft>
                        <a:buNone/>
                      </a:pPr>
                      <a:r>
                        <a:rPr lang="en-GB" sz="2000"/>
                        <a:t>Staying Cool in Summer</a:t>
                      </a:r>
                      <a:endParaRPr sz="2000"/>
                    </a:p>
                  </a:txBody>
                  <a:tcPr marT="9525" marB="91425" marR="9525" marL="85725" anchor="ctr"/>
                </a:tc>
              </a:tr>
              <a:tr h="323850">
                <a:tc>
                  <a:txBody>
                    <a:bodyPr/>
                    <a:lstStyle/>
                    <a:p>
                      <a:pPr indent="0" lvl="0" marL="0" rtl="0" algn="l">
                        <a:spcBef>
                          <a:spcPts val="0"/>
                        </a:spcBef>
                        <a:spcAft>
                          <a:spcPts val="0"/>
                        </a:spcAft>
                        <a:buNone/>
                      </a:pPr>
                      <a:r>
                        <a:rPr lang="en-GB" sz="2000"/>
                        <a:t>Warm Hubs Harrow (Community Hubs)</a:t>
                      </a:r>
                      <a:endParaRPr sz="2000"/>
                    </a:p>
                  </a:txBody>
                  <a:tcPr marT="9525" marB="91425" marR="9525" marL="85725" anchor="ctr"/>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38"/>
          <p:cNvSpPr txBox="1"/>
          <p:nvPr/>
        </p:nvSpPr>
        <p:spPr>
          <a:xfrm>
            <a:off x="223800" y="889550"/>
            <a:ext cx="11774100" cy="56463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rgbClr val="000000"/>
              </a:buClr>
              <a:buSzPts val="2400"/>
              <a:buFont typeface="Arial"/>
              <a:buNone/>
            </a:pPr>
            <a:r>
              <a:rPr b="0" i="0" lang="en-GB" sz="2200" u="none" cap="none" strike="noStrike">
                <a:solidFill>
                  <a:srgbClr val="000000"/>
                </a:solidFill>
                <a:latin typeface="Arial"/>
                <a:ea typeface="Arial"/>
                <a:cs typeface="Arial"/>
                <a:sym typeface="Arial"/>
              </a:rPr>
              <a:t>Condensation, damp and mould can have a serious effect on people’s health, especially if they have respiratory illnesses, allergies and asthma. </a:t>
            </a:r>
            <a:endParaRPr b="0" i="0" sz="2200" u="none" cap="none" strike="noStrike">
              <a:solidFill>
                <a:srgbClr val="000000"/>
              </a:solidFill>
              <a:latin typeface="Arial"/>
              <a:ea typeface="Arial"/>
              <a:cs typeface="Arial"/>
              <a:sym typeface="Arial"/>
            </a:endParaRPr>
          </a:p>
          <a:p>
            <a:pPr indent="0" lvl="0" marL="0" marR="0" rtl="0" algn="l">
              <a:lnSpc>
                <a:spcPct val="107000"/>
              </a:lnSpc>
              <a:spcBef>
                <a:spcPts val="1800"/>
              </a:spcBef>
              <a:spcAft>
                <a:spcPts val="0"/>
              </a:spcAft>
              <a:buClr>
                <a:srgbClr val="000000"/>
              </a:buClr>
              <a:buSzPts val="2400"/>
              <a:buFont typeface="Arial"/>
              <a:buNone/>
            </a:pPr>
            <a:r>
              <a:rPr b="0" i="0" lang="en-GB" sz="2200" u="none" cap="none" strike="noStrike">
                <a:solidFill>
                  <a:srgbClr val="000000"/>
                </a:solidFill>
                <a:latin typeface="Arial"/>
                <a:ea typeface="Arial"/>
                <a:cs typeface="Arial"/>
                <a:sym typeface="Arial"/>
              </a:rPr>
              <a:t>Damp can be caused by condensation (from cooking, bathing, drying wet clothes) or by issues such as leaks or blocked gutters. Damp can lead to mould growth. Problems with damp and mould should be reported to the landlord (private, housing association or council). If the landlord does not address the issue, contact Harrow Council Environmental Health using the webform: </a:t>
            </a:r>
            <a:r>
              <a:rPr b="0" i="0" lang="en-GB" sz="2200" u="sng" cap="none" strike="noStrike">
                <a:solidFill>
                  <a:srgbClr val="000000"/>
                </a:solidFill>
                <a:latin typeface="Arial"/>
                <a:ea typeface="Arial"/>
                <a:cs typeface="Arial"/>
                <a:sym typeface="Arial"/>
                <a:hlinkClick r:id="rId3">
                  <a:extLst>
                    <a:ext uri="{A12FA001-AC4F-418D-AE19-62706E023703}">
                      <ahyp:hlinkClr val="tx"/>
                    </a:ext>
                  </a:extLst>
                </a:hlinkClick>
              </a:rPr>
              <a:t>www.harrow.gov.uk/housing-property/report-issue-privately-rented-accommodation</a:t>
            </a:r>
            <a:endParaRPr b="0" i="0" sz="2200" u="none" cap="none" strike="noStrike">
              <a:solidFill>
                <a:srgbClr val="000000"/>
              </a:solidFill>
              <a:latin typeface="Arial"/>
              <a:ea typeface="Arial"/>
              <a:cs typeface="Arial"/>
              <a:sym typeface="Arial"/>
            </a:endParaRPr>
          </a:p>
          <a:p>
            <a:pPr indent="0" lvl="0" marL="0" marR="0" rtl="0" algn="l">
              <a:lnSpc>
                <a:spcPct val="107000"/>
              </a:lnSpc>
              <a:spcBef>
                <a:spcPts val="1800"/>
              </a:spcBef>
              <a:spcAft>
                <a:spcPts val="0"/>
              </a:spcAft>
              <a:buClr>
                <a:srgbClr val="000000"/>
              </a:buClr>
              <a:buSzPts val="2400"/>
              <a:buFont typeface="Arial"/>
              <a:buNone/>
            </a:pPr>
            <a:r>
              <a:rPr b="0" i="0" lang="en-GB" sz="2200" u="none" cap="none" strike="noStrike">
                <a:solidFill>
                  <a:srgbClr val="000000"/>
                </a:solidFill>
                <a:latin typeface="Arial"/>
                <a:ea typeface="Arial"/>
                <a:cs typeface="Arial"/>
                <a:sym typeface="Arial"/>
              </a:rPr>
              <a:t>Harrow Council tenants should report concerns with damp and mould online at </a:t>
            </a:r>
            <a:endParaRPr b="0" i="0" sz="2200" u="none" cap="none" strike="noStrike">
              <a:solidFill>
                <a:srgbClr val="000000"/>
              </a:solidFill>
              <a:latin typeface="Arial"/>
              <a:ea typeface="Arial"/>
              <a:cs typeface="Arial"/>
              <a:sym typeface="Arial"/>
            </a:endParaRPr>
          </a:p>
          <a:p>
            <a:pPr indent="0" lvl="0" marL="0" marR="0" rtl="0" algn="l">
              <a:lnSpc>
                <a:spcPct val="107000"/>
              </a:lnSpc>
              <a:spcBef>
                <a:spcPts val="1800"/>
              </a:spcBef>
              <a:spcAft>
                <a:spcPts val="0"/>
              </a:spcAft>
              <a:buClr>
                <a:srgbClr val="000000"/>
              </a:buClr>
              <a:buSzPts val="1800"/>
              <a:buFont typeface="Arial"/>
              <a:buNone/>
            </a:pPr>
            <a:r>
              <a:rPr b="0" i="0" lang="en-GB" sz="2200" u="sng" cap="none" strike="noStrike">
                <a:solidFill>
                  <a:srgbClr val="000000"/>
                </a:solidFill>
                <a:latin typeface="Arial"/>
                <a:ea typeface="Arial"/>
                <a:cs typeface="Arial"/>
                <a:sym typeface="Arial"/>
                <a:hlinkClick r:id="rId4">
                  <a:extLst>
                    <a:ext uri="{A12FA001-AC4F-418D-AE19-62706E023703}">
                      <ahyp:hlinkClr val="tx"/>
                    </a:ext>
                  </a:extLst>
                </a:hlinkClick>
              </a:rPr>
              <a:t>www.harrow.gov.uk/housing-property/request-repair-council-home</a:t>
            </a:r>
            <a:endParaRPr b="0" i="0" sz="2200" u="none" cap="none" strike="noStrike">
              <a:solidFill>
                <a:srgbClr val="000000"/>
              </a:solidFill>
              <a:latin typeface="Arial"/>
              <a:ea typeface="Arial"/>
              <a:cs typeface="Arial"/>
              <a:sym typeface="Arial"/>
            </a:endParaRPr>
          </a:p>
          <a:p>
            <a:pPr indent="0" lvl="0" marL="0" marR="0" rtl="0" algn="l">
              <a:lnSpc>
                <a:spcPct val="107000"/>
              </a:lnSpc>
              <a:spcBef>
                <a:spcPts val="1800"/>
              </a:spcBef>
              <a:spcAft>
                <a:spcPts val="0"/>
              </a:spcAft>
              <a:buClr>
                <a:srgbClr val="000000"/>
              </a:buClr>
              <a:buSzPts val="2000"/>
              <a:buFont typeface="Arial"/>
              <a:buNone/>
            </a:pPr>
            <a:r>
              <a:rPr b="0" i="0" lang="en-GB" sz="2200" u="none" cap="none" strike="noStrike">
                <a:solidFill>
                  <a:srgbClr val="000000"/>
                </a:solidFill>
                <a:latin typeface="Arial"/>
                <a:ea typeface="Arial"/>
                <a:cs typeface="Arial"/>
                <a:sym typeface="Arial"/>
              </a:rPr>
              <a:t>by phone 020 8901 2630</a:t>
            </a:r>
            <a:endParaRPr b="0" i="0" sz="2200" u="none" cap="none" strike="noStrike">
              <a:solidFill>
                <a:srgbClr val="000000"/>
              </a:solidFill>
              <a:latin typeface="Arial"/>
              <a:ea typeface="Arial"/>
              <a:cs typeface="Arial"/>
              <a:sym typeface="Arial"/>
            </a:endParaRPr>
          </a:p>
          <a:p>
            <a:pPr indent="0" lvl="0" marL="0" marR="0" rtl="0" algn="l">
              <a:lnSpc>
                <a:spcPct val="107000"/>
              </a:lnSpc>
              <a:spcBef>
                <a:spcPts val="1800"/>
              </a:spcBef>
              <a:spcAft>
                <a:spcPts val="0"/>
              </a:spcAft>
              <a:buClr>
                <a:srgbClr val="000000"/>
              </a:buClr>
              <a:buSzPts val="1800"/>
              <a:buFont typeface="Arial"/>
              <a:buNone/>
            </a:pPr>
            <a:r>
              <a:rPr b="0" i="0" lang="en-GB" sz="2200" u="none" cap="none" strike="noStrike">
                <a:solidFill>
                  <a:srgbClr val="000000"/>
                </a:solidFill>
                <a:latin typeface="Arial"/>
                <a:ea typeface="Arial"/>
                <a:cs typeface="Arial"/>
                <a:sym typeface="Arial"/>
              </a:rPr>
              <a:t>Do you have an issue with your rental home you’d like to discuss?  Contact: </a:t>
            </a:r>
            <a:r>
              <a:rPr b="0" i="0" lang="en-GB" sz="2200" u="sng" cap="none" strike="noStrike">
                <a:solidFill>
                  <a:srgbClr val="1155CC"/>
                </a:solidFill>
                <a:latin typeface="Arial"/>
                <a:ea typeface="Arial"/>
                <a:cs typeface="Arial"/>
                <a:sym typeface="Arial"/>
                <a:hlinkClick r:id="rId5">
                  <a:extLst>
                    <a:ext uri="{A12FA001-AC4F-418D-AE19-62706E023703}">
                      <ahyp:hlinkClr val="tx"/>
                    </a:ext>
                  </a:extLst>
                </a:hlinkClick>
              </a:rPr>
              <a:t>jacksoncaines@harrowlawcentre.org.uk</a:t>
            </a:r>
            <a:endParaRPr b="0" i="0" sz="2200" u="none" cap="none" strike="noStrike">
              <a:solidFill>
                <a:srgbClr val="385623"/>
              </a:solidFill>
              <a:latin typeface="Arial"/>
              <a:ea typeface="Arial"/>
              <a:cs typeface="Arial"/>
              <a:sym typeface="Arial"/>
            </a:endParaRPr>
          </a:p>
        </p:txBody>
      </p:sp>
      <p:pic>
        <p:nvPicPr>
          <p:cNvPr id="914" name="Google Shape;914;p38"/>
          <p:cNvPicPr preferRelativeResize="0"/>
          <p:nvPr/>
        </p:nvPicPr>
        <p:blipFill rotWithShape="1">
          <a:blip r:embed="rId6">
            <a:alphaModFix/>
          </a:blip>
          <a:srcRect b="0" l="0" r="0" t="0"/>
          <a:stretch/>
        </p:blipFill>
        <p:spPr>
          <a:xfrm>
            <a:off x="10206197" y="4157861"/>
            <a:ext cx="1606182" cy="1542118"/>
          </a:xfrm>
          <a:prstGeom prst="rect">
            <a:avLst/>
          </a:prstGeom>
          <a:noFill/>
          <a:ln>
            <a:noFill/>
          </a:ln>
        </p:spPr>
      </p:pic>
      <p:sp>
        <p:nvSpPr>
          <p:cNvPr id="915" name="Google Shape;915;p38"/>
          <p:cNvSpPr/>
          <p:nvPr/>
        </p:nvSpPr>
        <p:spPr>
          <a:xfrm>
            <a:off x="9846375" y="251175"/>
            <a:ext cx="2070900" cy="483300"/>
          </a:xfrm>
          <a:prstGeom prst="chevron">
            <a:avLst>
              <a:gd fmla="val 50000" name="adj"/>
            </a:avLst>
          </a:prstGeom>
          <a:solidFill>
            <a:srgbClr val="FFFF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16" name="Google Shape;916;p38"/>
          <p:cNvSpPr txBox="1"/>
          <p:nvPr>
            <p:ph idx="4294967295" type="title"/>
          </p:nvPr>
        </p:nvSpPr>
        <p:spPr>
          <a:xfrm>
            <a:off x="8382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sz="4100">
                <a:latin typeface="Arial"/>
                <a:ea typeface="Arial"/>
                <a:cs typeface="Arial"/>
                <a:sym typeface="Arial"/>
              </a:rPr>
              <a:t>Condensation, Damp and Mould</a:t>
            </a:r>
            <a:endParaRPr b="1" sz="4100">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3">
                                            <p:txEl>
                                              <p:pRg end="0" st="0"/>
                                            </p:txEl>
                                          </p:spTgt>
                                        </p:tgtEl>
                                        <p:attrNameLst>
                                          <p:attrName>style.visibility</p:attrName>
                                        </p:attrNameLst>
                                      </p:cBhvr>
                                      <p:to>
                                        <p:strVal val="visible"/>
                                      </p:to>
                                    </p:set>
                                    <p:animEffect filter="fade" transition="in">
                                      <p:cBhvr>
                                        <p:cTn dur="1000"/>
                                        <p:tgtEl>
                                          <p:spTgt spid="9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3">
                                            <p:txEl>
                                              <p:pRg end="1" st="1"/>
                                            </p:txEl>
                                          </p:spTgt>
                                        </p:tgtEl>
                                        <p:attrNameLst>
                                          <p:attrName>style.visibility</p:attrName>
                                        </p:attrNameLst>
                                      </p:cBhvr>
                                      <p:to>
                                        <p:strVal val="visible"/>
                                      </p:to>
                                    </p:set>
                                    <p:animEffect filter="fade" transition="in">
                                      <p:cBhvr>
                                        <p:cTn dur="1000"/>
                                        <p:tgtEl>
                                          <p:spTgt spid="91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3">
                                            <p:txEl>
                                              <p:pRg end="2" st="2"/>
                                            </p:txEl>
                                          </p:spTgt>
                                        </p:tgtEl>
                                        <p:attrNameLst>
                                          <p:attrName>style.visibility</p:attrName>
                                        </p:attrNameLst>
                                      </p:cBhvr>
                                      <p:to>
                                        <p:strVal val="visible"/>
                                      </p:to>
                                    </p:set>
                                    <p:animEffect filter="fade" transition="in">
                                      <p:cBhvr>
                                        <p:cTn dur="1000"/>
                                        <p:tgtEl>
                                          <p:spTgt spid="91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3">
                                            <p:txEl>
                                              <p:pRg end="3" st="3"/>
                                            </p:txEl>
                                          </p:spTgt>
                                        </p:tgtEl>
                                        <p:attrNameLst>
                                          <p:attrName>style.visibility</p:attrName>
                                        </p:attrNameLst>
                                      </p:cBhvr>
                                      <p:to>
                                        <p:strVal val="visible"/>
                                      </p:to>
                                    </p:set>
                                    <p:animEffect filter="fade" transition="in">
                                      <p:cBhvr>
                                        <p:cTn dur="1000"/>
                                        <p:tgtEl>
                                          <p:spTgt spid="91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3">
                                            <p:txEl>
                                              <p:pRg end="4" st="4"/>
                                            </p:txEl>
                                          </p:spTgt>
                                        </p:tgtEl>
                                        <p:attrNameLst>
                                          <p:attrName>style.visibility</p:attrName>
                                        </p:attrNameLst>
                                      </p:cBhvr>
                                      <p:to>
                                        <p:strVal val="visible"/>
                                      </p:to>
                                    </p:set>
                                    <p:animEffect filter="fade" transition="in">
                                      <p:cBhvr>
                                        <p:cTn dur="1000"/>
                                        <p:tgtEl>
                                          <p:spTgt spid="91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3">
                                            <p:txEl>
                                              <p:pRg end="5" st="5"/>
                                            </p:txEl>
                                          </p:spTgt>
                                        </p:tgtEl>
                                        <p:attrNameLst>
                                          <p:attrName>style.visibility</p:attrName>
                                        </p:attrNameLst>
                                      </p:cBhvr>
                                      <p:to>
                                        <p:strVal val="visible"/>
                                      </p:to>
                                    </p:set>
                                    <p:animEffect filter="fade" transition="in">
                                      <p:cBhvr>
                                        <p:cTn dur="1000"/>
                                        <p:tgtEl>
                                          <p:spTgt spid="913">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g32681884be5_0_0"/>
          <p:cNvSpPr txBox="1"/>
          <p:nvPr/>
        </p:nvSpPr>
        <p:spPr>
          <a:xfrm>
            <a:off x="223758" y="966540"/>
            <a:ext cx="11968200" cy="56463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chemeClr val="dk1"/>
              </a:buClr>
              <a:buSzPts val="1800"/>
              <a:buFont typeface="Arial"/>
              <a:buNone/>
            </a:pPr>
            <a:r>
              <a:t/>
            </a:r>
            <a:endParaRPr b="0" i="0" sz="1800" u="none" cap="none" strike="noStrike">
              <a:solidFill>
                <a:srgbClr val="385623"/>
              </a:solidFill>
              <a:latin typeface="Calibri"/>
              <a:ea typeface="Calibri"/>
              <a:cs typeface="Calibri"/>
              <a:sym typeface="Calibri"/>
            </a:endParaRPr>
          </a:p>
          <a:p>
            <a:pPr indent="0" lvl="0" marL="0" marR="0" rtl="0" algn="l">
              <a:lnSpc>
                <a:spcPct val="90000"/>
              </a:lnSpc>
              <a:spcBef>
                <a:spcPts val="1800"/>
              </a:spcBef>
              <a:spcAft>
                <a:spcPts val="0"/>
              </a:spcAft>
              <a:buClr>
                <a:schemeClr val="dk1"/>
              </a:buClr>
              <a:buSzPts val="2800"/>
              <a:buFont typeface="Arial"/>
              <a:buNone/>
            </a:pPr>
            <a:r>
              <a:t/>
            </a:r>
            <a:endParaRPr b="0" i="0" sz="2800" u="none" cap="none" strike="noStrike">
              <a:solidFill>
                <a:srgbClr val="385623"/>
              </a:solidFill>
              <a:latin typeface="Calibri"/>
              <a:ea typeface="Calibri"/>
              <a:cs typeface="Calibri"/>
              <a:sym typeface="Calibri"/>
            </a:endParaRPr>
          </a:p>
        </p:txBody>
      </p:sp>
      <p:sp>
        <p:nvSpPr>
          <p:cNvPr id="923" name="Google Shape;923;g32681884be5_0_0"/>
          <p:cNvSpPr txBox="1"/>
          <p:nvPr/>
        </p:nvSpPr>
        <p:spPr>
          <a:xfrm>
            <a:off x="5073865" y="5519894"/>
            <a:ext cx="66609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GB" sz="2000" u="none" cap="none" strike="noStrike">
                <a:solidFill>
                  <a:srgbClr val="000000"/>
                </a:solidFill>
                <a:latin typeface="Arial"/>
                <a:ea typeface="Arial"/>
                <a:cs typeface="Arial"/>
                <a:sym typeface="Arial"/>
              </a:rPr>
              <a:t>Do you have an issue with your rental home you would  like to discuss?  Contact: jacksoncaines@harrowlawcentre.org.uk</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2000" u="none" cap="none" strike="noStrike">
              <a:solidFill>
                <a:srgbClr val="000000"/>
              </a:solidFill>
              <a:latin typeface="Arial"/>
              <a:ea typeface="Arial"/>
              <a:cs typeface="Arial"/>
              <a:sym typeface="Arial"/>
            </a:endParaRPr>
          </a:p>
        </p:txBody>
      </p:sp>
      <p:pic>
        <p:nvPicPr>
          <p:cNvPr id="924" name="Google Shape;924;g32681884be5_0_0"/>
          <p:cNvPicPr preferRelativeResize="0"/>
          <p:nvPr/>
        </p:nvPicPr>
        <p:blipFill rotWithShape="1">
          <a:blip r:embed="rId3">
            <a:alphaModFix/>
          </a:blip>
          <a:srcRect b="0" l="0" r="0" t="0"/>
          <a:stretch/>
        </p:blipFill>
        <p:spPr>
          <a:xfrm>
            <a:off x="223750" y="852463"/>
            <a:ext cx="4727375" cy="5874475"/>
          </a:xfrm>
          <a:prstGeom prst="rect">
            <a:avLst/>
          </a:prstGeom>
          <a:noFill/>
          <a:ln>
            <a:noFill/>
          </a:ln>
        </p:spPr>
      </p:pic>
      <p:sp>
        <p:nvSpPr>
          <p:cNvPr id="925" name="Google Shape;925;g32681884be5_0_0"/>
          <p:cNvSpPr txBox="1"/>
          <p:nvPr/>
        </p:nvSpPr>
        <p:spPr>
          <a:xfrm>
            <a:off x="5046520" y="972740"/>
            <a:ext cx="7102200" cy="440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GB" sz="2000" u="none" cap="none" strike="noStrike">
                <a:solidFill>
                  <a:srgbClr val="000000"/>
                </a:solidFill>
                <a:latin typeface="Arial"/>
                <a:ea typeface="Arial"/>
                <a:cs typeface="Arial"/>
                <a:sym typeface="Arial"/>
              </a:rPr>
              <a:t>Harrow Law Centre can provide advice in the following areas: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0000"/>
                </a:solidFill>
                <a:latin typeface="Arial"/>
                <a:ea typeface="Arial"/>
                <a:cs typeface="Arial"/>
                <a:sym typeface="Arial"/>
              </a:rPr>
              <a:t>Possession and eviction  </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0000"/>
                </a:solidFill>
                <a:latin typeface="Arial"/>
                <a:ea typeface="Arial"/>
                <a:cs typeface="Arial"/>
                <a:sym typeface="Arial"/>
              </a:rPr>
              <a:t>Homelessness </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0000"/>
                </a:solidFill>
                <a:latin typeface="Arial"/>
                <a:ea typeface="Arial"/>
                <a:cs typeface="Arial"/>
                <a:sym typeface="Arial"/>
              </a:rPr>
              <a:t>Unlawful evictions </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0000"/>
                </a:solidFill>
                <a:latin typeface="Arial"/>
                <a:ea typeface="Arial"/>
                <a:cs typeface="Arial"/>
                <a:sym typeface="Arial"/>
              </a:rPr>
              <a:t>Disrepair cases, where there is a serious risk of harm to the health and safety of the individual or member of the individual’s household.</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GB" sz="2000" u="none" cap="none" strike="noStrike">
                <a:solidFill>
                  <a:srgbClr val="000000"/>
                </a:solidFill>
                <a:latin typeface="Arial"/>
                <a:ea typeface="Arial"/>
                <a:cs typeface="Arial"/>
                <a:sym typeface="Arial"/>
              </a:rPr>
              <a:t>Most of our housing work is funded by the Legal Aid Agency. We will assess whether you are financially eligible for legal aid and also whether your case is in scope for legal aid.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GB" sz="2000" u="none" cap="none" strike="noStrike">
                <a:solidFill>
                  <a:srgbClr val="000000"/>
                </a:solidFill>
                <a:latin typeface="Arial"/>
                <a:ea typeface="Arial"/>
                <a:cs typeface="Arial"/>
                <a:sym typeface="Arial"/>
              </a:rPr>
              <a:t>If you require housing advice, please contact us by email or calling us on 020 8863 4355 and select option 1. </a:t>
            </a:r>
            <a:endParaRPr b="0" i="0" sz="2000" u="none" cap="none" strike="noStrike">
              <a:solidFill>
                <a:srgbClr val="000000"/>
              </a:solidFill>
              <a:latin typeface="Arial"/>
              <a:ea typeface="Arial"/>
              <a:cs typeface="Arial"/>
              <a:sym typeface="Arial"/>
            </a:endParaRPr>
          </a:p>
        </p:txBody>
      </p:sp>
      <p:sp>
        <p:nvSpPr>
          <p:cNvPr id="926" name="Google Shape;926;g32681884be5_0_0"/>
          <p:cNvSpPr/>
          <p:nvPr/>
        </p:nvSpPr>
        <p:spPr>
          <a:xfrm>
            <a:off x="9846375" y="251175"/>
            <a:ext cx="2070900" cy="483300"/>
          </a:xfrm>
          <a:prstGeom prst="chevron">
            <a:avLst>
              <a:gd fmla="val 50000" name="adj"/>
            </a:avLst>
          </a:prstGeom>
          <a:solidFill>
            <a:srgbClr val="FFFF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27" name="Google Shape;927;g32681884be5_0_0"/>
          <p:cNvSpPr txBox="1"/>
          <p:nvPr>
            <p:ph idx="4294967295" type="title"/>
          </p:nvPr>
        </p:nvSpPr>
        <p:spPr>
          <a:xfrm>
            <a:off x="527775" y="212725"/>
            <a:ext cx="93414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sz="4100">
                <a:latin typeface="Arial"/>
                <a:ea typeface="Arial"/>
                <a:cs typeface="Arial"/>
                <a:sym typeface="Arial"/>
              </a:rPr>
              <a:t>Damp, Mould &amp; Housing Support</a:t>
            </a:r>
            <a:endParaRPr b="1" sz="4100">
              <a:latin typeface="Arial"/>
              <a:ea typeface="Arial"/>
              <a:cs typeface="Arial"/>
              <a:sym typeface="Arial"/>
            </a:endParaRPr>
          </a:p>
        </p:txBody>
      </p:sp>
      <p:pic>
        <p:nvPicPr>
          <p:cNvPr id="928" name="Google Shape;928;g32681884be5_0_0"/>
          <p:cNvPicPr preferRelativeResize="0"/>
          <p:nvPr/>
        </p:nvPicPr>
        <p:blipFill>
          <a:blip r:embed="rId4">
            <a:alphaModFix/>
          </a:blip>
          <a:stretch>
            <a:fillRect/>
          </a:stretch>
        </p:blipFill>
        <p:spPr>
          <a:xfrm>
            <a:off x="10336200" y="1336475"/>
            <a:ext cx="1152500" cy="11407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pic>
        <p:nvPicPr>
          <p:cNvPr id="933" name="Google Shape;933;p39"/>
          <p:cNvPicPr preferRelativeResize="0"/>
          <p:nvPr/>
        </p:nvPicPr>
        <p:blipFill rotWithShape="1">
          <a:blip r:embed="rId3">
            <a:alphaModFix/>
          </a:blip>
          <a:srcRect b="0" l="0" r="0" t="0"/>
          <a:stretch/>
        </p:blipFill>
        <p:spPr>
          <a:xfrm>
            <a:off x="8529938" y="4516763"/>
            <a:ext cx="2352675" cy="2028825"/>
          </a:xfrm>
          <a:prstGeom prst="rect">
            <a:avLst/>
          </a:prstGeom>
          <a:noFill/>
          <a:ln>
            <a:noFill/>
          </a:ln>
        </p:spPr>
      </p:pic>
      <p:sp>
        <p:nvSpPr>
          <p:cNvPr id="934" name="Google Shape;934;p39"/>
          <p:cNvSpPr txBox="1"/>
          <p:nvPr>
            <p:ph idx="1" type="body"/>
          </p:nvPr>
        </p:nvSpPr>
        <p:spPr>
          <a:xfrm>
            <a:off x="635275" y="1170900"/>
            <a:ext cx="11073900" cy="43512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rgbClr val="262626"/>
              </a:buClr>
              <a:buSzPts val="2800"/>
              <a:buNone/>
            </a:pPr>
            <a:r>
              <a:rPr i="0" lang="en-GB">
                <a:solidFill>
                  <a:srgbClr val="262626"/>
                </a:solidFill>
              </a:rPr>
              <a:t>As temperatures plummet, many organisations across the country are creating warm hubs. These spaces offer warm food and drink, heating and a place to meet others.</a:t>
            </a:r>
            <a:endParaRPr/>
          </a:p>
          <a:p>
            <a:pPr indent="0" lvl="0" marL="0" rtl="0" algn="l">
              <a:lnSpc>
                <a:spcPct val="90000"/>
              </a:lnSpc>
              <a:spcBef>
                <a:spcPts val="1000"/>
              </a:spcBef>
              <a:spcAft>
                <a:spcPts val="0"/>
              </a:spcAft>
              <a:buClr>
                <a:srgbClr val="262626"/>
              </a:buClr>
              <a:buSzPts val="2800"/>
              <a:buNone/>
            </a:pPr>
            <a:r>
              <a:rPr i="0" lang="en-GB">
                <a:solidFill>
                  <a:srgbClr val="262626"/>
                </a:solidFill>
              </a:rPr>
              <a:t>Warm Welcome has 3,000 registered hubs across the UK, offering welcoming spaces to the public. </a:t>
            </a:r>
            <a:r>
              <a:rPr b="1" i="0" lang="en-GB" u="sng" strike="noStrike">
                <a:solidFill>
                  <a:srgbClr val="262626"/>
                </a:solidFill>
                <a:hlinkClick r:id="rId4">
                  <a:extLst>
                    <a:ext uri="{A12FA001-AC4F-418D-AE19-62706E023703}">
                      <ahyp:hlinkClr val="tx"/>
                    </a:ext>
                  </a:extLst>
                </a:hlinkClick>
              </a:rPr>
              <a:t>You can find one near you, here</a:t>
            </a:r>
            <a:r>
              <a:rPr i="0" lang="en-GB">
                <a:solidFill>
                  <a:srgbClr val="262626"/>
                </a:solidFill>
              </a:rPr>
              <a:t>.</a:t>
            </a:r>
            <a:endParaRPr/>
          </a:p>
          <a:p>
            <a:pPr indent="0" lvl="0" marL="0" rtl="0" algn="l">
              <a:lnSpc>
                <a:spcPct val="90000"/>
              </a:lnSpc>
              <a:spcBef>
                <a:spcPts val="1000"/>
              </a:spcBef>
              <a:spcAft>
                <a:spcPts val="0"/>
              </a:spcAft>
              <a:buClr>
                <a:srgbClr val="262626"/>
              </a:buClr>
              <a:buSzPts val="2800"/>
              <a:buNone/>
            </a:pPr>
            <a:r>
              <a:rPr i="0" lang="en-GB">
                <a:solidFill>
                  <a:srgbClr val="262626"/>
                </a:solidFill>
              </a:rPr>
              <a:t>Many local organisations such as churches, town halls, shops, pubs and cafes are also offering warm hubs. </a:t>
            </a:r>
            <a:r>
              <a:rPr b="1" i="0" lang="en-GB" u="sng" strike="noStrike">
                <a:solidFill>
                  <a:srgbClr val="262626"/>
                </a:solidFill>
                <a:hlinkClick r:id="rId5">
                  <a:extLst>
                    <a:ext uri="{A12FA001-AC4F-418D-AE19-62706E023703}">
                      <ahyp:hlinkClr val="tx"/>
                    </a:ext>
                  </a:extLst>
                </a:hlinkClick>
              </a:rPr>
              <a:t>Check with your local council</a:t>
            </a:r>
            <a:r>
              <a:rPr i="0" lang="en-GB">
                <a:solidFill>
                  <a:srgbClr val="262626"/>
                </a:solidFill>
              </a:rPr>
              <a:t> to find a space near you. </a:t>
            </a:r>
            <a:endParaRPr/>
          </a:p>
          <a:p>
            <a:pPr indent="0" lvl="0" marL="0" rtl="0" algn="l">
              <a:lnSpc>
                <a:spcPct val="90000"/>
              </a:lnSpc>
              <a:spcBef>
                <a:spcPts val="1000"/>
              </a:spcBef>
              <a:spcAft>
                <a:spcPts val="0"/>
              </a:spcAft>
              <a:buClr>
                <a:schemeClr val="dk1"/>
              </a:buClr>
              <a:buSzPts val="2800"/>
              <a:buNone/>
            </a:pPr>
            <a:r>
              <a:t/>
            </a:r>
            <a:endParaRPr>
              <a:solidFill>
                <a:srgbClr val="262626"/>
              </a:solidFill>
            </a:endParaRPr>
          </a:p>
          <a:p>
            <a:pPr indent="0" lvl="0" marL="0" rtl="0" algn="l">
              <a:lnSpc>
                <a:spcPct val="90000"/>
              </a:lnSpc>
              <a:spcBef>
                <a:spcPts val="1000"/>
              </a:spcBef>
              <a:spcAft>
                <a:spcPts val="0"/>
              </a:spcAft>
              <a:buClr>
                <a:srgbClr val="262626"/>
              </a:buClr>
              <a:buSzPts val="2800"/>
              <a:buNone/>
            </a:pPr>
            <a:r>
              <a:rPr i="0" lang="en-GB" u="sng">
                <a:solidFill>
                  <a:srgbClr val="262626"/>
                </a:solidFill>
                <a:hlinkClick r:id="rId6">
                  <a:extLst>
                    <a:ext uri="{A12FA001-AC4F-418D-AE19-62706E023703}">
                      <ahyp:hlinkClr val="tx"/>
                    </a:ext>
                  </a:extLst>
                </a:hlinkClick>
              </a:rPr>
              <a:t>Harrow Community/Warm Hubs link is here</a:t>
            </a:r>
            <a:endParaRPr i="0">
              <a:solidFill>
                <a:srgbClr val="262626"/>
              </a:solidFill>
            </a:endParaRPr>
          </a:p>
          <a:p>
            <a:pPr indent="-64135" lvl="0" marL="228600" rtl="0" algn="l">
              <a:lnSpc>
                <a:spcPct val="90000"/>
              </a:lnSpc>
              <a:spcBef>
                <a:spcPts val="1000"/>
              </a:spcBef>
              <a:spcAft>
                <a:spcPts val="0"/>
              </a:spcAft>
              <a:buClr>
                <a:schemeClr val="dk1"/>
              </a:buClr>
              <a:buSzPts val="2800"/>
              <a:buNone/>
            </a:pPr>
            <a:r>
              <a:t/>
            </a:r>
            <a:endParaRPr/>
          </a:p>
        </p:txBody>
      </p:sp>
      <p:sp>
        <p:nvSpPr>
          <p:cNvPr id="935" name="Google Shape;935;p39"/>
          <p:cNvSpPr/>
          <p:nvPr/>
        </p:nvSpPr>
        <p:spPr>
          <a:xfrm>
            <a:off x="9846375" y="251175"/>
            <a:ext cx="2070900" cy="483300"/>
          </a:xfrm>
          <a:prstGeom prst="chevron">
            <a:avLst>
              <a:gd fmla="val 50000" name="adj"/>
            </a:avLst>
          </a:prstGeom>
          <a:solidFill>
            <a:srgbClr val="FFFF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36" name="Google Shape;936;p39"/>
          <p:cNvSpPr txBox="1"/>
          <p:nvPr>
            <p:ph type="title"/>
          </p:nvPr>
        </p:nvSpPr>
        <p:spPr>
          <a:xfrm>
            <a:off x="8382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Find a Warm Space</a:t>
            </a:r>
            <a:endParaRPr b="1">
              <a:latin typeface="Arial"/>
              <a:ea typeface="Arial"/>
              <a:cs typeface="Arial"/>
              <a:sym typeface="Arial"/>
            </a:endParaRPr>
          </a:p>
        </p:txBody>
      </p:sp>
      <p:pic>
        <p:nvPicPr>
          <p:cNvPr id="937" name="Google Shape;937;p39"/>
          <p:cNvPicPr preferRelativeResize="0"/>
          <p:nvPr/>
        </p:nvPicPr>
        <p:blipFill rotWithShape="1">
          <a:blip r:embed="rId7">
            <a:alphaModFix/>
          </a:blip>
          <a:srcRect b="0" l="0" r="0" t="0"/>
          <a:stretch/>
        </p:blipFill>
        <p:spPr>
          <a:xfrm>
            <a:off x="7905850" y="4013725"/>
            <a:ext cx="3600875" cy="7316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42" name="Shape 942"/>
        <p:cNvGrpSpPr/>
        <p:nvPr/>
      </p:nvGrpSpPr>
      <p:grpSpPr>
        <a:xfrm>
          <a:off x="0" y="0"/>
          <a:ext cx="0" cy="0"/>
          <a:chOff x="0" y="0"/>
          <a:chExt cx="0" cy="0"/>
        </a:xfrm>
      </p:grpSpPr>
      <p:sp>
        <p:nvSpPr>
          <p:cNvPr id="943" name="Google Shape;943;p40"/>
          <p:cNvSpPr txBox="1"/>
          <p:nvPr/>
        </p:nvSpPr>
        <p:spPr>
          <a:xfrm>
            <a:off x="594125" y="1136000"/>
            <a:ext cx="11149500" cy="5979600"/>
          </a:xfrm>
          <a:prstGeom prst="rect">
            <a:avLst/>
          </a:prstGeom>
          <a:noFill/>
          <a:ln>
            <a:noFill/>
          </a:ln>
        </p:spPr>
        <p:txBody>
          <a:bodyPr anchorCtr="0" anchor="t" bIns="91425" lIns="109725" spcFirstLastPara="1" rIns="109725" wrap="square" tIns="109725">
            <a:noAutofit/>
          </a:bodyPr>
          <a:lstStyle/>
          <a:p>
            <a:pPr indent="0" lvl="0" marL="0" marR="0" rtl="0" algn="l">
              <a:lnSpc>
                <a:spcPct val="130000"/>
              </a:lnSpc>
              <a:spcBef>
                <a:spcPts val="0"/>
              </a:spcBef>
              <a:spcAft>
                <a:spcPts val="0"/>
              </a:spcAft>
              <a:buClr>
                <a:srgbClr val="3F3F3F"/>
              </a:buClr>
              <a:buSzPts val="3800"/>
              <a:buFont typeface="Corbel"/>
              <a:buNone/>
            </a:pPr>
            <a:r>
              <a:rPr b="0" i="0" lang="en-GB" sz="2000" u="none" cap="none" strike="noStrike">
                <a:solidFill>
                  <a:srgbClr val="3F3F3F"/>
                </a:solidFill>
                <a:latin typeface="Arial"/>
                <a:ea typeface="Arial"/>
                <a:cs typeface="Arial"/>
                <a:sym typeface="Arial"/>
              </a:rPr>
              <a:t>London is in a severe housing affordability crisis due to the cost of living and changes to the Private Rented Sector (PRS). </a:t>
            </a:r>
            <a:endParaRPr b="0" i="0" sz="2000" u="none" cap="none" strike="noStrike">
              <a:solidFill>
                <a:srgbClr val="000000"/>
              </a:solidFill>
              <a:latin typeface="Arial"/>
              <a:ea typeface="Arial"/>
              <a:cs typeface="Arial"/>
              <a:sym typeface="Arial"/>
            </a:endParaRPr>
          </a:p>
          <a:p>
            <a:pPr indent="0" lvl="0" marL="0" marR="0" rtl="0" algn="l">
              <a:lnSpc>
                <a:spcPct val="130000"/>
              </a:lnSpc>
              <a:spcBef>
                <a:spcPts val="1730"/>
              </a:spcBef>
              <a:spcAft>
                <a:spcPts val="0"/>
              </a:spcAft>
              <a:buClr>
                <a:srgbClr val="3F3F3F"/>
              </a:buClr>
              <a:buSzPts val="3800"/>
              <a:buFont typeface="Corbel"/>
              <a:buNone/>
            </a:pPr>
            <a:r>
              <a:rPr b="0" i="0" lang="en-GB" sz="2000" u="none" cap="none" strike="noStrike">
                <a:solidFill>
                  <a:srgbClr val="3F3F3F"/>
                </a:solidFill>
                <a:latin typeface="Arial"/>
                <a:ea typeface="Arial"/>
                <a:cs typeface="Arial"/>
                <a:sym typeface="Arial"/>
              </a:rPr>
              <a:t>Difficult to find affordable larger accommodation locally, especially for families who need help from HB/UC for housing costs and/or are  affected by the Benefit Cap.</a:t>
            </a:r>
            <a:endParaRPr b="0" i="0" sz="2000" u="none" cap="none" strike="noStrike">
              <a:solidFill>
                <a:srgbClr val="000000"/>
              </a:solidFill>
              <a:latin typeface="Arial"/>
              <a:ea typeface="Arial"/>
              <a:cs typeface="Arial"/>
              <a:sym typeface="Arial"/>
            </a:endParaRPr>
          </a:p>
          <a:p>
            <a:pPr indent="0" lvl="0" marL="0" marR="0" rtl="0" algn="l">
              <a:lnSpc>
                <a:spcPct val="130000"/>
              </a:lnSpc>
              <a:spcBef>
                <a:spcPts val="1730"/>
              </a:spcBef>
              <a:spcAft>
                <a:spcPts val="0"/>
              </a:spcAft>
              <a:buClr>
                <a:srgbClr val="3F3F3F"/>
              </a:buClr>
              <a:buSzPts val="3800"/>
              <a:buFont typeface="Corbel"/>
              <a:buNone/>
            </a:pPr>
            <a:r>
              <a:rPr b="0" i="0" lang="en-GB" sz="2000" u="none" cap="none" strike="noStrike">
                <a:solidFill>
                  <a:srgbClr val="3F3F3F"/>
                </a:solidFill>
                <a:latin typeface="Arial"/>
                <a:ea typeface="Arial"/>
                <a:cs typeface="Arial"/>
                <a:sym typeface="Arial"/>
              </a:rPr>
              <a:t>Harrow has a small social housing stock. Housing solutions will usually be in the private rented sector.</a:t>
            </a:r>
            <a:r>
              <a:rPr b="0" i="0" lang="en-GB" sz="2000" u="none" cap="none" strike="noStrike">
                <a:solidFill>
                  <a:srgbClr val="000000"/>
                </a:solidFill>
                <a:latin typeface="Arial"/>
                <a:ea typeface="Arial"/>
                <a:cs typeface="Arial"/>
                <a:sym typeface="Arial"/>
              </a:rPr>
              <a:t> </a:t>
            </a:r>
            <a:r>
              <a:rPr b="0" i="0" lang="en-GB" sz="2000" u="none" cap="none" strike="noStrike">
                <a:solidFill>
                  <a:srgbClr val="3F3F3F"/>
                </a:solidFill>
                <a:latin typeface="Arial"/>
                <a:ea typeface="Arial"/>
                <a:cs typeface="Arial"/>
                <a:sym typeface="Arial"/>
              </a:rPr>
              <a:t>It is difficult to find alternative accommodation in Harrow, so it is really important to try to avoid losing your current home.  </a:t>
            </a:r>
            <a:endParaRPr b="0" i="0" sz="2000" u="none" cap="none" strike="noStrike">
              <a:solidFill>
                <a:srgbClr val="000000"/>
              </a:solidFill>
              <a:latin typeface="Arial"/>
              <a:ea typeface="Arial"/>
              <a:cs typeface="Arial"/>
              <a:sym typeface="Arial"/>
            </a:endParaRPr>
          </a:p>
          <a:p>
            <a:pPr indent="0" lvl="0" marL="0" marR="0" rtl="0" algn="l">
              <a:lnSpc>
                <a:spcPct val="130000"/>
              </a:lnSpc>
              <a:spcBef>
                <a:spcPts val="1730"/>
              </a:spcBef>
              <a:spcAft>
                <a:spcPts val="0"/>
              </a:spcAft>
              <a:buClr>
                <a:srgbClr val="3F3F3F"/>
              </a:buClr>
              <a:buSzPts val="3800"/>
              <a:buFont typeface="Corbel"/>
              <a:buNone/>
            </a:pPr>
            <a:r>
              <a:rPr b="0" i="0" lang="en-GB" sz="2000" u="none" cap="none" strike="noStrike">
                <a:solidFill>
                  <a:srgbClr val="3F3F3F"/>
                </a:solidFill>
                <a:latin typeface="Arial"/>
                <a:ea typeface="Arial"/>
                <a:cs typeface="Arial"/>
                <a:sym typeface="Arial"/>
              </a:rPr>
              <a:t>Get advice early on if you think you may need to move.</a:t>
            </a:r>
            <a:endParaRPr b="0" i="0" sz="2000" u="none" cap="none" strike="noStrike">
              <a:solidFill>
                <a:srgbClr val="000000"/>
              </a:solidFill>
              <a:latin typeface="Arial"/>
              <a:ea typeface="Arial"/>
              <a:cs typeface="Arial"/>
              <a:sym typeface="Arial"/>
            </a:endParaRPr>
          </a:p>
          <a:p>
            <a:pPr indent="0" lvl="0" marL="0" marR="0" rtl="0" algn="l">
              <a:lnSpc>
                <a:spcPct val="130000"/>
              </a:lnSpc>
              <a:spcBef>
                <a:spcPts val="1730"/>
              </a:spcBef>
              <a:spcAft>
                <a:spcPts val="0"/>
              </a:spcAft>
              <a:buClr>
                <a:srgbClr val="3F3F3F"/>
              </a:buClr>
              <a:buSzPts val="4400"/>
              <a:buFont typeface="Corbel"/>
              <a:buNone/>
            </a:pPr>
            <a:r>
              <a:rPr b="1" i="0" lang="en-GB" sz="2000" u="none" cap="none" strike="noStrike">
                <a:solidFill>
                  <a:srgbClr val="3F3F3F"/>
                </a:solidFill>
                <a:latin typeface="Arial"/>
                <a:ea typeface="Arial"/>
                <a:cs typeface="Arial"/>
                <a:sym typeface="Arial"/>
              </a:rPr>
              <a:t>If you are at risk of losing your home use the online webform https://www.harrow.gov.uk/wf_housingadvice or call Housing Advice on 020 8424 1093 (option 1). </a:t>
            </a:r>
            <a:endParaRPr b="0" i="0" sz="2000" u="none" cap="none" strike="noStrike">
              <a:solidFill>
                <a:srgbClr val="3F3F3F"/>
              </a:solidFill>
              <a:latin typeface="Arial"/>
              <a:ea typeface="Arial"/>
              <a:cs typeface="Arial"/>
              <a:sym typeface="Arial"/>
            </a:endParaRPr>
          </a:p>
          <a:p>
            <a:pPr indent="0" lvl="0" marL="0" marR="0" rtl="0" algn="l">
              <a:lnSpc>
                <a:spcPct val="130000"/>
              </a:lnSpc>
              <a:spcBef>
                <a:spcPts val="1730"/>
              </a:spcBef>
              <a:spcAft>
                <a:spcPts val="0"/>
              </a:spcAft>
              <a:buClr>
                <a:schemeClr val="dk1"/>
              </a:buClr>
              <a:buSzPts val="700"/>
              <a:buFont typeface="Corbel"/>
              <a:buNone/>
            </a:pPr>
            <a:r>
              <a:t/>
            </a:r>
            <a:endParaRPr b="0" i="0" sz="2000" u="none" cap="none" strike="noStrike">
              <a:solidFill>
                <a:srgbClr val="3F3F3F"/>
              </a:solidFill>
              <a:latin typeface="Arial"/>
              <a:ea typeface="Arial"/>
              <a:cs typeface="Arial"/>
              <a:sym typeface="Arial"/>
            </a:endParaRPr>
          </a:p>
        </p:txBody>
      </p:sp>
      <p:sp>
        <p:nvSpPr>
          <p:cNvPr id="944" name="Google Shape;944;p40"/>
          <p:cNvSpPr/>
          <p:nvPr/>
        </p:nvSpPr>
        <p:spPr>
          <a:xfrm>
            <a:off x="9846375" y="251175"/>
            <a:ext cx="2070900" cy="483300"/>
          </a:xfrm>
          <a:prstGeom prst="chevron">
            <a:avLst>
              <a:gd fmla="val 50000" name="adj"/>
            </a:avLst>
          </a:prstGeom>
          <a:solidFill>
            <a:srgbClr val="FFFF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45" name="Google Shape;945;p40"/>
          <p:cNvSpPr txBox="1"/>
          <p:nvPr>
            <p:ph idx="4294967295" type="title"/>
          </p:nvPr>
        </p:nvSpPr>
        <p:spPr>
          <a:xfrm>
            <a:off x="12192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Preventing Homelessness</a:t>
            </a:r>
            <a:endParaRPr b="1">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3">
                                            <p:txEl>
                                              <p:pRg end="0" st="0"/>
                                            </p:txEl>
                                          </p:spTgt>
                                        </p:tgtEl>
                                        <p:attrNameLst>
                                          <p:attrName>style.visibility</p:attrName>
                                        </p:attrNameLst>
                                      </p:cBhvr>
                                      <p:to>
                                        <p:strVal val="visible"/>
                                      </p:to>
                                    </p:set>
                                    <p:animEffect filter="fade" transition="in">
                                      <p:cBhvr>
                                        <p:cTn dur="1000"/>
                                        <p:tgtEl>
                                          <p:spTgt spid="94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3">
                                            <p:txEl>
                                              <p:pRg end="1" st="1"/>
                                            </p:txEl>
                                          </p:spTgt>
                                        </p:tgtEl>
                                        <p:attrNameLst>
                                          <p:attrName>style.visibility</p:attrName>
                                        </p:attrNameLst>
                                      </p:cBhvr>
                                      <p:to>
                                        <p:strVal val="visible"/>
                                      </p:to>
                                    </p:set>
                                    <p:animEffect filter="fade" transition="in">
                                      <p:cBhvr>
                                        <p:cTn dur="1000"/>
                                        <p:tgtEl>
                                          <p:spTgt spid="94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3">
                                            <p:txEl>
                                              <p:pRg end="2" st="2"/>
                                            </p:txEl>
                                          </p:spTgt>
                                        </p:tgtEl>
                                        <p:attrNameLst>
                                          <p:attrName>style.visibility</p:attrName>
                                        </p:attrNameLst>
                                      </p:cBhvr>
                                      <p:to>
                                        <p:strVal val="visible"/>
                                      </p:to>
                                    </p:set>
                                    <p:animEffect filter="fade" transition="in">
                                      <p:cBhvr>
                                        <p:cTn dur="1000"/>
                                        <p:tgtEl>
                                          <p:spTgt spid="94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3">
                                            <p:txEl>
                                              <p:pRg end="3" st="3"/>
                                            </p:txEl>
                                          </p:spTgt>
                                        </p:tgtEl>
                                        <p:attrNameLst>
                                          <p:attrName>style.visibility</p:attrName>
                                        </p:attrNameLst>
                                      </p:cBhvr>
                                      <p:to>
                                        <p:strVal val="visible"/>
                                      </p:to>
                                    </p:set>
                                    <p:animEffect filter="fade" transition="in">
                                      <p:cBhvr>
                                        <p:cTn dur="1000"/>
                                        <p:tgtEl>
                                          <p:spTgt spid="94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3">
                                            <p:txEl>
                                              <p:pRg end="4" st="4"/>
                                            </p:txEl>
                                          </p:spTgt>
                                        </p:tgtEl>
                                        <p:attrNameLst>
                                          <p:attrName>style.visibility</p:attrName>
                                        </p:attrNameLst>
                                      </p:cBhvr>
                                      <p:to>
                                        <p:strVal val="visible"/>
                                      </p:to>
                                    </p:set>
                                    <p:animEffect filter="fade" transition="in">
                                      <p:cBhvr>
                                        <p:cTn dur="1000"/>
                                        <p:tgtEl>
                                          <p:spTgt spid="94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3">
                                            <p:txEl>
                                              <p:pRg end="5" st="5"/>
                                            </p:txEl>
                                          </p:spTgt>
                                        </p:tgtEl>
                                        <p:attrNameLst>
                                          <p:attrName>style.visibility</p:attrName>
                                        </p:attrNameLst>
                                      </p:cBhvr>
                                      <p:to>
                                        <p:strVal val="visible"/>
                                      </p:to>
                                    </p:set>
                                    <p:animEffect filter="fade" transition="in">
                                      <p:cBhvr>
                                        <p:cTn dur="1000"/>
                                        <p:tgtEl>
                                          <p:spTgt spid="943">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pic>
        <p:nvPicPr>
          <p:cNvPr id="950" name="Google Shape;950;p41"/>
          <p:cNvPicPr preferRelativeResize="0"/>
          <p:nvPr>
            <p:ph idx="1" type="body"/>
          </p:nvPr>
        </p:nvPicPr>
        <p:blipFill rotWithShape="1">
          <a:blip r:embed="rId3">
            <a:alphaModFix/>
          </a:blip>
          <a:srcRect b="0" l="0" r="0" t="0"/>
          <a:stretch/>
        </p:blipFill>
        <p:spPr>
          <a:xfrm>
            <a:off x="781800" y="404975"/>
            <a:ext cx="10628400" cy="5875500"/>
          </a:xfrm>
          <a:prstGeom prst="rect">
            <a:avLst/>
          </a:prstGeom>
          <a:noFill/>
          <a:ln>
            <a:noFill/>
          </a:ln>
        </p:spPr>
      </p:pic>
      <p:pic>
        <p:nvPicPr>
          <p:cNvPr id="951" name="Google Shape;951;p41"/>
          <p:cNvPicPr preferRelativeResize="0"/>
          <p:nvPr/>
        </p:nvPicPr>
        <p:blipFill rotWithShape="1">
          <a:blip r:embed="rId4">
            <a:alphaModFix/>
          </a:blip>
          <a:srcRect b="0" l="0" r="0" t="0"/>
          <a:stretch/>
        </p:blipFill>
        <p:spPr>
          <a:xfrm>
            <a:off x="9951519" y="4987936"/>
            <a:ext cx="1793195" cy="1569046"/>
          </a:xfrm>
          <a:prstGeom prst="rect">
            <a:avLst/>
          </a:prstGeom>
          <a:noFill/>
          <a:ln>
            <a:noFill/>
          </a:ln>
        </p:spPr>
      </p:pic>
      <p:sp>
        <p:nvSpPr>
          <p:cNvPr id="952" name="Google Shape;952;p41"/>
          <p:cNvSpPr/>
          <p:nvPr/>
        </p:nvSpPr>
        <p:spPr>
          <a:xfrm>
            <a:off x="9812675" y="143550"/>
            <a:ext cx="2070900" cy="483300"/>
          </a:xfrm>
          <a:prstGeom prst="chevron">
            <a:avLst>
              <a:gd fmla="val 50000" name="adj"/>
            </a:avLst>
          </a:prstGeom>
          <a:solidFill>
            <a:srgbClr val="FFFF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5"/>
          <p:cNvSpPr txBox="1"/>
          <p:nvPr>
            <p:ph type="title"/>
          </p:nvPr>
        </p:nvSpPr>
        <p:spPr>
          <a:xfrm>
            <a:off x="9906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Cancer Screening &amp; Support</a:t>
            </a:r>
            <a:endParaRPr b="1">
              <a:latin typeface="Arial"/>
              <a:ea typeface="Arial"/>
              <a:cs typeface="Arial"/>
              <a:sym typeface="Arial"/>
            </a:endParaRPr>
          </a:p>
        </p:txBody>
      </p:sp>
      <p:sp>
        <p:nvSpPr>
          <p:cNvPr id="450" name="Google Shape;450;p5"/>
          <p:cNvSpPr txBox="1"/>
          <p:nvPr>
            <p:ph idx="1" type="body"/>
          </p:nvPr>
        </p:nvSpPr>
        <p:spPr>
          <a:xfrm>
            <a:off x="331300" y="893700"/>
            <a:ext cx="11696700" cy="5415600"/>
          </a:xfrm>
          <a:prstGeom prst="rect">
            <a:avLst/>
          </a:prstGeom>
          <a:noFill/>
          <a:ln>
            <a:noFill/>
          </a:ln>
        </p:spPr>
        <p:txBody>
          <a:bodyPr anchorCtr="0" anchor="t" bIns="45700" lIns="91425" spcFirstLastPara="1" rIns="91425" wrap="square" tIns="45700">
            <a:normAutofit fontScale="47500" lnSpcReduction="20000"/>
          </a:bodyPr>
          <a:lstStyle/>
          <a:p>
            <a:pPr indent="0" lvl="0" marL="0" rtl="0" algn="l">
              <a:lnSpc>
                <a:spcPct val="90000"/>
              </a:lnSpc>
              <a:spcBef>
                <a:spcPts val="0"/>
              </a:spcBef>
              <a:spcAft>
                <a:spcPts val="0"/>
              </a:spcAft>
              <a:buClr>
                <a:schemeClr val="dk1"/>
              </a:buClr>
              <a:buSzPct val="58666"/>
              <a:buNone/>
            </a:pPr>
            <a:r>
              <a:rPr b="1" lang="en-GB" sz="3750"/>
              <a:t>Bowel Cancer Screening:</a:t>
            </a:r>
            <a:endParaRPr sz="3750"/>
          </a:p>
          <a:p>
            <a:pPr indent="0" lvl="0" marL="0" rtl="0" algn="l">
              <a:lnSpc>
                <a:spcPct val="90000"/>
              </a:lnSpc>
              <a:spcBef>
                <a:spcPts val="1000"/>
              </a:spcBef>
              <a:spcAft>
                <a:spcPts val="0"/>
              </a:spcAft>
              <a:buClr>
                <a:schemeClr val="dk1"/>
              </a:buClr>
              <a:buSzPct val="53333"/>
              <a:buNone/>
            </a:pPr>
            <a:r>
              <a:rPr lang="en-GB" sz="3750"/>
              <a:t>How do I get a screening kit?</a:t>
            </a:r>
            <a:endParaRPr sz="3750"/>
          </a:p>
          <a:p>
            <a:pPr indent="-228615" lvl="0" marL="228600" rtl="0" algn="l">
              <a:lnSpc>
                <a:spcPct val="90000"/>
              </a:lnSpc>
              <a:spcBef>
                <a:spcPts val="1000"/>
              </a:spcBef>
              <a:spcAft>
                <a:spcPts val="0"/>
              </a:spcAft>
              <a:buClr>
                <a:schemeClr val="dk1"/>
              </a:buClr>
              <a:buSzPct val="100000"/>
              <a:buChar char="•"/>
            </a:pPr>
            <a:r>
              <a:rPr lang="en-GB" sz="3750"/>
              <a:t>Bowel cancer screening is offered to everyone aged 54 to 74 every 2 years. It will soon be available for everyone aged 50 to 74 years old, so you may be sent a home test kit now if you’re aged 50 or over. This is because your risk of getting bowel cancer gets higher as you get older.</a:t>
            </a:r>
            <a:endParaRPr sz="3750"/>
          </a:p>
          <a:p>
            <a:pPr indent="-228615" lvl="0" marL="228600" rtl="0" algn="l">
              <a:lnSpc>
                <a:spcPct val="90000"/>
              </a:lnSpc>
              <a:spcBef>
                <a:spcPts val="1000"/>
              </a:spcBef>
              <a:spcAft>
                <a:spcPts val="0"/>
              </a:spcAft>
              <a:buClr>
                <a:schemeClr val="dk1"/>
              </a:buClr>
              <a:buSzPct val="100000"/>
              <a:buChar char="•"/>
            </a:pPr>
            <a:r>
              <a:rPr lang="en-GB" sz="3750"/>
              <a:t>You can also get screening for bowel cancer every 2 years if you are aged 75 or over, but you need to call the bowel cancer screening helpline on 0800 707 6060 and ask for the test.</a:t>
            </a:r>
            <a:endParaRPr sz="3750"/>
          </a:p>
          <a:p>
            <a:pPr indent="0" lvl="0" marL="0" rtl="0" algn="l">
              <a:lnSpc>
                <a:spcPct val="90000"/>
              </a:lnSpc>
              <a:spcBef>
                <a:spcPts val="1000"/>
              </a:spcBef>
              <a:spcAft>
                <a:spcPts val="0"/>
              </a:spcAft>
              <a:buClr>
                <a:schemeClr val="dk1"/>
              </a:buClr>
              <a:buSzPct val="53333"/>
              <a:buNone/>
            </a:pPr>
            <a:r>
              <a:rPr b="1" lang="en-GB" sz="3750"/>
              <a:t>Breast Cancer Screening: </a:t>
            </a:r>
            <a:endParaRPr sz="3750"/>
          </a:p>
          <a:p>
            <a:pPr indent="0" lvl="0" marL="0" rtl="0" algn="l">
              <a:lnSpc>
                <a:spcPct val="90000"/>
              </a:lnSpc>
              <a:spcBef>
                <a:spcPts val="1000"/>
              </a:spcBef>
              <a:spcAft>
                <a:spcPts val="0"/>
              </a:spcAft>
              <a:buClr>
                <a:schemeClr val="dk1"/>
              </a:buClr>
              <a:buSzPct val="53333"/>
              <a:buNone/>
            </a:pPr>
            <a:r>
              <a:rPr lang="en-GB" sz="3750"/>
              <a:t>The National Breast Screening Programme was introduced in 1988 as an early detection service for </a:t>
            </a:r>
            <a:endParaRPr sz="3750"/>
          </a:p>
          <a:p>
            <a:pPr indent="0" lvl="0" marL="0" rtl="0" algn="l">
              <a:lnSpc>
                <a:spcPct val="90000"/>
              </a:lnSpc>
              <a:spcBef>
                <a:spcPts val="1000"/>
              </a:spcBef>
              <a:spcAft>
                <a:spcPts val="0"/>
              </a:spcAft>
              <a:buClr>
                <a:schemeClr val="dk1"/>
              </a:buClr>
              <a:buSzPct val="53333"/>
              <a:buNone/>
            </a:pPr>
            <a:r>
              <a:rPr lang="en-GB" sz="3750"/>
              <a:t>breast cancer. It states that all women who are aged between 50 – 70 years of age will be routinely </a:t>
            </a:r>
            <a:endParaRPr sz="3750"/>
          </a:p>
          <a:p>
            <a:pPr indent="0" lvl="0" marL="0" rtl="0" algn="l">
              <a:lnSpc>
                <a:spcPct val="90000"/>
              </a:lnSpc>
              <a:spcBef>
                <a:spcPts val="1000"/>
              </a:spcBef>
              <a:spcAft>
                <a:spcPts val="0"/>
              </a:spcAft>
              <a:buClr>
                <a:schemeClr val="dk1"/>
              </a:buClr>
              <a:buSzPct val="53333"/>
              <a:buNone/>
            </a:pPr>
            <a:r>
              <a:rPr lang="en-GB" sz="3750"/>
              <a:t>invited for free breast screening every three years. The programme is very successful and currently </a:t>
            </a:r>
            <a:endParaRPr sz="3750"/>
          </a:p>
          <a:p>
            <a:pPr indent="0" lvl="0" marL="0" rtl="0" algn="l">
              <a:lnSpc>
                <a:spcPct val="90000"/>
              </a:lnSpc>
              <a:spcBef>
                <a:spcPts val="1000"/>
              </a:spcBef>
              <a:spcAft>
                <a:spcPts val="0"/>
              </a:spcAft>
              <a:buClr>
                <a:schemeClr val="dk1"/>
              </a:buClr>
              <a:buSzPct val="53333"/>
              <a:buNone/>
            </a:pPr>
            <a:r>
              <a:rPr lang="en-GB" sz="3750"/>
              <a:t>saves around 1,400 lives per year.</a:t>
            </a:r>
            <a:endParaRPr sz="3750"/>
          </a:p>
          <a:p>
            <a:pPr indent="0" lvl="0" marL="0" rtl="0" algn="l">
              <a:lnSpc>
                <a:spcPct val="90000"/>
              </a:lnSpc>
              <a:spcBef>
                <a:spcPts val="1000"/>
              </a:spcBef>
              <a:spcAft>
                <a:spcPts val="0"/>
              </a:spcAft>
              <a:buClr>
                <a:schemeClr val="dk1"/>
              </a:buClr>
              <a:buSzPct val="53333"/>
              <a:buNone/>
            </a:pPr>
            <a:r>
              <a:rPr b="1" lang="en-GB" sz="3750"/>
              <a:t>Cervical Cancer Screening: </a:t>
            </a:r>
            <a:r>
              <a:rPr lang="en-GB" sz="3750"/>
              <a:t>or smear test, is a method of detecting abnormal (pre-cancerous) cells in the cervix in order to prevent cervical cancer. The cervix is the entrance to the womb from the vagina. Cervical screening is recommended every three years for women aged 25 to 49 and every five years for women aged 50 to 64 or more frequently if smear results indicates abnormal changes.</a:t>
            </a:r>
            <a:endParaRPr sz="3750"/>
          </a:p>
          <a:p>
            <a:pPr indent="0" lvl="0" marL="0" rtl="0" algn="l">
              <a:lnSpc>
                <a:spcPct val="90000"/>
              </a:lnSpc>
              <a:spcBef>
                <a:spcPts val="1000"/>
              </a:spcBef>
              <a:spcAft>
                <a:spcPts val="0"/>
              </a:spcAft>
              <a:buClr>
                <a:schemeClr val="dk1"/>
              </a:buClr>
              <a:buSzPct val="100000"/>
              <a:buNone/>
            </a:pPr>
            <a:r>
              <a:rPr lang="en-GB"/>
              <a:t>                          			Cancer Info Harrow Booklet: </a:t>
            </a:r>
            <a:r>
              <a:rPr lang="en-GB"/>
              <a:t>https://healthyharrow.org.uk/publichealth/</a:t>
            </a:r>
            <a:endParaRPr/>
          </a:p>
          <a:p>
            <a:pPr indent="0" lvl="0" marL="0" rtl="0" algn="l">
              <a:lnSpc>
                <a:spcPct val="90000"/>
              </a:lnSpc>
              <a:spcBef>
                <a:spcPts val="1000"/>
              </a:spcBef>
              <a:spcAft>
                <a:spcPts val="0"/>
              </a:spcAft>
              <a:buClr>
                <a:schemeClr val="dk1"/>
              </a:buClr>
              <a:buSzPct val="87500"/>
              <a:buNone/>
            </a:pPr>
            <a:r>
              <a:t/>
            </a:r>
            <a:endParaRPr sz="3200"/>
          </a:p>
          <a:p>
            <a:pPr indent="0" lvl="0" marL="0" rtl="0" algn="l">
              <a:lnSpc>
                <a:spcPct val="90000"/>
              </a:lnSpc>
              <a:spcBef>
                <a:spcPts val="1000"/>
              </a:spcBef>
              <a:spcAft>
                <a:spcPts val="0"/>
              </a:spcAft>
              <a:buClr>
                <a:schemeClr val="dk1"/>
              </a:buClr>
              <a:buSzPct val="66665"/>
              <a:buNone/>
            </a:pPr>
            <a:r>
              <a:t/>
            </a:r>
            <a:endParaRPr sz="4200"/>
          </a:p>
        </p:txBody>
      </p:sp>
      <p:pic>
        <p:nvPicPr>
          <p:cNvPr id="451" name="Google Shape;451;p5"/>
          <p:cNvPicPr preferRelativeResize="0"/>
          <p:nvPr/>
        </p:nvPicPr>
        <p:blipFill rotWithShape="1">
          <a:blip r:embed="rId3">
            <a:alphaModFix/>
          </a:blip>
          <a:srcRect b="0" l="0" r="0" t="0"/>
          <a:stretch/>
        </p:blipFill>
        <p:spPr>
          <a:xfrm>
            <a:off x="10451155" y="2793751"/>
            <a:ext cx="1637872" cy="1454914"/>
          </a:xfrm>
          <a:prstGeom prst="rect">
            <a:avLst/>
          </a:prstGeom>
          <a:noFill/>
          <a:ln>
            <a:noFill/>
          </a:ln>
        </p:spPr>
      </p:pic>
      <p:pic>
        <p:nvPicPr>
          <p:cNvPr id="452" name="Google Shape;452;p5"/>
          <p:cNvPicPr preferRelativeResize="0"/>
          <p:nvPr/>
        </p:nvPicPr>
        <p:blipFill rotWithShape="1">
          <a:blip r:embed="rId4">
            <a:alphaModFix/>
          </a:blip>
          <a:srcRect b="0" l="0" r="0" t="0"/>
          <a:stretch/>
        </p:blipFill>
        <p:spPr>
          <a:xfrm>
            <a:off x="435375" y="5157550"/>
            <a:ext cx="1273375" cy="1314000"/>
          </a:xfrm>
          <a:prstGeom prst="rect">
            <a:avLst/>
          </a:prstGeom>
          <a:noFill/>
          <a:ln>
            <a:noFill/>
          </a:ln>
        </p:spPr>
      </p:pic>
      <p:pic>
        <p:nvPicPr>
          <p:cNvPr id="453" name="Google Shape;453;p5"/>
          <p:cNvPicPr preferRelativeResize="0"/>
          <p:nvPr/>
        </p:nvPicPr>
        <p:blipFill rotWithShape="1">
          <a:blip r:embed="rId5">
            <a:alphaModFix/>
          </a:blip>
          <a:srcRect b="0" l="0" r="0" t="0"/>
          <a:stretch/>
        </p:blipFill>
        <p:spPr>
          <a:xfrm>
            <a:off x="9814861" y="232653"/>
            <a:ext cx="2164268" cy="507813"/>
          </a:xfrm>
          <a:prstGeom prst="rect">
            <a:avLst/>
          </a:prstGeom>
          <a:noFill/>
          <a:ln>
            <a:noFill/>
          </a:ln>
        </p:spPr>
      </p:pic>
      <p:pic>
        <p:nvPicPr>
          <p:cNvPr id="454" name="Google Shape;454;p5"/>
          <p:cNvPicPr preferRelativeResize="0"/>
          <p:nvPr/>
        </p:nvPicPr>
        <p:blipFill rotWithShape="1">
          <a:blip r:embed="rId6">
            <a:alphaModFix/>
          </a:blip>
          <a:srcRect b="0" l="0" r="0" t="0"/>
          <a:stretch/>
        </p:blipFill>
        <p:spPr>
          <a:xfrm>
            <a:off x="9104670" y="5821750"/>
            <a:ext cx="2809784" cy="649800"/>
          </a:xfrm>
          <a:prstGeom prst="rect">
            <a:avLst/>
          </a:prstGeom>
          <a:noFill/>
          <a:ln>
            <a:noFill/>
          </a:ln>
        </p:spPr>
      </p:pic>
      <p:sp>
        <p:nvSpPr>
          <p:cNvPr id="455" name="Google Shape;455;p5"/>
          <p:cNvSpPr txBox="1"/>
          <p:nvPr/>
        </p:nvSpPr>
        <p:spPr>
          <a:xfrm>
            <a:off x="1708750" y="5489650"/>
            <a:ext cx="7910100" cy="131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chemeClr val="dk1"/>
                </a:solidFill>
                <a:latin typeface="Arial"/>
                <a:ea typeface="Arial"/>
                <a:cs typeface="Arial"/>
                <a:sym typeface="Arial"/>
              </a:rPr>
              <a:t>Macmillan Cancer support: Have questions about cancer?  </a:t>
            </a:r>
            <a:endParaRPr b="0" i="0" sz="2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chemeClr val="dk1"/>
                </a:solidFill>
                <a:latin typeface="Arial"/>
                <a:ea typeface="Arial"/>
                <a:cs typeface="Arial"/>
                <a:sym typeface="Arial"/>
              </a:rPr>
              <a:t>Phone: 0808 808 000</a:t>
            </a:r>
            <a:endParaRPr b="0" i="0" sz="2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chemeClr val="dk1"/>
                </a:solidFill>
                <a:latin typeface="Arial"/>
                <a:ea typeface="Arial"/>
                <a:cs typeface="Arial"/>
                <a:sym typeface="Arial"/>
              </a:rPr>
              <a:t>Website: Macmillan Cancer Support</a:t>
            </a:r>
            <a:endParaRPr b="0" i="0" sz="2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pic>
        <p:nvPicPr>
          <p:cNvPr id="958" name="Google Shape;958;g33f0c35ccaf_0_0"/>
          <p:cNvPicPr preferRelativeResize="0"/>
          <p:nvPr/>
        </p:nvPicPr>
        <p:blipFill rotWithShape="1">
          <a:blip r:embed="rId3">
            <a:alphaModFix/>
          </a:blip>
          <a:srcRect b="2524" l="0" r="0" t="0"/>
          <a:stretch/>
        </p:blipFill>
        <p:spPr>
          <a:xfrm>
            <a:off x="1529936" y="0"/>
            <a:ext cx="8814013" cy="6858000"/>
          </a:xfrm>
          <a:prstGeom prst="rect">
            <a:avLst/>
          </a:prstGeom>
          <a:noFill/>
          <a:ln>
            <a:noFill/>
          </a:ln>
        </p:spPr>
      </p:pic>
      <p:sp>
        <p:nvSpPr>
          <p:cNvPr id="959" name="Google Shape;959;g33f0c35ccaf_0_0"/>
          <p:cNvSpPr txBox="1"/>
          <p:nvPr/>
        </p:nvSpPr>
        <p:spPr>
          <a:xfrm>
            <a:off x="1832606" y="155864"/>
            <a:ext cx="3075000" cy="306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highlight>
                  <a:srgbClr val="FFFFFF"/>
                </a:highlight>
              </a:rPr>
              <a:t>﻿</a:t>
            </a:r>
            <a:endParaRPr sz="1200">
              <a:highlight>
                <a:srgbClr val="FFFFFF"/>
              </a:highlight>
            </a:endParaRPr>
          </a:p>
          <a:p>
            <a:pPr indent="0" lvl="0" marL="0" rtl="0" algn="l">
              <a:spcBef>
                <a:spcPts val="0"/>
              </a:spcBef>
              <a:spcAft>
                <a:spcPts val="0"/>
              </a:spcAft>
              <a:buNone/>
            </a:pPr>
            <a:r>
              <a:rPr lang="en-GB" sz="1200">
                <a:highlight>
                  <a:srgbClr val="FFFFFF"/>
                </a:highlight>
              </a:rPr>
              <a:t>﻿</a:t>
            </a:r>
            <a:endParaRPr sz="1200">
              <a:highlight>
                <a:srgbClr val="FFFFFF"/>
              </a:highlight>
            </a:endParaRPr>
          </a:p>
          <a:p>
            <a:pPr indent="0" lvl="0" marL="0" rtl="0" algn="l">
              <a:spcBef>
                <a:spcPts val="0"/>
              </a:spcBef>
              <a:spcAft>
                <a:spcPts val="0"/>
              </a:spcAft>
              <a:buNone/>
            </a:pPr>
            <a:r>
              <a:t/>
            </a:r>
            <a:endParaRPr sz="1100"/>
          </a:p>
        </p:txBody>
      </p:sp>
      <p:sp>
        <p:nvSpPr>
          <p:cNvPr id="960" name="Google Shape;960;g33f0c35ccaf_0_0"/>
          <p:cNvSpPr/>
          <p:nvPr/>
        </p:nvSpPr>
        <p:spPr>
          <a:xfrm>
            <a:off x="9812675" y="143550"/>
            <a:ext cx="2070900" cy="483300"/>
          </a:xfrm>
          <a:prstGeom prst="chevron">
            <a:avLst>
              <a:gd fmla="val 50000" name="adj"/>
            </a:avLst>
          </a:prstGeom>
          <a:solidFill>
            <a:srgbClr val="FFFF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961" name="Google Shape;961;g33f0c35ccaf_0_0"/>
          <p:cNvPicPr preferRelativeResize="0"/>
          <p:nvPr/>
        </p:nvPicPr>
        <p:blipFill>
          <a:blip r:embed="rId4">
            <a:alphaModFix/>
          </a:blip>
          <a:stretch>
            <a:fillRect/>
          </a:stretch>
        </p:blipFill>
        <p:spPr>
          <a:xfrm>
            <a:off x="8745100" y="2841850"/>
            <a:ext cx="1484175" cy="14697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g6139d9701c044057_24"/>
          <p:cNvSpPr/>
          <p:nvPr/>
        </p:nvSpPr>
        <p:spPr>
          <a:xfrm>
            <a:off x="9812675" y="143550"/>
            <a:ext cx="2070900" cy="483300"/>
          </a:xfrm>
          <a:prstGeom prst="chevron">
            <a:avLst>
              <a:gd fmla="val 50000" name="adj"/>
            </a:avLst>
          </a:prstGeom>
          <a:solidFill>
            <a:srgbClr val="FFFF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68" name="Google Shape;968;g6139d9701c044057_24"/>
          <p:cNvSpPr txBox="1"/>
          <p:nvPr>
            <p:ph idx="4294967295" type="title"/>
          </p:nvPr>
        </p:nvSpPr>
        <p:spPr>
          <a:xfrm>
            <a:off x="1219200" y="4413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sz="4000">
                <a:latin typeface="Arial"/>
                <a:ea typeface="Arial"/>
                <a:cs typeface="Arial"/>
                <a:sym typeface="Arial"/>
              </a:rPr>
              <a:t>What Support is Available for Asylum Seekers?</a:t>
            </a:r>
            <a:endParaRPr b="1" sz="4000">
              <a:latin typeface="Arial"/>
              <a:ea typeface="Arial"/>
              <a:cs typeface="Arial"/>
              <a:sym typeface="Arial"/>
            </a:endParaRPr>
          </a:p>
        </p:txBody>
      </p:sp>
      <p:sp>
        <p:nvSpPr>
          <p:cNvPr id="969" name="Google Shape;969;g6139d9701c044057_24"/>
          <p:cNvSpPr txBox="1"/>
          <p:nvPr>
            <p:ph idx="1" type="body"/>
          </p:nvPr>
        </p:nvSpPr>
        <p:spPr>
          <a:xfrm>
            <a:off x="346375" y="1460375"/>
            <a:ext cx="11571000" cy="5862300"/>
          </a:xfrm>
          <a:prstGeom prst="rect">
            <a:avLst/>
          </a:prstGeom>
          <a:noFill/>
          <a:ln>
            <a:noFill/>
          </a:ln>
        </p:spPr>
        <p:txBody>
          <a:bodyPr anchorCtr="0" anchor="t" bIns="45700" lIns="91425" spcFirstLastPara="1" rIns="91425" wrap="square" tIns="45700">
            <a:normAutofit fontScale="40000" lnSpcReduction="20000"/>
          </a:bodyPr>
          <a:lstStyle/>
          <a:p>
            <a:pPr indent="0" lvl="0" marL="0" rtl="0" algn="l">
              <a:lnSpc>
                <a:spcPct val="90000"/>
              </a:lnSpc>
              <a:spcBef>
                <a:spcPts val="0"/>
              </a:spcBef>
              <a:spcAft>
                <a:spcPts val="0"/>
              </a:spcAft>
              <a:buClr>
                <a:srgbClr val="262626"/>
              </a:buClr>
              <a:buSzPct val="92727"/>
              <a:buNone/>
            </a:pPr>
            <a:r>
              <a:rPr b="1" lang="en-GB" sz="5500">
                <a:solidFill>
                  <a:srgbClr val="262626"/>
                </a:solidFill>
              </a:rPr>
              <a:t>Under </a:t>
            </a:r>
            <a:r>
              <a:rPr b="1" i="0" lang="en-GB" sz="5500">
                <a:solidFill>
                  <a:srgbClr val="262626"/>
                </a:solidFill>
              </a:rPr>
              <a:t>Asylum Support (Section 95)</a:t>
            </a:r>
            <a:r>
              <a:rPr b="1" lang="en-GB" sz="5500">
                <a:solidFill>
                  <a:srgbClr val="262626"/>
                </a:solidFill>
              </a:rPr>
              <a:t>:</a:t>
            </a:r>
            <a:endParaRPr sz="5500"/>
          </a:p>
          <a:p>
            <a:pPr indent="0" lvl="0" marL="0" rtl="0" algn="l">
              <a:lnSpc>
                <a:spcPct val="90000"/>
              </a:lnSpc>
              <a:spcBef>
                <a:spcPts val="1000"/>
              </a:spcBef>
              <a:spcAft>
                <a:spcPts val="0"/>
              </a:spcAft>
              <a:buClr>
                <a:srgbClr val="262626"/>
              </a:buClr>
              <a:buSzPct val="92727"/>
              <a:buNone/>
            </a:pPr>
            <a:r>
              <a:rPr i="0" lang="en-GB" sz="5500">
                <a:solidFill>
                  <a:srgbClr val="262626"/>
                </a:solidFill>
              </a:rPr>
              <a:t>Temperatures Accommodation and financial assistance for asylum seekers without means.</a:t>
            </a:r>
            <a:endParaRPr i="0" sz="5500">
              <a:solidFill>
                <a:srgbClr val="262626"/>
              </a:solidFill>
            </a:endParaRPr>
          </a:p>
          <a:p>
            <a:pPr indent="0" lvl="0" marL="0" rtl="0" algn="l">
              <a:lnSpc>
                <a:spcPct val="90000"/>
              </a:lnSpc>
              <a:spcBef>
                <a:spcPts val="1000"/>
              </a:spcBef>
              <a:spcAft>
                <a:spcPts val="0"/>
              </a:spcAft>
              <a:buClr>
                <a:srgbClr val="262626"/>
              </a:buClr>
              <a:buSzPct val="291428"/>
              <a:buNone/>
            </a:pPr>
            <a:r>
              <a:t/>
            </a:r>
            <a:endParaRPr b="1" sz="1750">
              <a:solidFill>
                <a:srgbClr val="262626"/>
              </a:solidFill>
            </a:endParaRPr>
          </a:p>
          <a:p>
            <a:pPr indent="0" lvl="0" marL="0" rtl="0" algn="l">
              <a:lnSpc>
                <a:spcPct val="90000"/>
              </a:lnSpc>
              <a:spcBef>
                <a:spcPts val="1000"/>
              </a:spcBef>
              <a:spcAft>
                <a:spcPts val="0"/>
              </a:spcAft>
              <a:buClr>
                <a:srgbClr val="262626"/>
              </a:buClr>
              <a:buSzPct val="92727"/>
              <a:buNone/>
            </a:pPr>
            <a:r>
              <a:rPr b="1" i="0" lang="en-GB" sz="5500">
                <a:solidFill>
                  <a:srgbClr val="262626"/>
                </a:solidFill>
              </a:rPr>
              <a:t>Local Charities &amp; Support Groups:</a:t>
            </a:r>
            <a:r>
              <a:rPr i="0" lang="en-GB" sz="5500">
                <a:solidFill>
                  <a:srgbClr val="262626"/>
                </a:solidFill>
              </a:rPr>
              <a:t> </a:t>
            </a:r>
            <a:endParaRPr i="0" sz="5500">
              <a:solidFill>
                <a:srgbClr val="262626"/>
              </a:solidFill>
            </a:endParaRPr>
          </a:p>
          <a:p>
            <a:pPr indent="0" lvl="0" marL="0" rtl="0" algn="l">
              <a:lnSpc>
                <a:spcPct val="90000"/>
              </a:lnSpc>
              <a:spcBef>
                <a:spcPts val="1000"/>
              </a:spcBef>
              <a:spcAft>
                <a:spcPts val="0"/>
              </a:spcAft>
              <a:buClr>
                <a:srgbClr val="262626"/>
              </a:buClr>
              <a:buSzPct val="92727"/>
              <a:buNone/>
            </a:pPr>
            <a:r>
              <a:rPr i="0" lang="en-GB" sz="5500">
                <a:solidFill>
                  <a:srgbClr val="262626"/>
                </a:solidFill>
              </a:rPr>
              <a:t>British Red Cross, and Refugee Council.</a:t>
            </a:r>
            <a:endParaRPr i="0" sz="5500">
              <a:solidFill>
                <a:srgbClr val="262626"/>
              </a:solidFill>
            </a:endParaRPr>
          </a:p>
          <a:p>
            <a:pPr indent="0" lvl="0" marL="0" rtl="0" algn="l">
              <a:lnSpc>
                <a:spcPct val="90000"/>
              </a:lnSpc>
              <a:spcBef>
                <a:spcPts val="1000"/>
              </a:spcBef>
              <a:spcAft>
                <a:spcPts val="0"/>
              </a:spcAft>
              <a:buClr>
                <a:srgbClr val="262626"/>
              </a:buClr>
              <a:buSzPct val="291428"/>
              <a:buNone/>
            </a:pPr>
            <a:r>
              <a:t/>
            </a:r>
            <a:endParaRPr sz="1750">
              <a:solidFill>
                <a:srgbClr val="262626"/>
              </a:solidFill>
            </a:endParaRPr>
          </a:p>
          <a:p>
            <a:pPr indent="0" lvl="0" marL="0" rtl="0" algn="l">
              <a:lnSpc>
                <a:spcPct val="90000"/>
              </a:lnSpc>
              <a:spcBef>
                <a:spcPts val="1000"/>
              </a:spcBef>
              <a:spcAft>
                <a:spcPts val="0"/>
              </a:spcAft>
              <a:buClr>
                <a:srgbClr val="262626"/>
              </a:buClr>
              <a:buSzPct val="92727"/>
              <a:buNone/>
            </a:pPr>
            <a:r>
              <a:rPr b="1" i="0" lang="en-GB" sz="5500">
                <a:solidFill>
                  <a:srgbClr val="262626"/>
                </a:solidFill>
              </a:rPr>
              <a:t>NHS Healthcare:</a:t>
            </a:r>
            <a:r>
              <a:rPr i="0" lang="en-GB" sz="5500">
                <a:solidFill>
                  <a:srgbClr val="262626"/>
                </a:solidFill>
              </a:rPr>
              <a:t> </a:t>
            </a:r>
            <a:endParaRPr i="0" sz="5500">
              <a:solidFill>
                <a:srgbClr val="262626"/>
              </a:solidFill>
            </a:endParaRPr>
          </a:p>
          <a:p>
            <a:pPr indent="0" lvl="0" marL="0" rtl="0" algn="l">
              <a:lnSpc>
                <a:spcPct val="90000"/>
              </a:lnSpc>
              <a:spcBef>
                <a:spcPts val="1000"/>
              </a:spcBef>
              <a:spcAft>
                <a:spcPts val="0"/>
              </a:spcAft>
              <a:buClr>
                <a:srgbClr val="262626"/>
              </a:buClr>
              <a:buSzPct val="92727"/>
              <a:buNone/>
            </a:pPr>
            <a:r>
              <a:rPr i="0" lang="en-GB" sz="5500">
                <a:solidFill>
                  <a:srgbClr val="262626"/>
                </a:solidFill>
              </a:rPr>
              <a:t>Free primary healthcare and urgent secondary care.</a:t>
            </a:r>
            <a:endParaRPr i="0" sz="5500">
              <a:solidFill>
                <a:srgbClr val="262626"/>
              </a:solidFill>
            </a:endParaRPr>
          </a:p>
          <a:p>
            <a:pPr indent="0" lvl="0" marL="0" rtl="0" algn="l">
              <a:lnSpc>
                <a:spcPct val="90000"/>
              </a:lnSpc>
              <a:spcBef>
                <a:spcPts val="1000"/>
              </a:spcBef>
              <a:spcAft>
                <a:spcPts val="0"/>
              </a:spcAft>
              <a:buClr>
                <a:srgbClr val="262626"/>
              </a:buClr>
              <a:buSzPct val="351723"/>
              <a:buNone/>
            </a:pPr>
            <a:r>
              <a:t/>
            </a:r>
            <a:endParaRPr b="1" sz="1450">
              <a:solidFill>
                <a:srgbClr val="262626"/>
              </a:solidFill>
            </a:endParaRPr>
          </a:p>
          <a:p>
            <a:pPr indent="0" lvl="0" marL="0" rtl="0" algn="l">
              <a:lnSpc>
                <a:spcPct val="90000"/>
              </a:lnSpc>
              <a:spcBef>
                <a:spcPts val="1000"/>
              </a:spcBef>
              <a:spcAft>
                <a:spcPts val="0"/>
              </a:spcAft>
              <a:buClr>
                <a:srgbClr val="262626"/>
              </a:buClr>
              <a:buSzPct val="92727"/>
              <a:buNone/>
            </a:pPr>
            <a:r>
              <a:rPr b="1" i="0" lang="en-GB" sz="5500">
                <a:solidFill>
                  <a:srgbClr val="262626"/>
                </a:solidFill>
              </a:rPr>
              <a:t>Education &amp; Legal Aid:</a:t>
            </a:r>
            <a:r>
              <a:rPr i="0" lang="en-GB" sz="5500">
                <a:solidFill>
                  <a:srgbClr val="262626"/>
                </a:solidFill>
              </a:rPr>
              <a:t> </a:t>
            </a:r>
            <a:endParaRPr i="0" sz="5500">
              <a:solidFill>
                <a:srgbClr val="262626"/>
              </a:solidFill>
            </a:endParaRPr>
          </a:p>
          <a:p>
            <a:pPr indent="0" lvl="0" marL="0" rtl="0" algn="l">
              <a:lnSpc>
                <a:spcPct val="90000"/>
              </a:lnSpc>
              <a:spcBef>
                <a:spcPts val="1000"/>
              </a:spcBef>
              <a:spcAft>
                <a:spcPts val="0"/>
              </a:spcAft>
              <a:buClr>
                <a:srgbClr val="262626"/>
              </a:buClr>
              <a:buSzPct val="92727"/>
              <a:buNone/>
            </a:pPr>
            <a:r>
              <a:rPr i="0" lang="en-GB" sz="5500">
                <a:solidFill>
                  <a:srgbClr val="262626"/>
                </a:solidFill>
              </a:rPr>
              <a:t>Free schooling for children and access to legal aid for asylum applications.</a:t>
            </a:r>
            <a:endParaRPr sz="5500">
              <a:solidFill>
                <a:srgbClr val="262626"/>
              </a:solidFill>
            </a:endParaRPr>
          </a:p>
          <a:p>
            <a:pPr indent="0" lvl="0" marL="0" rtl="0" algn="l">
              <a:lnSpc>
                <a:spcPct val="90000"/>
              </a:lnSpc>
              <a:spcBef>
                <a:spcPts val="1000"/>
              </a:spcBef>
              <a:spcAft>
                <a:spcPts val="0"/>
              </a:spcAft>
              <a:buClr>
                <a:srgbClr val="262626"/>
              </a:buClr>
              <a:buSzPct val="351723"/>
              <a:buNone/>
            </a:pPr>
            <a:r>
              <a:t/>
            </a:r>
            <a:endParaRPr b="1" sz="1450">
              <a:solidFill>
                <a:srgbClr val="262626"/>
              </a:solidFill>
            </a:endParaRPr>
          </a:p>
          <a:p>
            <a:pPr indent="0" lvl="0" marL="0" rtl="0" algn="l">
              <a:lnSpc>
                <a:spcPct val="90000"/>
              </a:lnSpc>
              <a:spcBef>
                <a:spcPts val="1000"/>
              </a:spcBef>
              <a:spcAft>
                <a:spcPts val="0"/>
              </a:spcAft>
              <a:buClr>
                <a:srgbClr val="262626"/>
              </a:buClr>
              <a:buSzPct val="92727"/>
              <a:buNone/>
            </a:pPr>
            <a:r>
              <a:rPr b="1" lang="en-GB" sz="5500">
                <a:solidFill>
                  <a:srgbClr val="262626"/>
                </a:solidFill>
              </a:rPr>
              <a:t>Under </a:t>
            </a:r>
            <a:r>
              <a:rPr b="1" i="0" lang="en-GB" sz="5500">
                <a:solidFill>
                  <a:srgbClr val="262626"/>
                </a:solidFill>
              </a:rPr>
              <a:t>Destitution Support:</a:t>
            </a:r>
            <a:r>
              <a:rPr i="0" lang="en-GB" sz="5500">
                <a:solidFill>
                  <a:srgbClr val="262626"/>
                </a:solidFill>
              </a:rPr>
              <a:t> </a:t>
            </a:r>
            <a:endParaRPr i="0" sz="5500">
              <a:solidFill>
                <a:srgbClr val="262626"/>
              </a:solidFill>
            </a:endParaRPr>
          </a:p>
          <a:p>
            <a:pPr indent="0" lvl="0" marL="0" rtl="0" algn="l">
              <a:lnSpc>
                <a:spcPct val="90000"/>
              </a:lnSpc>
              <a:spcBef>
                <a:spcPts val="1000"/>
              </a:spcBef>
              <a:spcAft>
                <a:spcPts val="0"/>
              </a:spcAft>
              <a:buClr>
                <a:srgbClr val="262626"/>
              </a:buClr>
              <a:buSzPct val="92727"/>
              <a:buNone/>
            </a:pPr>
            <a:r>
              <a:rPr lang="en-GB" sz="5500">
                <a:solidFill>
                  <a:srgbClr val="262626"/>
                </a:solidFill>
              </a:rPr>
              <a:t>Section 4 support for refused asylum seekers with no other options.</a:t>
            </a:r>
            <a:endParaRPr sz="5500">
              <a:solidFill>
                <a:srgbClr val="262626"/>
              </a:solidFill>
            </a:endParaRPr>
          </a:p>
          <a:p>
            <a:pPr indent="0" lvl="0" marL="0" rtl="0" algn="l">
              <a:lnSpc>
                <a:spcPct val="90000"/>
              </a:lnSpc>
              <a:spcBef>
                <a:spcPts val="1000"/>
              </a:spcBef>
              <a:spcAft>
                <a:spcPts val="0"/>
              </a:spcAft>
              <a:buClr>
                <a:srgbClr val="262626"/>
              </a:buClr>
              <a:buSzPct val="291428"/>
              <a:buNone/>
            </a:pPr>
            <a:r>
              <a:t/>
            </a:r>
            <a:endParaRPr sz="1750">
              <a:solidFill>
                <a:srgbClr val="262626"/>
              </a:solidFill>
            </a:endParaRPr>
          </a:p>
          <a:p>
            <a:pPr indent="0" lvl="0" marL="0" rtl="0" algn="l">
              <a:lnSpc>
                <a:spcPct val="90000"/>
              </a:lnSpc>
              <a:spcBef>
                <a:spcPts val="1000"/>
              </a:spcBef>
              <a:spcAft>
                <a:spcPts val="0"/>
              </a:spcAft>
              <a:buClr>
                <a:srgbClr val="262626"/>
              </a:buClr>
              <a:buSzPct val="92727"/>
              <a:buNone/>
            </a:pPr>
            <a:r>
              <a:rPr b="1" lang="en-GB" sz="5500">
                <a:solidFill>
                  <a:srgbClr val="262626"/>
                </a:solidFill>
              </a:rPr>
              <a:t>Refugee Action:</a:t>
            </a:r>
            <a:endParaRPr b="1" sz="5500">
              <a:solidFill>
                <a:srgbClr val="262626"/>
              </a:solidFill>
            </a:endParaRPr>
          </a:p>
          <a:p>
            <a:pPr indent="0" lvl="0" marL="0" rtl="0" algn="l">
              <a:lnSpc>
                <a:spcPct val="90000"/>
              </a:lnSpc>
              <a:spcBef>
                <a:spcPts val="1000"/>
              </a:spcBef>
              <a:spcAft>
                <a:spcPts val="0"/>
              </a:spcAft>
              <a:buClr>
                <a:srgbClr val="262626"/>
              </a:buClr>
              <a:buSzPct val="92727"/>
              <a:buNone/>
            </a:pPr>
            <a:r>
              <a:rPr lang="en-GB" sz="5500">
                <a:solidFill>
                  <a:srgbClr val="262626"/>
                </a:solidFill>
              </a:rPr>
              <a:t>www.refugee-action.org.uk</a:t>
            </a:r>
            <a:endParaRPr sz="5500">
              <a:solidFill>
                <a:srgbClr val="262626"/>
              </a:solidFill>
            </a:endParaRPr>
          </a:p>
          <a:p>
            <a:pPr indent="0" lvl="0" marL="0" rtl="0" algn="l">
              <a:lnSpc>
                <a:spcPct val="90000"/>
              </a:lnSpc>
              <a:spcBef>
                <a:spcPts val="1000"/>
              </a:spcBef>
              <a:spcAft>
                <a:spcPts val="0"/>
              </a:spcAft>
              <a:buClr>
                <a:schemeClr val="dk1"/>
              </a:buClr>
              <a:buSzPct val="100000"/>
              <a:buNone/>
            </a:pPr>
            <a:r>
              <a:t/>
            </a:r>
            <a:endParaRPr>
              <a:latin typeface="Calibri"/>
              <a:ea typeface="Calibri"/>
              <a:cs typeface="Calibri"/>
              <a:sym typeface="Calibri"/>
            </a:endParaRPr>
          </a:p>
        </p:txBody>
      </p:sp>
      <p:pic>
        <p:nvPicPr>
          <p:cNvPr id="970" name="Google Shape;970;g6139d9701c044057_24"/>
          <p:cNvPicPr preferRelativeResize="0"/>
          <p:nvPr/>
        </p:nvPicPr>
        <p:blipFill>
          <a:blip r:embed="rId3">
            <a:alphaModFix/>
          </a:blip>
          <a:stretch>
            <a:fillRect/>
          </a:stretch>
        </p:blipFill>
        <p:spPr>
          <a:xfrm>
            <a:off x="9152200" y="2524850"/>
            <a:ext cx="1828075" cy="16160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42"/>
          <p:cNvSpPr txBox="1"/>
          <p:nvPr>
            <p:ph idx="1" type="body"/>
          </p:nvPr>
        </p:nvSpPr>
        <p:spPr>
          <a:xfrm>
            <a:off x="346375" y="1079375"/>
            <a:ext cx="11571000" cy="5862300"/>
          </a:xfrm>
          <a:prstGeom prst="rect">
            <a:avLst/>
          </a:prstGeom>
          <a:noFill/>
          <a:ln>
            <a:noFill/>
          </a:ln>
        </p:spPr>
        <p:txBody>
          <a:bodyPr anchorCtr="0" anchor="t" bIns="45700" lIns="91425" spcFirstLastPara="1" rIns="91425" wrap="square" tIns="45700">
            <a:normAutofit fontScale="40000" lnSpcReduction="10000"/>
          </a:bodyPr>
          <a:lstStyle/>
          <a:p>
            <a:pPr indent="0" lvl="0" marL="0" rtl="0" algn="l">
              <a:lnSpc>
                <a:spcPct val="90000"/>
              </a:lnSpc>
              <a:spcBef>
                <a:spcPts val="0"/>
              </a:spcBef>
              <a:spcAft>
                <a:spcPts val="0"/>
              </a:spcAft>
              <a:buClr>
                <a:srgbClr val="262626"/>
              </a:buClr>
              <a:buSzPct val="92727"/>
              <a:buNone/>
            </a:pPr>
            <a:r>
              <a:rPr b="1" i="0" lang="en-GB" sz="5500">
                <a:solidFill>
                  <a:srgbClr val="262626"/>
                </a:solidFill>
              </a:rPr>
              <a:t>Staying warm at night</a:t>
            </a:r>
            <a:endParaRPr sz="5500"/>
          </a:p>
          <a:p>
            <a:pPr indent="0" lvl="0" marL="0" rtl="0" algn="l">
              <a:lnSpc>
                <a:spcPct val="90000"/>
              </a:lnSpc>
              <a:spcBef>
                <a:spcPts val="1000"/>
              </a:spcBef>
              <a:spcAft>
                <a:spcPts val="0"/>
              </a:spcAft>
              <a:buClr>
                <a:srgbClr val="262626"/>
              </a:buClr>
              <a:buSzPct val="92727"/>
              <a:buNone/>
            </a:pPr>
            <a:r>
              <a:rPr i="0" lang="en-GB" sz="5500">
                <a:solidFill>
                  <a:srgbClr val="262626"/>
                </a:solidFill>
              </a:rPr>
              <a:t>Temperatures plummet when it gets dark, so in winter it's important to know how to keep your bedroom as warm as possible at night. As with any room, exclude any draughts, close the windows when it's cold, and put down rugs to insulate the floor.</a:t>
            </a:r>
            <a:endParaRPr sz="5500"/>
          </a:p>
          <a:p>
            <a:pPr indent="0" lvl="0" marL="0" rtl="0" algn="l">
              <a:lnSpc>
                <a:spcPct val="90000"/>
              </a:lnSpc>
              <a:spcBef>
                <a:spcPts val="1000"/>
              </a:spcBef>
              <a:spcAft>
                <a:spcPts val="0"/>
              </a:spcAft>
              <a:buClr>
                <a:srgbClr val="262626"/>
              </a:buClr>
              <a:buSzPct val="92727"/>
              <a:buNone/>
            </a:pPr>
            <a:r>
              <a:rPr b="1" i="0" lang="en-GB" sz="5500">
                <a:solidFill>
                  <a:srgbClr val="262626"/>
                </a:solidFill>
              </a:rPr>
              <a:t>Bedding</a:t>
            </a:r>
            <a:r>
              <a:rPr i="0" lang="en-GB" sz="5500">
                <a:solidFill>
                  <a:srgbClr val="262626"/>
                </a:solidFill>
              </a:rPr>
              <a:t>: Staying warm in bed is vital for us all in winter. Use extra blankets, or buy flannel or fleece bedding if you can. These materials are the warmest bedding options, as they trap body heat and are better insulators than cotton. Using thicker tog duvets will also provide additional warmth.</a:t>
            </a:r>
            <a:endParaRPr sz="5500"/>
          </a:p>
          <a:p>
            <a:pPr indent="0" lvl="0" marL="0" rtl="0" algn="l">
              <a:lnSpc>
                <a:spcPct val="90000"/>
              </a:lnSpc>
              <a:spcBef>
                <a:spcPts val="1000"/>
              </a:spcBef>
              <a:spcAft>
                <a:spcPts val="0"/>
              </a:spcAft>
              <a:buClr>
                <a:srgbClr val="262626"/>
              </a:buClr>
              <a:buSzPct val="92727"/>
              <a:buNone/>
            </a:pPr>
            <a:r>
              <a:rPr b="1" i="0" lang="en-GB" sz="5500">
                <a:solidFill>
                  <a:srgbClr val="262626"/>
                </a:solidFill>
              </a:rPr>
              <a:t>Electric or weighted blankets</a:t>
            </a:r>
            <a:r>
              <a:rPr i="0" lang="en-GB" sz="5500">
                <a:solidFill>
                  <a:srgbClr val="262626"/>
                </a:solidFill>
              </a:rPr>
              <a:t>: An electric blanket is a lot cheaper to run than a heater and provides a constant source of heat throughout the night. Weighted blankets are also very comforting and help you stay warm as they don't let chilly air into the bed.</a:t>
            </a:r>
            <a:endParaRPr sz="5500"/>
          </a:p>
          <a:p>
            <a:pPr indent="0" lvl="0" marL="0" rtl="0" algn="l">
              <a:lnSpc>
                <a:spcPct val="90000"/>
              </a:lnSpc>
              <a:spcBef>
                <a:spcPts val="1000"/>
              </a:spcBef>
              <a:spcAft>
                <a:spcPts val="0"/>
              </a:spcAft>
              <a:buClr>
                <a:srgbClr val="262626"/>
              </a:buClr>
              <a:buSzPct val="92727"/>
              <a:buNone/>
            </a:pPr>
            <a:r>
              <a:rPr b="1" i="0" lang="en-GB" sz="5500">
                <a:solidFill>
                  <a:srgbClr val="262626"/>
                </a:solidFill>
              </a:rPr>
              <a:t>Toasty pyjamas</a:t>
            </a:r>
            <a:r>
              <a:rPr i="0" lang="en-GB" sz="5500">
                <a:solidFill>
                  <a:srgbClr val="262626"/>
                </a:solidFill>
              </a:rPr>
              <a:t>: Wearing warm clothes in winter isn't just for daytime. At night, wearing fleece or flannel pyjamas will go a long way to keeping you warm as they trap the heat. Don't forget your feet either. Bed socks will keep your feet warm and help you sleep.</a:t>
            </a:r>
            <a:endParaRPr sz="5500"/>
          </a:p>
          <a:p>
            <a:pPr indent="0" lvl="0" marL="0" rtl="0" algn="l">
              <a:lnSpc>
                <a:spcPct val="90000"/>
              </a:lnSpc>
              <a:spcBef>
                <a:spcPts val="1000"/>
              </a:spcBef>
              <a:spcAft>
                <a:spcPts val="0"/>
              </a:spcAft>
              <a:buClr>
                <a:srgbClr val="262626"/>
              </a:buClr>
              <a:buSzPct val="92727"/>
              <a:buNone/>
            </a:pPr>
            <a:r>
              <a:rPr b="1" i="0" lang="en-GB" sz="5500">
                <a:solidFill>
                  <a:srgbClr val="262626"/>
                </a:solidFill>
              </a:rPr>
              <a:t>Hot water bottle</a:t>
            </a:r>
            <a:r>
              <a:rPr i="0" lang="en-GB" sz="5500">
                <a:solidFill>
                  <a:srgbClr val="262626"/>
                </a:solidFill>
              </a:rPr>
              <a:t>: Cost effective and long lasting, a hot water bottle will provide a safe source of warmth throughout the night.</a:t>
            </a:r>
            <a:endParaRPr sz="5500"/>
          </a:p>
          <a:p>
            <a:pPr indent="0" lvl="0" marL="0" marR="0" rtl="0" algn="l">
              <a:lnSpc>
                <a:spcPct val="90000"/>
              </a:lnSpc>
              <a:spcBef>
                <a:spcPts val="1000"/>
              </a:spcBef>
              <a:spcAft>
                <a:spcPts val="0"/>
              </a:spcAft>
              <a:buClr>
                <a:schemeClr val="dk1"/>
              </a:buClr>
              <a:buSzPct val="100000"/>
              <a:buFont typeface="Arial"/>
              <a:buNone/>
            </a:pPr>
            <a:br>
              <a:rPr lang="en-GB" sz="2900">
                <a:latin typeface="Calibri"/>
                <a:ea typeface="Calibri"/>
                <a:cs typeface="Calibri"/>
                <a:sym typeface="Calibri"/>
              </a:rPr>
            </a:br>
            <a:r>
              <a:rPr lang="en-GB" sz="2900">
                <a:latin typeface="Calibri"/>
                <a:ea typeface="Calibri"/>
                <a:cs typeface="Calibri"/>
                <a:sym typeface="Calibri"/>
              </a:rPr>
              <a:t> </a:t>
            </a:r>
            <a:r>
              <a:rPr b="0" i="0" lang="en-GB" sz="2900" u="none" cap="none" strike="noStrike">
                <a:solidFill>
                  <a:srgbClr val="262626"/>
                </a:solidFill>
                <a:latin typeface="Calibri"/>
                <a:ea typeface="Calibri"/>
                <a:cs typeface="Calibri"/>
                <a:sym typeface="Calibri"/>
              </a:rPr>
              <a:t>Information taken from British Red Cross website</a:t>
            </a:r>
            <a:endParaRPr/>
          </a:p>
          <a:p>
            <a:pPr indent="0" lvl="0" marL="0" rtl="0" algn="l">
              <a:lnSpc>
                <a:spcPct val="90000"/>
              </a:lnSpc>
              <a:spcBef>
                <a:spcPts val="1000"/>
              </a:spcBef>
              <a:spcAft>
                <a:spcPts val="0"/>
              </a:spcAft>
              <a:buClr>
                <a:schemeClr val="dk1"/>
              </a:buClr>
              <a:buSzPct val="100000"/>
              <a:buNone/>
            </a:pPr>
            <a:r>
              <a:t/>
            </a:r>
            <a:endParaRPr>
              <a:latin typeface="Calibri"/>
              <a:ea typeface="Calibri"/>
              <a:cs typeface="Calibri"/>
              <a:sym typeface="Calibri"/>
            </a:endParaRPr>
          </a:p>
        </p:txBody>
      </p:sp>
      <p:sp>
        <p:nvSpPr>
          <p:cNvPr id="976" name="Google Shape;976;p42"/>
          <p:cNvSpPr/>
          <p:nvPr/>
        </p:nvSpPr>
        <p:spPr>
          <a:xfrm>
            <a:off x="9846375" y="251175"/>
            <a:ext cx="2070900" cy="483300"/>
          </a:xfrm>
          <a:prstGeom prst="chevron">
            <a:avLst>
              <a:gd fmla="val 50000" name="adj"/>
            </a:avLst>
          </a:prstGeom>
          <a:solidFill>
            <a:srgbClr val="FFFF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77" name="Google Shape;977;p42"/>
          <p:cNvSpPr txBox="1"/>
          <p:nvPr>
            <p:ph type="title"/>
          </p:nvPr>
        </p:nvSpPr>
        <p:spPr>
          <a:xfrm>
            <a:off x="990600" y="5175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How to Keep Warm at Night </a:t>
            </a:r>
            <a:endParaRPr b="1">
              <a:latin typeface="Arial"/>
              <a:ea typeface="Arial"/>
              <a:cs typeface="Arial"/>
              <a:sym typeface="Arial"/>
            </a:endParaRPr>
          </a:p>
          <a:p>
            <a:pPr indent="0" lvl="0" marL="0" rtl="0" algn="ctr">
              <a:lnSpc>
                <a:spcPct val="90000"/>
              </a:lnSpc>
              <a:spcBef>
                <a:spcPts val="0"/>
              </a:spcBef>
              <a:spcAft>
                <a:spcPts val="0"/>
              </a:spcAft>
              <a:buClr>
                <a:schemeClr val="dk1"/>
              </a:buClr>
              <a:buSzPts val="4400"/>
              <a:buFont typeface="Play"/>
              <a:buNone/>
            </a:pPr>
            <a:r>
              <a:t/>
            </a:r>
            <a:endParaRPr b="1">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43"/>
          <p:cNvSpPr txBox="1"/>
          <p:nvPr/>
        </p:nvSpPr>
        <p:spPr>
          <a:xfrm>
            <a:off x="432047" y="980581"/>
            <a:ext cx="11490600" cy="607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62626"/>
              </a:buClr>
              <a:buSzPts val="2400"/>
              <a:buFont typeface="Calibri"/>
              <a:buNone/>
            </a:pPr>
            <a:r>
              <a:rPr b="1" i="0" lang="en-GB" sz="2200" u="none" cap="none" strike="noStrike">
                <a:solidFill>
                  <a:srgbClr val="262626"/>
                </a:solidFill>
                <a:latin typeface="Arial"/>
                <a:ea typeface="Arial"/>
                <a:cs typeface="Arial"/>
                <a:sym typeface="Arial"/>
              </a:rPr>
              <a:t>Keep your feet and hands warm</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62626"/>
              </a:buClr>
              <a:buSzPts val="2400"/>
              <a:buFont typeface="Calibri"/>
              <a:buNone/>
            </a:pPr>
            <a:r>
              <a:rPr b="0" i="0" lang="en-GB" sz="2200" u="none" cap="none" strike="noStrike">
                <a:solidFill>
                  <a:srgbClr val="262626"/>
                </a:solidFill>
                <a:latin typeface="Arial"/>
                <a:ea typeface="Arial"/>
                <a:cs typeface="Arial"/>
                <a:sym typeface="Arial"/>
              </a:rPr>
              <a:t>They might not be the first thing you think of, but if you want to stay nice and toasty this winter, it's important you know how to keep your feet and hands warm.</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62626"/>
              </a:buClr>
              <a:buSzPts val="2400"/>
              <a:buFont typeface="Calibri"/>
              <a:buNone/>
            </a:pPr>
            <a:r>
              <a:rPr b="0" i="0" lang="en-GB" sz="2200" u="none" cap="none" strike="noStrike">
                <a:solidFill>
                  <a:srgbClr val="262626"/>
                </a:solidFill>
                <a:latin typeface="Arial"/>
                <a:ea typeface="Arial"/>
                <a:cs typeface="Arial"/>
                <a:sym typeface="Arial"/>
              </a:rPr>
              <a:t>When it gets cold, your body works harder to keep blood flowing to your core and vital organs to keep them warm. This can change the blood flow to your hands and feet, meaning they may get cold. Keeping your fingers and toes snug can help regulate your body temperature, so make sure not to ignore them.</a:t>
            </a:r>
            <a:endParaRPr b="0" i="0" sz="2200" u="none" cap="none" strike="noStrike">
              <a:solidFill>
                <a:srgbClr val="262626"/>
              </a:solidFill>
              <a:latin typeface="Arial"/>
              <a:ea typeface="Arial"/>
              <a:cs typeface="Arial"/>
              <a:sym typeface="Arial"/>
            </a:endParaRPr>
          </a:p>
          <a:p>
            <a:pPr indent="0" lvl="0" marL="0" marR="0" rtl="0" algn="l">
              <a:lnSpc>
                <a:spcPct val="100000"/>
              </a:lnSpc>
              <a:spcBef>
                <a:spcPts val="0"/>
              </a:spcBef>
              <a:spcAft>
                <a:spcPts val="0"/>
              </a:spcAft>
              <a:buClr>
                <a:srgbClr val="262626"/>
              </a:buClr>
              <a:buSzPts val="2400"/>
              <a:buFont typeface="Calibri"/>
              <a:buNone/>
            </a:pPr>
            <a:r>
              <a:t/>
            </a:r>
            <a:endParaRPr b="0" i="0" sz="800" u="none" cap="none" strike="noStrike">
              <a:solidFill>
                <a:srgbClr val="262626"/>
              </a:solidFill>
              <a:latin typeface="Arial"/>
              <a:ea typeface="Arial"/>
              <a:cs typeface="Arial"/>
              <a:sym typeface="Arial"/>
            </a:endParaRPr>
          </a:p>
          <a:p>
            <a:pPr indent="0" lvl="0" marL="0" marR="0" rtl="0" algn="l">
              <a:lnSpc>
                <a:spcPct val="100000"/>
              </a:lnSpc>
              <a:spcBef>
                <a:spcPts val="0"/>
              </a:spcBef>
              <a:spcAft>
                <a:spcPts val="0"/>
              </a:spcAft>
              <a:buClr>
                <a:srgbClr val="262626"/>
              </a:buClr>
              <a:buSzPts val="2400"/>
              <a:buFont typeface="Calibri"/>
              <a:buNone/>
            </a:pPr>
            <a:r>
              <a:rPr b="1" i="0" lang="en-GB" sz="2200" u="none" cap="none" strike="noStrike">
                <a:solidFill>
                  <a:srgbClr val="262626"/>
                </a:solidFill>
                <a:latin typeface="Arial"/>
                <a:ea typeface="Arial"/>
                <a:cs typeface="Arial"/>
                <a:sym typeface="Arial"/>
              </a:rPr>
              <a:t>How to keep your feet warm</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62626"/>
              </a:buClr>
              <a:buSzPts val="2400"/>
              <a:buFont typeface="Calibri"/>
              <a:buNone/>
            </a:pPr>
            <a:r>
              <a:rPr b="0" i="0" lang="en-GB" sz="2200" u="none" cap="none" strike="noStrike">
                <a:solidFill>
                  <a:srgbClr val="262626"/>
                </a:solidFill>
                <a:latin typeface="Arial"/>
                <a:ea typeface="Arial"/>
                <a:cs typeface="Arial"/>
                <a:sym typeface="Arial"/>
              </a:rPr>
              <a:t>Wearing thick socks and slippers when indoors will help trap the heat and keep your feet toasty. If you're outside, wear warm socks and shoes that are completely waterproof.</a:t>
            </a:r>
            <a:endParaRPr b="0" i="0" sz="2200" u="none" cap="none" strike="noStrike">
              <a:solidFill>
                <a:srgbClr val="262626"/>
              </a:solidFill>
              <a:latin typeface="Arial"/>
              <a:ea typeface="Arial"/>
              <a:cs typeface="Arial"/>
              <a:sym typeface="Arial"/>
            </a:endParaRPr>
          </a:p>
          <a:p>
            <a:pPr indent="0" lvl="0" marL="0" marR="0" rtl="0" algn="l">
              <a:lnSpc>
                <a:spcPct val="100000"/>
              </a:lnSpc>
              <a:spcBef>
                <a:spcPts val="0"/>
              </a:spcBef>
              <a:spcAft>
                <a:spcPts val="0"/>
              </a:spcAft>
              <a:buClr>
                <a:srgbClr val="262626"/>
              </a:buClr>
              <a:buSzPts val="2400"/>
              <a:buFont typeface="Calibri"/>
              <a:buNone/>
            </a:pPr>
            <a:r>
              <a:t/>
            </a:r>
            <a:endParaRPr b="0" i="0" sz="800" u="none" cap="none" strike="noStrike">
              <a:solidFill>
                <a:srgbClr val="262626"/>
              </a:solidFill>
              <a:latin typeface="Arial"/>
              <a:ea typeface="Arial"/>
              <a:cs typeface="Arial"/>
              <a:sym typeface="Arial"/>
            </a:endParaRPr>
          </a:p>
          <a:p>
            <a:pPr indent="0" lvl="0" marL="0" marR="0" rtl="0" algn="l">
              <a:lnSpc>
                <a:spcPct val="100000"/>
              </a:lnSpc>
              <a:spcBef>
                <a:spcPts val="0"/>
              </a:spcBef>
              <a:spcAft>
                <a:spcPts val="0"/>
              </a:spcAft>
              <a:buClr>
                <a:srgbClr val="262626"/>
              </a:buClr>
              <a:buSzPts val="2400"/>
              <a:buFont typeface="Calibri"/>
              <a:buNone/>
            </a:pPr>
            <a:r>
              <a:rPr b="1" i="0" lang="en-GB" sz="2200" u="none" cap="none" strike="noStrike">
                <a:solidFill>
                  <a:srgbClr val="262626"/>
                </a:solidFill>
                <a:latin typeface="Arial"/>
                <a:ea typeface="Arial"/>
                <a:cs typeface="Arial"/>
                <a:sym typeface="Arial"/>
              </a:rPr>
              <a:t>How to keep your hands warm</a:t>
            </a:r>
            <a:endParaRPr b="0" i="0" sz="22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262626"/>
              </a:buClr>
              <a:buSzPts val="2400"/>
              <a:buFont typeface="Arial"/>
              <a:buNone/>
            </a:pPr>
            <a:r>
              <a:rPr b="0" i="0" lang="en-GB" sz="2200" u="none" cap="none" strike="noStrike">
                <a:solidFill>
                  <a:srgbClr val="262626"/>
                </a:solidFill>
                <a:latin typeface="Arial"/>
                <a:ea typeface="Arial"/>
                <a:cs typeface="Arial"/>
                <a:sym typeface="Arial"/>
              </a:rPr>
              <a:t>Wearing gloves made of insulating materials, like wool or leather, will help keep your hands warm. You can also use winter warmer packs like hand warmers. These work best when tucked into gloves or clothing.              </a:t>
            </a:r>
            <a:r>
              <a:rPr b="0" i="0" lang="en-GB" sz="2400" u="none" cap="none" strike="noStrike">
                <a:solidFill>
                  <a:srgbClr val="262626"/>
                </a:solidFill>
                <a:latin typeface="Arial"/>
                <a:ea typeface="Arial"/>
                <a:cs typeface="Arial"/>
                <a:sym typeface="Arial"/>
              </a:rPr>
              <a:t>                                                                                 </a:t>
            </a:r>
            <a:endParaRPr b="0" i="0" sz="2400" u="none" cap="none" strike="noStrike">
              <a:solidFill>
                <a:srgbClr val="262626"/>
              </a:solidFill>
              <a:latin typeface="Arial"/>
              <a:ea typeface="Arial"/>
              <a:cs typeface="Arial"/>
              <a:sym typeface="Arial"/>
            </a:endParaRPr>
          </a:p>
          <a:p>
            <a:pPr indent="0" lvl="0" marL="0" marR="0" rtl="0" algn="l">
              <a:lnSpc>
                <a:spcPct val="90000"/>
              </a:lnSpc>
              <a:spcBef>
                <a:spcPts val="1000"/>
              </a:spcBef>
              <a:spcAft>
                <a:spcPts val="0"/>
              </a:spcAft>
              <a:buClr>
                <a:srgbClr val="262626"/>
              </a:buClr>
              <a:buSzPts val="2400"/>
              <a:buFont typeface="Arial"/>
              <a:buNone/>
            </a:pPr>
            <a:r>
              <a:rPr b="0" i="0" lang="en-GB" sz="1400" u="none" cap="none" strike="noStrike">
                <a:solidFill>
                  <a:srgbClr val="262626"/>
                </a:solidFill>
                <a:latin typeface="Calibri"/>
                <a:ea typeface="Calibri"/>
                <a:cs typeface="Calibri"/>
                <a:sym typeface="Calibri"/>
              </a:rPr>
              <a:t>Information taken from British Red Cross website</a:t>
            </a:r>
            <a:endParaRPr b="0" i="0" sz="2400" u="none" cap="none" strike="noStrike">
              <a:solidFill>
                <a:srgbClr val="26262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br>
              <a:rPr b="0" i="0" lang="en-GB" sz="2000" u="none" cap="none" strike="noStrike">
                <a:solidFill>
                  <a:srgbClr val="000000"/>
                </a:solidFill>
                <a:latin typeface="Arial"/>
                <a:ea typeface="Arial"/>
                <a:cs typeface="Arial"/>
                <a:sym typeface="Arial"/>
              </a:rPr>
            </a:br>
            <a:endParaRPr b="0" i="0" sz="2000" u="none" cap="none" strike="noStrike">
              <a:solidFill>
                <a:srgbClr val="000000"/>
              </a:solidFill>
              <a:latin typeface="Arial"/>
              <a:ea typeface="Arial"/>
              <a:cs typeface="Arial"/>
              <a:sym typeface="Arial"/>
            </a:endParaRPr>
          </a:p>
        </p:txBody>
      </p:sp>
      <p:sp>
        <p:nvSpPr>
          <p:cNvPr id="983" name="Google Shape;983;p43"/>
          <p:cNvSpPr/>
          <p:nvPr/>
        </p:nvSpPr>
        <p:spPr>
          <a:xfrm>
            <a:off x="9846375" y="251175"/>
            <a:ext cx="2070900" cy="483300"/>
          </a:xfrm>
          <a:prstGeom prst="chevron">
            <a:avLst>
              <a:gd fmla="val 50000" name="adj"/>
            </a:avLst>
          </a:prstGeom>
          <a:solidFill>
            <a:srgbClr val="FFFF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84" name="Google Shape;984;p43"/>
          <p:cNvSpPr txBox="1"/>
          <p:nvPr>
            <p:ph type="title"/>
          </p:nvPr>
        </p:nvSpPr>
        <p:spPr>
          <a:xfrm>
            <a:off x="990600" y="5175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How to Keep Warm in Winter </a:t>
            </a:r>
            <a:endParaRPr b="1">
              <a:latin typeface="Arial"/>
              <a:ea typeface="Arial"/>
              <a:cs typeface="Arial"/>
              <a:sym typeface="Arial"/>
            </a:endParaRPr>
          </a:p>
          <a:p>
            <a:pPr indent="0" lvl="0" marL="0" rtl="0" algn="ctr">
              <a:lnSpc>
                <a:spcPct val="90000"/>
              </a:lnSpc>
              <a:spcBef>
                <a:spcPts val="0"/>
              </a:spcBef>
              <a:spcAft>
                <a:spcPts val="0"/>
              </a:spcAft>
              <a:buClr>
                <a:schemeClr val="dk1"/>
              </a:buClr>
              <a:buSzPts val="4400"/>
              <a:buFont typeface="Play"/>
              <a:buNone/>
            </a:pPr>
            <a:r>
              <a:t/>
            </a:r>
            <a:endParaRPr b="1">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44"/>
          <p:cNvSpPr txBox="1"/>
          <p:nvPr>
            <p:ph idx="1" type="body"/>
          </p:nvPr>
        </p:nvSpPr>
        <p:spPr>
          <a:xfrm>
            <a:off x="418525" y="931725"/>
            <a:ext cx="11498700" cy="59262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262626"/>
              </a:buClr>
              <a:buSzPct val="35000"/>
              <a:buNone/>
            </a:pPr>
            <a:r>
              <a:rPr b="1" i="0" lang="en-GB" sz="8000">
                <a:solidFill>
                  <a:srgbClr val="262626"/>
                </a:solidFill>
              </a:rPr>
              <a:t>Keep your body warm</a:t>
            </a:r>
            <a:endParaRPr sz="8000"/>
          </a:p>
          <a:p>
            <a:pPr indent="0" lvl="0" marL="0" rtl="0" algn="l">
              <a:lnSpc>
                <a:spcPct val="90000"/>
              </a:lnSpc>
              <a:spcBef>
                <a:spcPts val="1000"/>
              </a:spcBef>
              <a:spcAft>
                <a:spcPts val="0"/>
              </a:spcAft>
              <a:buClr>
                <a:srgbClr val="262626"/>
              </a:buClr>
              <a:buSzPct val="52498"/>
              <a:buNone/>
            </a:pPr>
            <a:r>
              <a:rPr i="0" lang="en-GB" sz="8000">
                <a:solidFill>
                  <a:srgbClr val="262626"/>
                </a:solidFill>
              </a:rPr>
              <a:t>Extremely cold weather can have a negative impact on our health. People with respiratory problems such as asthma, or heart conditions are at particular risk during the winter months. Our bodies need to be kept at a core body temperature of 37C to stay healthy, which means rooms should be heated to a minimum of 18C.  </a:t>
            </a:r>
            <a:endParaRPr sz="8000"/>
          </a:p>
          <a:p>
            <a:pPr indent="0" lvl="0" marL="0" rtl="0" algn="l">
              <a:lnSpc>
                <a:spcPct val="90000"/>
              </a:lnSpc>
              <a:spcBef>
                <a:spcPts val="1000"/>
              </a:spcBef>
              <a:spcAft>
                <a:spcPts val="0"/>
              </a:spcAft>
              <a:buClr>
                <a:srgbClr val="262626"/>
              </a:buClr>
              <a:buSzPct val="52498"/>
              <a:buNone/>
            </a:pPr>
            <a:r>
              <a:rPr i="0" lang="en-GB" sz="8000">
                <a:solidFill>
                  <a:srgbClr val="262626"/>
                </a:solidFill>
              </a:rPr>
              <a:t>There are many ways you can maintain your core body temperature and stay warm in winter, without turning the central heating on. </a:t>
            </a:r>
            <a:endParaRPr sz="8000"/>
          </a:p>
          <a:p>
            <a:pPr indent="0" lvl="0" marL="0" rtl="0" algn="l">
              <a:lnSpc>
                <a:spcPct val="90000"/>
              </a:lnSpc>
              <a:spcBef>
                <a:spcPts val="1000"/>
              </a:spcBef>
              <a:spcAft>
                <a:spcPts val="0"/>
              </a:spcAft>
              <a:buClr>
                <a:srgbClr val="262626"/>
              </a:buClr>
              <a:buSzPct val="47500"/>
              <a:buNone/>
            </a:pPr>
            <a:r>
              <a:rPr i="0" lang="en-GB" sz="8000">
                <a:solidFill>
                  <a:srgbClr val="262626"/>
                </a:solidFill>
              </a:rPr>
              <a:t>Try these tips: </a:t>
            </a:r>
            <a:endParaRPr sz="8000"/>
          </a:p>
          <a:p>
            <a:pPr indent="0" lvl="0" marL="0" rtl="0" algn="l">
              <a:lnSpc>
                <a:spcPct val="90000"/>
              </a:lnSpc>
              <a:spcBef>
                <a:spcPts val="1000"/>
              </a:spcBef>
              <a:spcAft>
                <a:spcPts val="0"/>
              </a:spcAft>
              <a:buClr>
                <a:srgbClr val="262626"/>
              </a:buClr>
              <a:buSzPct val="47500"/>
              <a:buNone/>
            </a:pPr>
            <a:r>
              <a:rPr b="1" i="0" lang="en-GB" sz="8000">
                <a:solidFill>
                  <a:srgbClr val="262626"/>
                </a:solidFill>
              </a:rPr>
              <a:t>    Layer up your warmest indoor clothing</a:t>
            </a:r>
            <a:endParaRPr sz="8000"/>
          </a:p>
          <a:p>
            <a:pPr indent="-228600" lvl="0" marL="228600" rtl="0" algn="l">
              <a:lnSpc>
                <a:spcPct val="90000"/>
              </a:lnSpc>
              <a:spcBef>
                <a:spcPts val="1000"/>
              </a:spcBef>
              <a:spcAft>
                <a:spcPts val="0"/>
              </a:spcAft>
              <a:buClr>
                <a:srgbClr val="262626"/>
              </a:buClr>
              <a:buSzPct val="100000"/>
              <a:buChar char="•"/>
            </a:pPr>
            <a:r>
              <a:rPr i="0" lang="en-GB" sz="8000">
                <a:solidFill>
                  <a:srgbClr val="262626"/>
                </a:solidFill>
              </a:rPr>
              <a:t>Wearing lots of layers rather than one thick piece of clothing will help trap your body heat and keep you warmer. Clothes made with insulating material, like wool jumpers and thermal underwear, are best for keeping you warm at home. Using a hot water bottle is also an inexpensive way to stay warmer for longer. You can also keep your feet warm with thick socks and slippers.</a:t>
            </a:r>
            <a:r>
              <a:rPr b="1" i="0" lang="en-GB" sz="8000">
                <a:solidFill>
                  <a:srgbClr val="262626"/>
                </a:solidFill>
              </a:rPr>
              <a:t> </a:t>
            </a:r>
            <a:endParaRPr b="1" i="0" sz="8000">
              <a:solidFill>
                <a:srgbClr val="262626"/>
              </a:solidFill>
            </a:endParaRPr>
          </a:p>
          <a:p>
            <a:pPr indent="0" lvl="0" marL="0" rtl="0" algn="l">
              <a:lnSpc>
                <a:spcPct val="90000"/>
              </a:lnSpc>
              <a:spcBef>
                <a:spcPts val="1000"/>
              </a:spcBef>
              <a:spcAft>
                <a:spcPts val="0"/>
              </a:spcAft>
              <a:buClr>
                <a:srgbClr val="262626"/>
              </a:buClr>
              <a:buSzPct val="47500"/>
              <a:buNone/>
            </a:pPr>
            <a:r>
              <a:rPr b="1" i="0" lang="en-GB" sz="8000">
                <a:solidFill>
                  <a:srgbClr val="262626"/>
                </a:solidFill>
              </a:rPr>
              <a:t>    Food and drink</a:t>
            </a:r>
            <a:endParaRPr sz="8000"/>
          </a:p>
          <a:p>
            <a:pPr indent="-228600" lvl="0" marL="228600" rtl="0" algn="l">
              <a:lnSpc>
                <a:spcPct val="90000"/>
              </a:lnSpc>
              <a:spcBef>
                <a:spcPts val="1000"/>
              </a:spcBef>
              <a:spcAft>
                <a:spcPts val="0"/>
              </a:spcAft>
              <a:buClr>
                <a:srgbClr val="262626"/>
              </a:buClr>
              <a:buSzPct val="100000"/>
              <a:buChar char="•"/>
            </a:pPr>
            <a:r>
              <a:rPr i="0" lang="en-GB" sz="8000">
                <a:solidFill>
                  <a:srgbClr val="262626"/>
                </a:solidFill>
              </a:rPr>
              <a:t>Eating healthily and drinking plenty of hot drinks throughout the day will help with staying warm at home. Avoid alcohol - it prevents your blood vessels from constricting and you'll begin to lose body heat.</a:t>
            </a:r>
            <a:endParaRPr sz="8000"/>
          </a:p>
          <a:p>
            <a:pPr indent="0" lvl="0" marL="0" rtl="0" algn="l">
              <a:lnSpc>
                <a:spcPct val="90000"/>
              </a:lnSpc>
              <a:spcBef>
                <a:spcPts val="1000"/>
              </a:spcBef>
              <a:spcAft>
                <a:spcPts val="0"/>
              </a:spcAft>
              <a:buClr>
                <a:srgbClr val="262626"/>
              </a:buClr>
              <a:buSzPct val="47500"/>
              <a:buNone/>
            </a:pPr>
            <a:r>
              <a:rPr b="1" i="0" lang="en-GB" sz="8000">
                <a:solidFill>
                  <a:srgbClr val="262626"/>
                </a:solidFill>
              </a:rPr>
              <a:t>    Move around</a:t>
            </a:r>
            <a:endParaRPr sz="8000"/>
          </a:p>
          <a:p>
            <a:pPr indent="-228600" lvl="0" marL="228600" rtl="0" algn="l">
              <a:lnSpc>
                <a:spcPct val="90000"/>
              </a:lnSpc>
              <a:spcBef>
                <a:spcPts val="1000"/>
              </a:spcBef>
              <a:spcAft>
                <a:spcPts val="0"/>
              </a:spcAft>
              <a:buClr>
                <a:srgbClr val="262626"/>
              </a:buClr>
              <a:buSzPct val="100000"/>
              <a:buChar char="•"/>
            </a:pPr>
            <a:r>
              <a:rPr i="0" lang="en-GB" sz="8000">
                <a:solidFill>
                  <a:srgbClr val="262626"/>
                </a:solidFill>
              </a:rPr>
              <a:t>It's also important to avoid sitting still for long periods of time - move around and keep as active as possible. This will help boost your circulation and keep you warm. </a:t>
            </a:r>
            <a:endParaRPr sz="8000"/>
          </a:p>
          <a:p>
            <a:pPr indent="0" lvl="0" marL="0" rtl="0" algn="l">
              <a:lnSpc>
                <a:spcPct val="90000"/>
              </a:lnSpc>
              <a:spcBef>
                <a:spcPts val="1000"/>
              </a:spcBef>
              <a:spcAft>
                <a:spcPts val="0"/>
              </a:spcAft>
              <a:buClr>
                <a:srgbClr val="262626"/>
              </a:buClr>
              <a:buSzPct val="60713"/>
              <a:buNone/>
            </a:pPr>
            <a:r>
              <a:rPr lang="en-GB" sz="5600">
                <a:solidFill>
                  <a:srgbClr val="262626"/>
                </a:solidFill>
                <a:latin typeface="Calibri"/>
                <a:ea typeface="Calibri"/>
                <a:cs typeface="Calibri"/>
                <a:sym typeface="Calibri"/>
              </a:rPr>
              <a:t>Information taken from British Red Cross website</a:t>
            </a:r>
            <a:endParaRPr sz="5600"/>
          </a:p>
        </p:txBody>
      </p:sp>
      <p:sp>
        <p:nvSpPr>
          <p:cNvPr id="990" name="Google Shape;990;p44"/>
          <p:cNvSpPr/>
          <p:nvPr/>
        </p:nvSpPr>
        <p:spPr>
          <a:xfrm>
            <a:off x="9846375" y="251175"/>
            <a:ext cx="2070900" cy="483300"/>
          </a:xfrm>
          <a:prstGeom prst="chevron">
            <a:avLst>
              <a:gd fmla="val 50000" name="adj"/>
            </a:avLst>
          </a:prstGeom>
          <a:solidFill>
            <a:srgbClr val="FFFF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91" name="Google Shape;991;p44"/>
          <p:cNvSpPr txBox="1"/>
          <p:nvPr>
            <p:ph type="title"/>
          </p:nvPr>
        </p:nvSpPr>
        <p:spPr>
          <a:xfrm>
            <a:off x="990600" y="5175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How to Keep Warm in Winter </a:t>
            </a:r>
            <a:endParaRPr b="1">
              <a:latin typeface="Arial"/>
              <a:ea typeface="Arial"/>
              <a:cs typeface="Arial"/>
              <a:sym typeface="Arial"/>
            </a:endParaRPr>
          </a:p>
          <a:p>
            <a:pPr indent="0" lvl="0" marL="0" rtl="0" algn="ctr">
              <a:lnSpc>
                <a:spcPct val="90000"/>
              </a:lnSpc>
              <a:spcBef>
                <a:spcPts val="0"/>
              </a:spcBef>
              <a:spcAft>
                <a:spcPts val="0"/>
              </a:spcAft>
              <a:buClr>
                <a:schemeClr val="dk1"/>
              </a:buClr>
              <a:buSzPts val="4400"/>
              <a:buFont typeface="Play"/>
              <a:buNone/>
            </a:pPr>
            <a:r>
              <a:t/>
            </a:r>
            <a:endParaRPr b="1">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45"/>
          <p:cNvSpPr txBox="1"/>
          <p:nvPr>
            <p:ph idx="1" type="body"/>
          </p:nvPr>
        </p:nvSpPr>
        <p:spPr>
          <a:xfrm>
            <a:off x="346225" y="882600"/>
            <a:ext cx="11571000" cy="6203400"/>
          </a:xfrm>
          <a:prstGeom prst="rect">
            <a:avLst/>
          </a:prstGeom>
          <a:noFill/>
          <a:ln>
            <a:noFill/>
          </a:ln>
        </p:spPr>
        <p:txBody>
          <a:bodyPr anchorCtr="0" anchor="t" bIns="45700" lIns="91425" spcFirstLastPara="1" rIns="91425" wrap="square" tIns="45700">
            <a:normAutofit fontScale="47500" lnSpcReduction="20000"/>
          </a:bodyPr>
          <a:lstStyle/>
          <a:p>
            <a:pPr indent="0" lvl="0" marL="0" rtl="0" algn="l">
              <a:lnSpc>
                <a:spcPct val="90000"/>
              </a:lnSpc>
              <a:spcBef>
                <a:spcPts val="0"/>
              </a:spcBef>
              <a:spcAft>
                <a:spcPts val="0"/>
              </a:spcAft>
              <a:buClr>
                <a:srgbClr val="262626"/>
              </a:buClr>
              <a:buSzPct val="78570"/>
              <a:buNone/>
            </a:pPr>
            <a:r>
              <a:rPr b="1" i="0" lang="en-GB" sz="4200">
                <a:solidFill>
                  <a:srgbClr val="262626"/>
                </a:solidFill>
              </a:rPr>
              <a:t>Keep your house warm</a:t>
            </a:r>
            <a:endParaRPr sz="4200"/>
          </a:p>
          <a:p>
            <a:pPr indent="-228600" lvl="0" marL="228600" rtl="0" algn="l">
              <a:lnSpc>
                <a:spcPct val="90000"/>
              </a:lnSpc>
              <a:spcBef>
                <a:spcPts val="1000"/>
              </a:spcBef>
              <a:spcAft>
                <a:spcPts val="0"/>
              </a:spcAft>
              <a:buClr>
                <a:srgbClr val="262626"/>
              </a:buClr>
              <a:buSzPct val="100000"/>
              <a:buChar char="•"/>
            </a:pPr>
            <a:r>
              <a:rPr i="0" lang="en-GB" sz="4200">
                <a:solidFill>
                  <a:srgbClr val="262626"/>
                </a:solidFill>
              </a:rPr>
              <a:t>Heating one room during the day is a cost-effective way to keep your house warm and your energy bill down. Here are a few ways to keep a room warm without using central heating.  </a:t>
            </a:r>
            <a:endParaRPr sz="4200"/>
          </a:p>
          <a:p>
            <a:pPr indent="0" lvl="0" marL="0" rtl="0" algn="l">
              <a:lnSpc>
                <a:spcPct val="90000"/>
              </a:lnSpc>
              <a:spcBef>
                <a:spcPts val="1000"/>
              </a:spcBef>
              <a:spcAft>
                <a:spcPts val="0"/>
              </a:spcAft>
              <a:buClr>
                <a:srgbClr val="262626"/>
              </a:buClr>
              <a:buSzPct val="78570"/>
              <a:buNone/>
            </a:pPr>
            <a:r>
              <a:rPr b="1" i="0" lang="en-GB" sz="4200">
                <a:solidFill>
                  <a:srgbClr val="262626"/>
                </a:solidFill>
              </a:rPr>
              <a:t>Curtains</a:t>
            </a:r>
            <a:endParaRPr sz="4200"/>
          </a:p>
          <a:p>
            <a:pPr indent="-228600" lvl="0" marL="228600" rtl="0" algn="l">
              <a:lnSpc>
                <a:spcPct val="90000"/>
              </a:lnSpc>
              <a:spcBef>
                <a:spcPts val="1000"/>
              </a:spcBef>
              <a:spcAft>
                <a:spcPts val="0"/>
              </a:spcAft>
              <a:buClr>
                <a:srgbClr val="262626"/>
              </a:buClr>
              <a:buSzPct val="100000"/>
              <a:buChar char="•"/>
            </a:pPr>
            <a:r>
              <a:rPr i="0" lang="en-GB" sz="4200">
                <a:solidFill>
                  <a:srgbClr val="262626"/>
                </a:solidFill>
              </a:rPr>
              <a:t>Open your curtains during the day - the sun still provides warmth, even in the winter months. Make sure you close them as soon as the sun sets to keep the warm air in. Investing in thicker curtains, or thermal curtain liners, will help keep the cold air out and prevent heat loss.</a:t>
            </a:r>
            <a:endParaRPr sz="4200"/>
          </a:p>
          <a:p>
            <a:pPr indent="0" lvl="0" marL="0" rtl="0" algn="l">
              <a:lnSpc>
                <a:spcPct val="90000"/>
              </a:lnSpc>
              <a:spcBef>
                <a:spcPts val="1000"/>
              </a:spcBef>
              <a:spcAft>
                <a:spcPts val="0"/>
              </a:spcAft>
              <a:buClr>
                <a:srgbClr val="262626"/>
              </a:buClr>
              <a:buSzPct val="78570"/>
              <a:buNone/>
            </a:pPr>
            <a:r>
              <a:rPr b="1" i="0" lang="en-GB" sz="4200">
                <a:solidFill>
                  <a:srgbClr val="262626"/>
                </a:solidFill>
              </a:rPr>
              <a:t>Use a draught excluder</a:t>
            </a:r>
            <a:endParaRPr sz="4200"/>
          </a:p>
          <a:p>
            <a:pPr indent="-228600" lvl="0" marL="228600" rtl="0" algn="l">
              <a:lnSpc>
                <a:spcPct val="90000"/>
              </a:lnSpc>
              <a:spcBef>
                <a:spcPts val="1000"/>
              </a:spcBef>
              <a:spcAft>
                <a:spcPts val="0"/>
              </a:spcAft>
              <a:buClr>
                <a:srgbClr val="262626"/>
              </a:buClr>
              <a:buSzPct val="100000"/>
              <a:buChar char="•"/>
            </a:pPr>
            <a:r>
              <a:rPr i="0" lang="en-GB" sz="4200">
                <a:solidFill>
                  <a:srgbClr val="262626"/>
                </a:solidFill>
              </a:rPr>
              <a:t>We tend to lose a lot of heat through gaps around windows and doors. Exclude draughts by lining your windows with rubber seals and use a homemade draught excluder by doors - this could even be an old towel, tightly rolled. </a:t>
            </a:r>
            <a:endParaRPr sz="4200"/>
          </a:p>
          <a:p>
            <a:pPr indent="0" lvl="0" marL="0" rtl="0" algn="l">
              <a:lnSpc>
                <a:spcPct val="90000"/>
              </a:lnSpc>
              <a:spcBef>
                <a:spcPts val="1000"/>
              </a:spcBef>
              <a:spcAft>
                <a:spcPts val="0"/>
              </a:spcAft>
              <a:buClr>
                <a:srgbClr val="262626"/>
              </a:buClr>
              <a:buSzPct val="78570"/>
              <a:buNone/>
            </a:pPr>
            <a:r>
              <a:rPr b="1" i="0" lang="en-GB" sz="4200">
                <a:solidFill>
                  <a:srgbClr val="262626"/>
                </a:solidFill>
              </a:rPr>
              <a:t>Move furniture away from external walls</a:t>
            </a:r>
            <a:endParaRPr sz="4200"/>
          </a:p>
          <a:p>
            <a:pPr indent="-228600" lvl="0" marL="228600" rtl="0" algn="l">
              <a:lnSpc>
                <a:spcPct val="90000"/>
              </a:lnSpc>
              <a:spcBef>
                <a:spcPts val="1000"/>
              </a:spcBef>
              <a:spcAft>
                <a:spcPts val="0"/>
              </a:spcAft>
              <a:buClr>
                <a:srgbClr val="262626"/>
              </a:buClr>
              <a:buSzPct val="100000"/>
              <a:buChar char="•"/>
            </a:pPr>
            <a:r>
              <a:rPr i="0" lang="en-GB" sz="4200">
                <a:solidFill>
                  <a:srgbClr val="262626"/>
                </a:solidFill>
              </a:rPr>
              <a:t>Sitting with your back against an internal wall will instantly feel a lot warmer.</a:t>
            </a:r>
            <a:endParaRPr sz="4200"/>
          </a:p>
          <a:p>
            <a:pPr indent="0" lvl="0" marL="0" rtl="0" algn="l">
              <a:lnSpc>
                <a:spcPct val="90000"/>
              </a:lnSpc>
              <a:spcBef>
                <a:spcPts val="1000"/>
              </a:spcBef>
              <a:spcAft>
                <a:spcPts val="0"/>
              </a:spcAft>
              <a:buClr>
                <a:srgbClr val="262626"/>
              </a:buClr>
              <a:buSzPct val="85714"/>
              <a:buNone/>
            </a:pPr>
            <a:r>
              <a:rPr b="1" i="0" lang="en-GB" sz="4200">
                <a:solidFill>
                  <a:srgbClr val="262626"/>
                </a:solidFill>
              </a:rPr>
              <a:t>Insulate your floor with rugs</a:t>
            </a:r>
            <a:endParaRPr sz="4200"/>
          </a:p>
          <a:p>
            <a:pPr indent="-228600" lvl="0" marL="228600" rtl="0" algn="l">
              <a:lnSpc>
                <a:spcPct val="90000"/>
              </a:lnSpc>
              <a:spcBef>
                <a:spcPts val="1000"/>
              </a:spcBef>
              <a:spcAft>
                <a:spcPts val="0"/>
              </a:spcAft>
              <a:buClr>
                <a:srgbClr val="262626"/>
              </a:buClr>
              <a:buSzPct val="100000"/>
              <a:buChar char="•"/>
            </a:pPr>
            <a:r>
              <a:rPr i="0" lang="en-GB" sz="4200">
                <a:solidFill>
                  <a:srgbClr val="262626"/>
                </a:solidFill>
              </a:rPr>
              <a:t>If you don't have carpets, put down plenty of rugs. Hardwood or laminate floors are a lot colder than carpeted areas. </a:t>
            </a:r>
            <a:endParaRPr sz="4200"/>
          </a:p>
          <a:p>
            <a:pPr indent="0" lvl="0" marL="0" rtl="0" algn="l">
              <a:lnSpc>
                <a:spcPct val="90000"/>
              </a:lnSpc>
              <a:spcBef>
                <a:spcPts val="1000"/>
              </a:spcBef>
              <a:spcAft>
                <a:spcPts val="0"/>
              </a:spcAft>
              <a:buClr>
                <a:srgbClr val="262626"/>
              </a:buClr>
              <a:buSzPct val="78570"/>
              <a:buNone/>
            </a:pPr>
            <a:r>
              <a:rPr b="1" i="0" lang="en-GB" sz="4200">
                <a:solidFill>
                  <a:srgbClr val="262626"/>
                </a:solidFill>
              </a:rPr>
              <a:t>Avoid condensation on windows</a:t>
            </a:r>
            <a:endParaRPr sz="4200"/>
          </a:p>
          <a:p>
            <a:pPr indent="0" lvl="0" marL="0" marR="0" rtl="0" algn="l">
              <a:lnSpc>
                <a:spcPct val="90000"/>
              </a:lnSpc>
              <a:spcBef>
                <a:spcPts val="1000"/>
              </a:spcBef>
              <a:spcAft>
                <a:spcPts val="0"/>
              </a:spcAft>
              <a:buClr>
                <a:srgbClr val="262626"/>
              </a:buClr>
              <a:buSzPct val="85714"/>
              <a:buFont typeface="Arial"/>
              <a:buNone/>
            </a:pPr>
            <a:r>
              <a:rPr i="0" lang="en-GB" sz="4200">
                <a:solidFill>
                  <a:srgbClr val="262626"/>
                </a:solidFill>
              </a:rPr>
              <a:t>With the windows closed, condensation can quickly build and can eventually turn to mould. This can be harmful to your lungs. Make sure you turn extractor fans on in the bathroom and kitchen and wipe down windows at regular intervals.</a:t>
            </a:r>
            <a:r>
              <a:rPr i="0" lang="en-GB" sz="4200" u="none" cap="none" strike="noStrike">
                <a:solidFill>
                  <a:srgbClr val="262626"/>
                </a:solidFill>
              </a:rPr>
              <a:t>   </a:t>
            </a:r>
            <a:r>
              <a:rPr i="0" lang="en-GB" sz="2900" u="none" cap="none" strike="noStrike">
                <a:solidFill>
                  <a:srgbClr val="262626"/>
                </a:solidFill>
              </a:rPr>
              <a:t>                                                                      </a:t>
            </a:r>
            <a:endParaRPr i="0" sz="2900" u="none" cap="none" strike="noStrike">
              <a:solidFill>
                <a:srgbClr val="262626"/>
              </a:solidFill>
            </a:endParaRPr>
          </a:p>
          <a:p>
            <a:pPr indent="0" lvl="0" marL="0" marR="0" rtl="0" algn="l">
              <a:lnSpc>
                <a:spcPct val="90000"/>
              </a:lnSpc>
              <a:spcBef>
                <a:spcPts val="1000"/>
              </a:spcBef>
              <a:spcAft>
                <a:spcPts val="0"/>
              </a:spcAft>
              <a:buClr>
                <a:srgbClr val="262626"/>
              </a:buClr>
              <a:buSzPct val="124136"/>
              <a:buFont typeface="Arial"/>
              <a:buNone/>
            </a:pPr>
            <a:r>
              <a:rPr i="0" lang="en-GB" sz="2900" u="none" cap="none" strike="noStrike">
                <a:solidFill>
                  <a:srgbClr val="262626"/>
                </a:solidFill>
              </a:rPr>
              <a:t> </a:t>
            </a:r>
            <a:r>
              <a:rPr i="0" lang="en-GB" sz="2500" u="none" cap="none" strike="noStrike">
                <a:solidFill>
                  <a:srgbClr val="262626"/>
                </a:solidFill>
              </a:rPr>
              <a:t>Information taken from British Red Cross website</a:t>
            </a:r>
            <a:endParaRPr/>
          </a:p>
        </p:txBody>
      </p:sp>
      <p:sp>
        <p:nvSpPr>
          <p:cNvPr id="997" name="Google Shape;997;p45"/>
          <p:cNvSpPr/>
          <p:nvPr/>
        </p:nvSpPr>
        <p:spPr>
          <a:xfrm>
            <a:off x="9846375" y="251175"/>
            <a:ext cx="2070900" cy="483300"/>
          </a:xfrm>
          <a:prstGeom prst="chevron">
            <a:avLst>
              <a:gd fmla="val 50000" name="adj"/>
            </a:avLst>
          </a:prstGeom>
          <a:solidFill>
            <a:srgbClr val="FFFF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98" name="Google Shape;998;p45"/>
          <p:cNvSpPr txBox="1"/>
          <p:nvPr>
            <p:ph type="title"/>
          </p:nvPr>
        </p:nvSpPr>
        <p:spPr>
          <a:xfrm>
            <a:off x="990600" y="5175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How to Keep your Home Warm </a:t>
            </a:r>
            <a:endParaRPr b="1">
              <a:latin typeface="Arial"/>
              <a:ea typeface="Arial"/>
              <a:cs typeface="Arial"/>
              <a:sym typeface="Arial"/>
            </a:endParaRPr>
          </a:p>
          <a:p>
            <a:pPr indent="0" lvl="0" marL="0" rtl="0" algn="ctr">
              <a:lnSpc>
                <a:spcPct val="90000"/>
              </a:lnSpc>
              <a:spcBef>
                <a:spcPts val="0"/>
              </a:spcBef>
              <a:spcAft>
                <a:spcPts val="0"/>
              </a:spcAft>
              <a:buClr>
                <a:schemeClr val="dk1"/>
              </a:buClr>
              <a:buSzPts val="4400"/>
              <a:buFont typeface="Play"/>
              <a:buNone/>
            </a:pPr>
            <a:r>
              <a:t/>
            </a:r>
            <a:endParaRPr b="1">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47"/>
          <p:cNvSpPr txBox="1"/>
          <p:nvPr>
            <p:ph idx="1" type="body"/>
          </p:nvPr>
        </p:nvSpPr>
        <p:spPr>
          <a:xfrm>
            <a:off x="505125" y="1463050"/>
            <a:ext cx="11271300" cy="48075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dk1"/>
              </a:buClr>
              <a:buSzPts val="2800"/>
              <a:buNone/>
            </a:pPr>
            <a:r>
              <a:rPr b="1" lang="en-GB" sz="2600"/>
              <a:t>Turn off electrical items</a:t>
            </a:r>
            <a:endParaRPr sz="2600"/>
          </a:p>
          <a:p>
            <a:pPr indent="0" lvl="0" marL="0" rtl="0" algn="l">
              <a:lnSpc>
                <a:spcPct val="90000"/>
              </a:lnSpc>
              <a:spcBef>
                <a:spcPts val="1000"/>
              </a:spcBef>
              <a:spcAft>
                <a:spcPts val="0"/>
              </a:spcAft>
              <a:buClr>
                <a:schemeClr val="dk1"/>
              </a:buClr>
              <a:buSzPts val="2800"/>
              <a:buNone/>
            </a:pPr>
            <a:r>
              <a:rPr lang="en-GB" sz="2600"/>
              <a:t>Appliances generate a lot of heat, so turning them off when not in use can help keep rooms from feeling too humid. Consider visiting an air-conditioned building such as a shopping centre or public library.</a:t>
            </a:r>
            <a:endParaRPr sz="2600"/>
          </a:p>
          <a:p>
            <a:pPr indent="0" lvl="0" marL="0" rtl="0" algn="l">
              <a:lnSpc>
                <a:spcPct val="90000"/>
              </a:lnSpc>
              <a:spcBef>
                <a:spcPts val="1000"/>
              </a:spcBef>
              <a:spcAft>
                <a:spcPts val="0"/>
              </a:spcAft>
              <a:buClr>
                <a:schemeClr val="dk1"/>
              </a:buClr>
              <a:buSzPts val="2800"/>
              <a:buNone/>
            </a:pPr>
            <a:r>
              <a:t/>
            </a:r>
            <a:endParaRPr sz="800"/>
          </a:p>
          <a:p>
            <a:pPr indent="0" lvl="0" marL="0" rtl="0" algn="l">
              <a:lnSpc>
                <a:spcPct val="90000"/>
              </a:lnSpc>
              <a:spcBef>
                <a:spcPts val="1000"/>
              </a:spcBef>
              <a:spcAft>
                <a:spcPts val="0"/>
              </a:spcAft>
              <a:buClr>
                <a:schemeClr val="dk1"/>
              </a:buClr>
              <a:buSzPts val="2800"/>
              <a:buNone/>
            </a:pPr>
            <a:r>
              <a:rPr b="1" lang="en-GB" sz="2600"/>
              <a:t>Limit hot activities</a:t>
            </a:r>
            <a:endParaRPr sz="2600"/>
          </a:p>
          <a:p>
            <a:pPr indent="0" lvl="0" marL="0" rtl="0" algn="l">
              <a:lnSpc>
                <a:spcPct val="90000"/>
              </a:lnSpc>
              <a:spcBef>
                <a:spcPts val="1000"/>
              </a:spcBef>
              <a:spcAft>
                <a:spcPts val="0"/>
              </a:spcAft>
              <a:buClr>
                <a:schemeClr val="dk1"/>
              </a:buClr>
              <a:buSzPts val="2800"/>
              <a:buNone/>
            </a:pPr>
            <a:r>
              <a:rPr lang="en-GB" sz="2600"/>
              <a:t>Ovens and cookers emit a lot of heat, so try sticking to cold foods like sandwiches and salads, especially during the hottest times of the day.</a:t>
            </a:r>
            <a:endParaRPr sz="2600"/>
          </a:p>
          <a:p>
            <a:pPr indent="0" lvl="0" marL="0" rtl="0" algn="l">
              <a:lnSpc>
                <a:spcPct val="90000"/>
              </a:lnSpc>
              <a:spcBef>
                <a:spcPts val="1000"/>
              </a:spcBef>
              <a:spcAft>
                <a:spcPts val="0"/>
              </a:spcAft>
              <a:buClr>
                <a:schemeClr val="dk1"/>
              </a:buClr>
              <a:buSzPts val="2800"/>
              <a:buNone/>
            </a:pPr>
            <a:r>
              <a:t/>
            </a:r>
            <a:endParaRPr sz="850"/>
          </a:p>
          <a:p>
            <a:pPr indent="0" lvl="0" marL="0" rtl="0" algn="l">
              <a:lnSpc>
                <a:spcPct val="90000"/>
              </a:lnSpc>
              <a:spcBef>
                <a:spcPts val="1000"/>
              </a:spcBef>
              <a:spcAft>
                <a:spcPts val="0"/>
              </a:spcAft>
              <a:buClr>
                <a:schemeClr val="dk1"/>
              </a:buClr>
              <a:buSzPts val="2800"/>
              <a:buNone/>
            </a:pPr>
            <a:r>
              <a:rPr b="1" lang="en-GB" sz="2600"/>
              <a:t>Wear Loose clothing </a:t>
            </a:r>
            <a:endParaRPr sz="2600"/>
          </a:p>
          <a:p>
            <a:pPr indent="0" lvl="0" marL="0" rtl="0" algn="l">
              <a:lnSpc>
                <a:spcPct val="90000"/>
              </a:lnSpc>
              <a:spcBef>
                <a:spcPts val="1000"/>
              </a:spcBef>
              <a:spcAft>
                <a:spcPts val="0"/>
              </a:spcAft>
              <a:buClr>
                <a:schemeClr val="dk1"/>
              </a:buClr>
              <a:buSzPts val="2800"/>
              <a:buNone/>
            </a:pPr>
            <a:r>
              <a:rPr lang="en-GB" sz="2600"/>
              <a:t>Keep cool: use air conditioning or a fan, wear light and loose-fitting clothing, and keep skin wet, using a spray bottle or damp sponge and by taking cool showers.</a:t>
            </a:r>
            <a:endParaRPr sz="2600"/>
          </a:p>
          <a:p>
            <a:pPr indent="-64135" lvl="0" marL="228600" rtl="0" algn="l">
              <a:lnSpc>
                <a:spcPct val="90000"/>
              </a:lnSpc>
              <a:spcBef>
                <a:spcPts val="1000"/>
              </a:spcBef>
              <a:spcAft>
                <a:spcPts val="0"/>
              </a:spcAft>
              <a:buClr>
                <a:schemeClr val="dk1"/>
              </a:buClr>
              <a:buSzPts val="2800"/>
              <a:buNone/>
            </a:pPr>
            <a:r>
              <a:t/>
            </a:r>
            <a:endParaRPr/>
          </a:p>
        </p:txBody>
      </p:sp>
      <p:sp>
        <p:nvSpPr>
          <p:cNvPr id="1004" name="Google Shape;1004;p47"/>
          <p:cNvSpPr/>
          <p:nvPr/>
        </p:nvSpPr>
        <p:spPr>
          <a:xfrm>
            <a:off x="9846375" y="251175"/>
            <a:ext cx="2070900" cy="483300"/>
          </a:xfrm>
          <a:prstGeom prst="chevron">
            <a:avLst>
              <a:gd fmla="val 50000" name="adj"/>
            </a:avLst>
          </a:prstGeom>
          <a:solidFill>
            <a:srgbClr val="FFFF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05" name="Google Shape;1005;p47"/>
          <p:cNvSpPr txBox="1"/>
          <p:nvPr>
            <p:ph type="title"/>
          </p:nvPr>
        </p:nvSpPr>
        <p:spPr>
          <a:xfrm>
            <a:off x="12954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Staying Cool in Summer</a:t>
            </a:r>
            <a:endParaRPr b="1">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46"/>
          <p:cNvSpPr txBox="1"/>
          <p:nvPr>
            <p:ph idx="1" type="body"/>
          </p:nvPr>
        </p:nvSpPr>
        <p:spPr>
          <a:xfrm>
            <a:off x="371842" y="1094559"/>
            <a:ext cx="11448300" cy="562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1D35"/>
              </a:buClr>
              <a:buSzPts val="3200"/>
              <a:buNone/>
            </a:pPr>
            <a:r>
              <a:rPr b="1" lang="en-GB" sz="2600">
                <a:solidFill>
                  <a:srgbClr val="001D35"/>
                </a:solidFill>
                <a:highlight>
                  <a:srgbClr val="FFFFFF"/>
                </a:highlight>
                <a:latin typeface="Arial"/>
                <a:ea typeface="Arial"/>
                <a:cs typeface="Arial"/>
                <a:sym typeface="Arial"/>
              </a:rPr>
              <a:t>Stay hydrated</a:t>
            </a:r>
            <a:endParaRPr sz="2600"/>
          </a:p>
          <a:p>
            <a:pPr indent="0" lvl="0" marL="0" rtl="0" algn="l">
              <a:lnSpc>
                <a:spcPct val="100000"/>
              </a:lnSpc>
              <a:spcBef>
                <a:spcPts val="0"/>
              </a:spcBef>
              <a:spcAft>
                <a:spcPts val="0"/>
              </a:spcAft>
              <a:buClr>
                <a:srgbClr val="001D35"/>
              </a:buClr>
              <a:buSzPts val="2400"/>
              <a:buNone/>
            </a:pPr>
            <a:r>
              <a:rPr lang="en-GB" sz="2600">
                <a:solidFill>
                  <a:srgbClr val="001D35"/>
                </a:solidFill>
                <a:highlight>
                  <a:srgbClr val="FFFFFF"/>
                </a:highlight>
                <a:latin typeface="Arial"/>
                <a:ea typeface="Arial"/>
                <a:cs typeface="Arial"/>
                <a:sym typeface="Arial"/>
              </a:rPr>
              <a:t>Drink plenty of cool fluids and water and eat cold foods with high water content like salads and fruit. Sweating causes you to lose body fluids, so staying hydrated is key to staying cool.</a:t>
            </a:r>
            <a:endParaRPr sz="2600">
              <a:solidFill>
                <a:srgbClr val="001D35"/>
              </a:solidFill>
              <a:highlight>
                <a:srgbClr val="FFFFFF"/>
              </a:highlight>
              <a:latin typeface="Arial"/>
              <a:ea typeface="Arial"/>
              <a:cs typeface="Arial"/>
              <a:sym typeface="Arial"/>
            </a:endParaRPr>
          </a:p>
          <a:p>
            <a:pPr indent="0" lvl="0" marL="0" rtl="0" algn="l">
              <a:lnSpc>
                <a:spcPct val="100000"/>
              </a:lnSpc>
              <a:spcBef>
                <a:spcPts val="0"/>
              </a:spcBef>
              <a:spcAft>
                <a:spcPts val="0"/>
              </a:spcAft>
              <a:buClr>
                <a:srgbClr val="001D35"/>
              </a:buClr>
              <a:buSzPts val="2400"/>
              <a:buNone/>
            </a:pPr>
            <a:r>
              <a:t/>
            </a:r>
            <a:endParaRPr sz="800">
              <a:solidFill>
                <a:srgbClr val="001D35"/>
              </a:solidFill>
              <a:highlight>
                <a:srgbClr val="FFFFFF"/>
              </a:highlight>
            </a:endParaRPr>
          </a:p>
          <a:p>
            <a:pPr indent="0" lvl="0" marL="0" rtl="0" algn="l">
              <a:lnSpc>
                <a:spcPct val="90000"/>
              </a:lnSpc>
              <a:spcBef>
                <a:spcPts val="1000"/>
              </a:spcBef>
              <a:spcAft>
                <a:spcPts val="0"/>
              </a:spcAft>
              <a:buClr>
                <a:srgbClr val="001D35"/>
              </a:buClr>
              <a:buSzPts val="3200"/>
              <a:buNone/>
            </a:pPr>
            <a:r>
              <a:rPr b="1" lang="en-GB" sz="2600">
                <a:solidFill>
                  <a:srgbClr val="001D35"/>
                </a:solidFill>
                <a:highlight>
                  <a:srgbClr val="FFFFFF"/>
                </a:highlight>
                <a:latin typeface="Arial"/>
                <a:ea typeface="Arial"/>
                <a:cs typeface="Arial"/>
                <a:sym typeface="Arial"/>
              </a:rPr>
              <a:t>Take cool baths or showers</a:t>
            </a:r>
            <a:endParaRPr sz="2600"/>
          </a:p>
          <a:p>
            <a:pPr indent="0" lvl="0" marL="0" rtl="0" algn="l">
              <a:lnSpc>
                <a:spcPct val="90000"/>
              </a:lnSpc>
              <a:spcBef>
                <a:spcPts val="1000"/>
              </a:spcBef>
              <a:spcAft>
                <a:spcPts val="0"/>
              </a:spcAft>
              <a:buClr>
                <a:srgbClr val="001D35"/>
              </a:buClr>
              <a:buSzPts val="2400"/>
              <a:buNone/>
            </a:pPr>
            <a:r>
              <a:rPr lang="en-GB" sz="2600">
                <a:solidFill>
                  <a:srgbClr val="001D35"/>
                </a:solidFill>
                <a:highlight>
                  <a:srgbClr val="FFFFFF"/>
                </a:highlight>
                <a:latin typeface="Arial"/>
                <a:ea typeface="Arial"/>
                <a:cs typeface="Arial"/>
                <a:sym typeface="Arial"/>
              </a:rPr>
              <a:t>The CDC recommends taking a cool bath or shower to prevent heat-related illnesses, injury, or death. You can also cool off by chilling in a lake, pool, or ocean, but be sure to wear waterproof SPF.</a:t>
            </a:r>
            <a:endParaRPr sz="2600">
              <a:solidFill>
                <a:srgbClr val="001D35"/>
              </a:solidFill>
              <a:highlight>
                <a:srgbClr val="FFFFFF"/>
              </a:highlight>
              <a:latin typeface="Arial"/>
              <a:ea typeface="Arial"/>
              <a:cs typeface="Arial"/>
              <a:sym typeface="Arial"/>
            </a:endParaRPr>
          </a:p>
          <a:p>
            <a:pPr indent="0" lvl="0" marL="0" rtl="0" algn="l">
              <a:lnSpc>
                <a:spcPct val="90000"/>
              </a:lnSpc>
              <a:spcBef>
                <a:spcPts val="1000"/>
              </a:spcBef>
              <a:spcAft>
                <a:spcPts val="0"/>
              </a:spcAft>
              <a:buClr>
                <a:srgbClr val="001D35"/>
              </a:buClr>
              <a:buSzPts val="2400"/>
              <a:buNone/>
            </a:pPr>
            <a:r>
              <a:t/>
            </a:r>
            <a:endParaRPr sz="800">
              <a:solidFill>
                <a:srgbClr val="001D35"/>
              </a:solidFill>
              <a:highlight>
                <a:srgbClr val="FFFFFF"/>
              </a:highlight>
            </a:endParaRPr>
          </a:p>
          <a:p>
            <a:pPr indent="0" lvl="0" marL="0" rtl="0" algn="l">
              <a:lnSpc>
                <a:spcPct val="90000"/>
              </a:lnSpc>
              <a:spcBef>
                <a:spcPts val="1000"/>
              </a:spcBef>
              <a:spcAft>
                <a:spcPts val="0"/>
              </a:spcAft>
              <a:buClr>
                <a:srgbClr val="001D35"/>
              </a:buClr>
              <a:buSzPts val="3200"/>
              <a:buNone/>
            </a:pPr>
            <a:r>
              <a:rPr b="1" lang="en-GB" sz="2600">
                <a:solidFill>
                  <a:srgbClr val="001D35"/>
                </a:solidFill>
                <a:highlight>
                  <a:srgbClr val="FFFFFF"/>
                </a:highlight>
                <a:latin typeface="Arial"/>
                <a:ea typeface="Arial"/>
                <a:cs typeface="Arial"/>
                <a:sym typeface="Arial"/>
              </a:rPr>
              <a:t>Block the heat</a:t>
            </a:r>
            <a:endParaRPr sz="2600"/>
          </a:p>
          <a:p>
            <a:pPr indent="0" lvl="0" marL="0" rtl="0" algn="l">
              <a:lnSpc>
                <a:spcPct val="90000"/>
              </a:lnSpc>
              <a:spcBef>
                <a:spcPts val="1000"/>
              </a:spcBef>
              <a:spcAft>
                <a:spcPts val="0"/>
              </a:spcAft>
              <a:buClr>
                <a:srgbClr val="001D35"/>
              </a:buClr>
              <a:buSzPts val="2800"/>
              <a:buNone/>
            </a:pPr>
            <a:r>
              <a:rPr lang="en-GB" sz="2600">
                <a:solidFill>
                  <a:srgbClr val="001D35"/>
                </a:solidFill>
                <a:highlight>
                  <a:srgbClr val="FFFFFF"/>
                </a:highlight>
                <a:latin typeface="Arial"/>
                <a:ea typeface="Arial"/>
                <a:cs typeface="Arial"/>
                <a:sym typeface="Arial"/>
              </a:rPr>
              <a:t>Close curtains in rooms that face the sun, and open windows if the air outside is cooler than the air inside. You can also try sprinkling water over your skin or clothing, or keeping a damp cloth on the back of your neck.</a:t>
            </a:r>
            <a:endParaRPr sz="2600">
              <a:solidFill>
                <a:srgbClr val="001D35"/>
              </a:solidFill>
              <a:highlight>
                <a:srgbClr val="FFFFFF"/>
              </a:highlight>
              <a:latin typeface="Arial"/>
              <a:ea typeface="Arial"/>
              <a:cs typeface="Arial"/>
              <a:sym typeface="Arial"/>
            </a:endParaRPr>
          </a:p>
        </p:txBody>
      </p:sp>
      <p:sp>
        <p:nvSpPr>
          <p:cNvPr id="1012" name="Google Shape;1012;p46"/>
          <p:cNvSpPr/>
          <p:nvPr/>
        </p:nvSpPr>
        <p:spPr>
          <a:xfrm>
            <a:off x="9846375" y="251175"/>
            <a:ext cx="2070900" cy="483300"/>
          </a:xfrm>
          <a:prstGeom prst="chevron">
            <a:avLst>
              <a:gd fmla="val 50000" name="adj"/>
            </a:avLst>
          </a:prstGeom>
          <a:solidFill>
            <a:srgbClr val="FFFF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13" name="Google Shape;1013;p46"/>
          <p:cNvSpPr txBox="1"/>
          <p:nvPr>
            <p:ph type="title"/>
          </p:nvPr>
        </p:nvSpPr>
        <p:spPr>
          <a:xfrm>
            <a:off x="12954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Staying Cool in Summer</a:t>
            </a:r>
            <a:endParaRPr b="1">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1">
                                            <p:txEl>
                                              <p:pRg end="0" st="0"/>
                                            </p:txEl>
                                          </p:spTgt>
                                        </p:tgtEl>
                                        <p:attrNameLst>
                                          <p:attrName>style.visibility</p:attrName>
                                        </p:attrNameLst>
                                      </p:cBhvr>
                                      <p:to>
                                        <p:strVal val="visible"/>
                                      </p:to>
                                    </p:set>
                                    <p:animEffect filter="fade" transition="in">
                                      <p:cBhvr>
                                        <p:cTn dur="1000"/>
                                        <p:tgtEl>
                                          <p:spTgt spid="101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1">
                                            <p:txEl>
                                              <p:pRg end="1" st="1"/>
                                            </p:txEl>
                                          </p:spTgt>
                                        </p:tgtEl>
                                        <p:attrNameLst>
                                          <p:attrName>style.visibility</p:attrName>
                                        </p:attrNameLst>
                                      </p:cBhvr>
                                      <p:to>
                                        <p:strVal val="visible"/>
                                      </p:to>
                                    </p:set>
                                    <p:animEffect filter="fade" transition="in">
                                      <p:cBhvr>
                                        <p:cTn dur="1000"/>
                                        <p:tgtEl>
                                          <p:spTgt spid="101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1">
                                            <p:txEl>
                                              <p:pRg end="2" st="2"/>
                                            </p:txEl>
                                          </p:spTgt>
                                        </p:tgtEl>
                                        <p:attrNameLst>
                                          <p:attrName>style.visibility</p:attrName>
                                        </p:attrNameLst>
                                      </p:cBhvr>
                                      <p:to>
                                        <p:strVal val="visible"/>
                                      </p:to>
                                    </p:set>
                                    <p:animEffect filter="fade" transition="in">
                                      <p:cBhvr>
                                        <p:cTn dur="1000"/>
                                        <p:tgtEl>
                                          <p:spTgt spid="101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1">
                                            <p:txEl>
                                              <p:pRg end="3" st="3"/>
                                            </p:txEl>
                                          </p:spTgt>
                                        </p:tgtEl>
                                        <p:attrNameLst>
                                          <p:attrName>style.visibility</p:attrName>
                                        </p:attrNameLst>
                                      </p:cBhvr>
                                      <p:to>
                                        <p:strVal val="visible"/>
                                      </p:to>
                                    </p:set>
                                    <p:animEffect filter="fade" transition="in">
                                      <p:cBhvr>
                                        <p:cTn dur="1000"/>
                                        <p:tgtEl>
                                          <p:spTgt spid="101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1">
                                            <p:txEl>
                                              <p:pRg end="4" st="4"/>
                                            </p:txEl>
                                          </p:spTgt>
                                        </p:tgtEl>
                                        <p:attrNameLst>
                                          <p:attrName>style.visibility</p:attrName>
                                        </p:attrNameLst>
                                      </p:cBhvr>
                                      <p:to>
                                        <p:strVal val="visible"/>
                                      </p:to>
                                    </p:set>
                                    <p:animEffect filter="fade" transition="in">
                                      <p:cBhvr>
                                        <p:cTn dur="1000"/>
                                        <p:tgtEl>
                                          <p:spTgt spid="101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1">
                                            <p:txEl>
                                              <p:pRg end="5" st="5"/>
                                            </p:txEl>
                                          </p:spTgt>
                                        </p:tgtEl>
                                        <p:attrNameLst>
                                          <p:attrName>style.visibility</p:attrName>
                                        </p:attrNameLst>
                                      </p:cBhvr>
                                      <p:to>
                                        <p:strVal val="visible"/>
                                      </p:to>
                                    </p:set>
                                    <p:animEffect filter="fade" transition="in">
                                      <p:cBhvr>
                                        <p:cTn dur="1000"/>
                                        <p:tgtEl>
                                          <p:spTgt spid="101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1">
                                            <p:txEl>
                                              <p:pRg end="6" st="6"/>
                                            </p:txEl>
                                          </p:spTgt>
                                        </p:tgtEl>
                                        <p:attrNameLst>
                                          <p:attrName>style.visibility</p:attrName>
                                        </p:attrNameLst>
                                      </p:cBhvr>
                                      <p:to>
                                        <p:strVal val="visible"/>
                                      </p:to>
                                    </p:set>
                                    <p:animEffect filter="fade" transition="in">
                                      <p:cBhvr>
                                        <p:cTn dur="1000"/>
                                        <p:tgtEl>
                                          <p:spTgt spid="101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1">
                                            <p:txEl>
                                              <p:pRg end="7" st="7"/>
                                            </p:txEl>
                                          </p:spTgt>
                                        </p:tgtEl>
                                        <p:attrNameLst>
                                          <p:attrName>style.visibility</p:attrName>
                                        </p:attrNameLst>
                                      </p:cBhvr>
                                      <p:to>
                                        <p:strVal val="visible"/>
                                      </p:to>
                                    </p:set>
                                    <p:animEffect filter="fade" transition="in">
                                      <p:cBhvr>
                                        <p:cTn dur="1000"/>
                                        <p:tgtEl>
                                          <p:spTgt spid="1011">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48"/>
          <p:cNvSpPr txBox="1"/>
          <p:nvPr>
            <p:ph idx="1" type="body"/>
          </p:nvPr>
        </p:nvSpPr>
        <p:spPr>
          <a:xfrm>
            <a:off x="533400" y="1328400"/>
            <a:ext cx="11048400" cy="54534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rgbClr val="252B36"/>
              </a:buClr>
              <a:buSzPct val="82352"/>
              <a:buNone/>
            </a:pPr>
            <a:r>
              <a:rPr lang="en-GB" sz="3400">
                <a:solidFill>
                  <a:srgbClr val="252B36"/>
                </a:solidFill>
              </a:rPr>
              <a:t>Community/Warm Hubs</a:t>
            </a:r>
            <a:r>
              <a:rPr i="0" lang="en-GB" sz="3400">
                <a:solidFill>
                  <a:srgbClr val="252B36"/>
                </a:solidFill>
              </a:rPr>
              <a:t> are safe places giving residents a friendly and inclusive welcome. </a:t>
            </a:r>
            <a:endParaRPr sz="3400"/>
          </a:p>
          <a:p>
            <a:pPr indent="0" lvl="0" marL="0" rtl="0" algn="l">
              <a:lnSpc>
                <a:spcPct val="90000"/>
              </a:lnSpc>
              <a:spcBef>
                <a:spcPts val="1000"/>
              </a:spcBef>
              <a:spcAft>
                <a:spcPts val="0"/>
              </a:spcAft>
              <a:buClr>
                <a:srgbClr val="252B36"/>
              </a:buClr>
              <a:buSzPct val="82352"/>
              <a:buNone/>
            </a:pPr>
            <a:r>
              <a:rPr i="0" lang="en-GB" sz="3400">
                <a:solidFill>
                  <a:srgbClr val="252B36"/>
                </a:solidFill>
              </a:rPr>
              <a:t>People can come along on their own, or with a friend, and talk to others over a hot drink.</a:t>
            </a:r>
            <a:endParaRPr sz="3400"/>
          </a:p>
          <a:p>
            <a:pPr indent="0" lvl="0" marL="0" rtl="0" algn="l">
              <a:lnSpc>
                <a:spcPct val="90000"/>
              </a:lnSpc>
              <a:spcBef>
                <a:spcPts val="1000"/>
              </a:spcBef>
              <a:spcAft>
                <a:spcPts val="0"/>
              </a:spcAft>
              <a:buClr>
                <a:schemeClr val="dk1"/>
              </a:buClr>
              <a:buSzPct val="82352"/>
              <a:buNone/>
            </a:pPr>
            <a:r>
              <a:t/>
            </a:r>
            <a:endParaRPr i="0" sz="3400">
              <a:solidFill>
                <a:srgbClr val="252B36"/>
              </a:solidFill>
            </a:endParaRPr>
          </a:p>
          <a:p>
            <a:pPr indent="0" lvl="0" marL="0" rtl="0" algn="l">
              <a:lnSpc>
                <a:spcPct val="90000"/>
              </a:lnSpc>
              <a:spcBef>
                <a:spcPts val="1000"/>
              </a:spcBef>
              <a:spcAft>
                <a:spcPts val="0"/>
              </a:spcAft>
              <a:buClr>
                <a:schemeClr val="dk1"/>
              </a:buClr>
              <a:buSzPct val="82352"/>
              <a:buNone/>
            </a:pPr>
            <a:r>
              <a:rPr b="1" i="0" lang="en-GB" sz="3400" u="sng" strike="noStrike">
                <a:solidFill>
                  <a:schemeClr val="lt1"/>
                </a:solidFill>
                <a:highlight>
                  <a:srgbClr val="048673"/>
                </a:highlight>
                <a:hlinkClick r:id="rId3">
                  <a:extLst>
                    <a:ext uri="{A12FA001-AC4F-418D-AE19-62706E023703}">
                      <ahyp:hlinkClr val="tx"/>
                    </a:ext>
                  </a:extLst>
                </a:hlinkClick>
              </a:rPr>
              <a:t>Find Warm Hubs in Harrow</a:t>
            </a:r>
            <a:endParaRPr b="1" i="0" sz="3400" u="none" strike="noStrike">
              <a:solidFill>
                <a:schemeClr val="lt1"/>
              </a:solidFill>
              <a:highlight>
                <a:srgbClr val="048673"/>
              </a:highlight>
            </a:endParaRPr>
          </a:p>
          <a:p>
            <a:pPr indent="0" lvl="0" marL="0" rtl="0" algn="l">
              <a:lnSpc>
                <a:spcPct val="90000"/>
              </a:lnSpc>
              <a:spcBef>
                <a:spcPts val="1000"/>
              </a:spcBef>
              <a:spcAft>
                <a:spcPts val="0"/>
              </a:spcAft>
              <a:buClr>
                <a:schemeClr val="dk1"/>
              </a:buClr>
              <a:buSzPct val="82352"/>
              <a:buNone/>
            </a:pPr>
            <a:r>
              <a:t/>
            </a:r>
            <a:endParaRPr i="0" sz="3400"/>
          </a:p>
          <a:p>
            <a:pPr indent="0" lvl="0" marL="0" rtl="0" algn="l">
              <a:lnSpc>
                <a:spcPct val="90000"/>
              </a:lnSpc>
              <a:spcBef>
                <a:spcPts val="1000"/>
              </a:spcBef>
              <a:spcAft>
                <a:spcPts val="0"/>
              </a:spcAft>
              <a:buClr>
                <a:schemeClr val="dk1"/>
              </a:buClr>
              <a:buSzPct val="82352"/>
              <a:buNone/>
            </a:pPr>
            <a:r>
              <a:rPr lang="en-GB" sz="3400" u="sng">
                <a:solidFill>
                  <a:schemeClr val="hlink"/>
                </a:solidFill>
                <a:hlinkClick r:id="rId4"/>
              </a:rPr>
              <a:t>Link to Harrow Council cost of living page </a:t>
            </a:r>
            <a:r>
              <a:rPr lang="en-GB" sz="3400"/>
              <a:t>Energy saving </a:t>
            </a:r>
            <a:endParaRPr sz="3400"/>
          </a:p>
          <a:p>
            <a:pPr indent="0" lvl="0" marL="0" rtl="0" algn="l">
              <a:lnSpc>
                <a:spcPct val="90000"/>
              </a:lnSpc>
              <a:spcBef>
                <a:spcPts val="1000"/>
              </a:spcBef>
              <a:spcAft>
                <a:spcPts val="0"/>
              </a:spcAft>
              <a:buClr>
                <a:schemeClr val="dk1"/>
              </a:buClr>
              <a:buSzPct val="82352"/>
              <a:buNone/>
            </a:pPr>
            <a:r>
              <a:rPr lang="en-GB" sz="3400" u="sng">
                <a:solidFill>
                  <a:schemeClr val="hlink"/>
                </a:solidFill>
                <a:hlinkClick r:id="rId5"/>
              </a:rPr>
              <a:t>Help to get food on Harrow Council webpage</a:t>
            </a:r>
            <a:endParaRPr sz="3400"/>
          </a:p>
          <a:p>
            <a:pPr indent="0" lvl="0" marL="0" rtl="0" algn="l">
              <a:lnSpc>
                <a:spcPct val="90000"/>
              </a:lnSpc>
              <a:spcBef>
                <a:spcPts val="1000"/>
              </a:spcBef>
              <a:spcAft>
                <a:spcPts val="0"/>
              </a:spcAft>
              <a:buClr>
                <a:schemeClr val="dk1"/>
              </a:buClr>
              <a:buSzPct val="82352"/>
              <a:buNone/>
            </a:pPr>
            <a:r>
              <a:rPr lang="en-GB" sz="3400" u="sng">
                <a:solidFill>
                  <a:schemeClr val="hlink"/>
                </a:solidFill>
                <a:hlinkClick r:id="rId6"/>
              </a:rPr>
              <a:t>Support for Children and young people Harrow Council Webpage</a:t>
            </a:r>
            <a:endParaRPr sz="3400"/>
          </a:p>
          <a:p>
            <a:pPr indent="0" lvl="0" marL="0" rtl="0" algn="l">
              <a:lnSpc>
                <a:spcPct val="90000"/>
              </a:lnSpc>
              <a:spcBef>
                <a:spcPts val="1000"/>
              </a:spcBef>
              <a:spcAft>
                <a:spcPts val="0"/>
              </a:spcAft>
              <a:buClr>
                <a:schemeClr val="dk1"/>
              </a:buClr>
              <a:buSzPct val="82352"/>
              <a:buNone/>
            </a:pPr>
            <a:r>
              <a:rPr lang="en-GB" sz="3400" u="sng">
                <a:solidFill>
                  <a:schemeClr val="hlink"/>
                </a:solidFill>
                <a:hlinkClick r:id="rId7"/>
              </a:rPr>
              <a:t>Debit Advice on Harrow Council Website</a:t>
            </a:r>
            <a:endParaRPr sz="3400"/>
          </a:p>
          <a:p>
            <a:pPr indent="0" lvl="0" marL="0" rtl="0" algn="l">
              <a:lnSpc>
                <a:spcPct val="90000"/>
              </a:lnSpc>
              <a:spcBef>
                <a:spcPts val="1000"/>
              </a:spcBef>
              <a:spcAft>
                <a:spcPts val="0"/>
              </a:spcAft>
              <a:buClr>
                <a:schemeClr val="dk1"/>
              </a:buClr>
              <a:buSzPct val="82352"/>
              <a:buNone/>
            </a:pPr>
            <a:r>
              <a:t/>
            </a:r>
            <a:endParaRPr sz="3400"/>
          </a:p>
          <a:p>
            <a:pPr indent="0" lvl="0" marL="0" rtl="0" algn="l">
              <a:lnSpc>
                <a:spcPct val="90000"/>
              </a:lnSpc>
              <a:spcBef>
                <a:spcPts val="1000"/>
              </a:spcBef>
              <a:spcAft>
                <a:spcPts val="0"/>
              </a:spcAft>
              <a:buClr>
                <a:schemeClr val="dk1"/>
              </a:buClr>
              <a:buSzPct val="82352"/>
              <a:buNone/>
            </a:pPr>
            <a:r>
              <a:rPr lang="en-GB" sz="3400"/>
              <a:t>www.harrowgiving.org.uk/warmhubs/</a:t>
            </a:r>
            <a:endParaRPr sz="3400"/>
          </a:p>
          <a:p>
            <a:pPr indent="0" lvl="0" marL="0" rtl="0" algn="l">
              <a:lnSpc>
                <a:spcPct val="90000"/>
              </a:lnSpc>
              <a:spcBef>
                <a:spcPts val="1000"/>
              </a:spcBef>
              <a:spcAft>
                <a:spcPts val="0"/>
              </a:spcAft>
              <a:buClr>
                <a:schemeClr val="dk1"/>
              </a:buClr>
              <a:buSzPct val="100000"/>
              <a:buNone/>
            </a:pPr>
            <a:r>
              <a:t/>
            </a:r>
            <a:endParaRPr/>
          </a:p>
        </p:txBody>
      </p:sp>
      <p:pic>
        <p:nvPicPr>
          <p:cNvPr id="1020" name="Google Shape;1020;p48"/>
          <p:cNvPicPr preferRelativeResize="0"/>
          <p:nvPr/>
        </p:nvPicPr>
        <p:blipFill rotWithShape="1">
          <a:blip r:embed="rId8">
            <a:alphaModFix/>
          </a:blip>
          <a:srcRect b="0" l="0" r="0" t="0"/>
          <a:stretch/>
        </p:blipFill>
        <p:spPr>
          <a:xfrm>
            <a:off x="9892524" y="2709124"/>
            <a:ext cx="1978600" cy="1926525"/>
          </a:xfrm>
          <a:prstGeom prst="rect">
            <a:avLst/>
          </a:prstGeom>
          <a:noFill/>
          <a:ln>
            <a:noFill/>
          </a:ln>
        </p:spPr>
      </p:pic>
      <p:sp>
        <p:nvSpPr>
          <p:cNvPr id="1021" name="Google Shape;1021;p48"/>
          <p:cNvSpPr/>
          <p:nvPr/>
        </p:nvSpPr>
        <p:spPr>
          <a:xfrm>
            <a:off x="9846375" y="251175"/>
            <a:ext cx="2070900" cy="483300"/>
          </a:xfrm>
          <a:prstGeom prst="chevron">
            <a:avLst>
              <a:gd fmla="val 50000" name="adj"/>
            </a:avLst>
          </a:prstGeom>
          <a:solidFill>
            <a:srgbClr val="FFFF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22" name="Google Shape;1022;p48"/>
          <p:cNvSpPr txBox="1"/>
          <p:nvPr>
            <p:ph type="title"/>
          </p:nvPr>
        </p:nvSpPr>
        <p:spPr>
          <a:xfrm>
            <a:off x="12954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Warm Hubs</a:t>
            </a:r>
            <a:endParaRPr b="1">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49"/>
          <p:cNvSpPr/>
          <p:nvPr/>
        </p:nvSpPr>
        <p:spPr>
          <a:xfrm>
            <a:off x="7011400" y="1944674"/>
            <a:ext cx="2070900" cy="459600"/>
          </a:xfrm>
          <a:prstGeom prst="chevron">
            <a:avLst>
              <a:gd fmla="val 50000" name="adj"/>
            </a:avLst>
          </a:prstGeom>
          <a:solidFill>
            <a:srgbClr val="FF00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grpSp>
        <p:nvGrpSpPr>
          <p:cNvPr id="1028" name="Google Shape;1028;p49"/>
          <p:cNvGrpSpPr/>
          <p:nvPr/>
        </p:nvGrpSpPr>
        <p:grpSpPr>
          <a:xfrm>
            <a:off x="2306638" y="170022"/>
            <a:ext cx="6684000" cy="738641"/>
            <a:chOff x="3069238" y="46934"/>
            <a:chExt cx="6684000" cy="738641"/>
          </a:xfrm>
        </p:grpSpPr>
        <p:sp>
          <p:nvSpPr>
            <p:cNvPr id="1029" name="Google Shape;1029;p49"/>
            <p:cNvSpPr txBox="1"/>
            <p:nvPr/>
          </p:nvSpPr>
          <p:spPr>
            <a:xfrm>
              <a:off x="4739742" y="46934"/>
              <a:ext cx="28887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rgbClr val="000000"/>
                  </a:solidFill>
                  <a:latin typeface="Arial"/>
                  <a:ea typeface="Arial"/>
                  <a:cs typeface="Arial"/>
                  <a:sym typeface="Arial"/>
                </a:rPr>
                <a:t>Contents</a:t>
              </a:r>
              <a:r>
                <a:rPr b="0" i="0" lang="en-GB" sz="2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1030" name="Google Shape;1030;p49"/>
            <p:cNvPicPr preferRelativeResize="0"/>
            <p:nvPr/>
          </p:nvPicPr>
          <p:blipFill rotWithShape="1">
            <a:blip r:embed="rId3">
              <a:alphaModFix/>
            </a:blip>
            <a:srcRect b="0" l="0" r="0" t="0"/>
            <a:stretch/>
          </p:blipFill>
          <p:spPr>
            <a:xfrm>
              <a:off x="7369125" y="126875"/>
              <a:ext cx="2384113" cy="646225"/>
            </a:xfrm>
            <a:prstGeom prst="rect">
              <a:avLst/>
            </a:prstGeom>
            <a:noFill/>
            <a:ln>
              <a:noFill/>
            </a:ln>
          </p:spPr>
        </p:pic>
        <p:pic>
          <p:nvPicPr>
            <p:cNvPr id="1031" name="Google Shape;1031;p49"/>
            <p:cNvPicPr preferRelativeResize="0"/>
            <p:nvPr/>
          </p:nvPicPr>
          <p:blipFill rotWithShape="1">
            <a:blip r:embed="rId4">
              <a:alphaModFix/>
            </a:blip>
            <a:srcRect b="0" l="0" r="0" t="0"/>
            <a:stretch/>
          </p:blipFill>
          <p:spPr>
            <a:xfrm>
              <a:off x="3069238" y="77675"/>
              <a:ext cx="1822910" cy="707900"/>
            </a:xfrm>
            <a:prstGeom prst="rect">
              <a:avLst/>
            </a:prstGeom>
            <a:noFill/>
            <a:ln>
              <a:noFill/>
            </a:ln>
          </p:spPr>
        </p:pic>
      </p:grpSp>
      <p:graphicFrame>
        <p:nvGraphicFramePr>
          <p:cNvPr id="1032" name="Google Shape;1032;p49"/>
          <p:cNvGraphicFramePr/>
          <p:nvPr/>
        </p:nvGraphicFramePr>
        <p:xfrm>
          <a:off x="801850" y="1598475"/>
          <a:ext cx="3000000" cy="3000000"/>
        </p:xfrm>
        <a:graphic>
          <a:graphicData uri="http://schemas.openxmlformats.org/drawingml/2006/table">
            <a:tbl>
              <a:tblPr>
                <a:noFill/>
                <a:tableStyleId>{02FB4C27-7A95-4CAF-8533-161C78CC9A62}</a:tableStyleId>
              </a:tblPr>
              <a:tblGrid>
                <a:gridCol w="6867525"/>
              </a:tblGrid>
              <a:tr h="323850">
                <a:tc>
                  <a:txBody>
                    <a:bodyPr/>
                    <a:lstStyle/>
                    <a:p>
                      <a:pPr indent="0" lvl="0" marL="0" marR="0" rtl="0" algn="l">
                        <a:lnSpc>
                          <a:spcPct val="100000"/>
                        </a:lnSpc>
                        <a:spcBef>
                          <a:spcPts val="0"/>
                        </a:spcBef>
                        <a:spcAft>
                          <a:spcPts val="0"/>
                        </a:spcAft>
                        <a:buClr>
                          <a:srgbClr val="000000"/>
                        </a:buClr>
                        <a:buSzPts val="2000"/>
                        <a:buFont typeface="Arial"/>
                        <a:buNone/>
                      </a:pPr>
                      <a:r>
                        <a:rPr b="1" lang="en-GB" sz="2000" u="none" cap="none" strike="noStrike"/>
                        <a:t>4. Domestic and Community Safety (Red)</a:t>
                      </a:r>
                      <a:endParaRPr b="1" sz="2000" u="none" cap="none" strike="noStrike"/>
                    </a:p>
                  </a:txBody>
                  <a:tcPr marT="9525" marB="91425" marR="9525" marL="9525" anchor="ctr"/>
                </a:tc>
              </a:tr>
              <a:tr h="3238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525" marB="91425" marR="9525" marL="9525" anchor="b">
                    <a:solidFill>
                      <a:srgbClr val="FF0000"/>
                    </a:solidFill>
                  </a:tcPr>
                </a:tc>
              </a:tr>
              <a:tr h="323850">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t>Focus: Addressing abuse, safety, and community wellbeing</a:t>
                      </a:r>
                      <a:endParaRPr sz="2000" u="none" cap="none" strike="noStrike"/>
                    </a:p>
                  </a:txBody>
                  <a:tcPr marT="9525" marB="91425" marR="9525" marL="9525" anchor="b"/>
                </a:tc>
              </a:tr>
              <a:tr h="3238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525" marB="91425" marR="9525" marL="85725" anchor="ctr"/>
                </a:tc>
              </a:tr>
              <a:tr h="323850">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t>Domestic Abuse Support Services Info</a:t>
                      </a:r>
                      <a:endParaRPr sz="2000" u="none" cap="none" strike="noStrike"/>
                    </a:p>
                  </a:txBody>
                  <a:tcPr marT="9525" marB="91425" marR="9525" marL="85725" anchor="ctr"/>
                </a:tc>
              </a:tr>
              <a:tr h="323850">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t>Fire Safety</a:t>
                      </a:r>
                      <a:endParaRPr sz="2000" u="none" cap="none" strike="noStrike"/>
                    </a:p>
                  </a:txBody>
                  <a:tcPr marT="9525" marB="91425" marR="9525" marL="85725" anchor="ctr"/>
                </a:tc>
              </a:tr>
              <a:tr h="333375">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t>Safe Havens in Harrow</a:t>
                      </a:r>
                      <a:endParaRPr sz="2000" u="none" cap="none" strike="noStrike"/>
                    </a:p>
                  </a:txBody>
                  <a:tcPr marT="9525" marB="91425" marR="9525" marL="85725" anchor="ct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
          <p:cNvSpPr txBox="1"/>
          <p:nvPr/>
        </p:nvSpPr>
        <p:spPr>
          <a:xfrm>
            <a:off x="538450" y="1235263"/>
            <a:ext cx="11115600" cy="4771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Arial"/>
                <a:ea typeface="Arial"/>
                <a:cs typeface="Arial"/>
                <a:sym typeface="Arial"/>
              </a:rPr>
              <a:t>Dementia is not only about memory loss. It can also affect the way you speak, think, feel and behave.</a:t>
            </a:r>
            <a:r>
              <a:rPr b="0" i="0" lang="en-GB" sz="1400" u="none" cap="none" strike="noStrike">
                <a:solidFill>
                  <a:srgbClr val="000000"/>
                </a:solidFill>
                <a:latin typeface="Arial"/>
                <a:ea typeface="Arial"/>
                <a:cs typeface="Arial"/>
                <a:sym typeface="Arial"/>
              </a:rPr>
              <a:t> </a:t>
            </a:r>
            <a:r>
              <a:rPr b="0" i="0" lang="en-GB" sz="2800" u="none" cap="none" strike="noStrike">
                <a:solidFill>
                  <a:srgbClr val="000000"/>
                </a:solidFill>
                <a:latin typeface="Arial"/>
                <a:ea typeface="Arial"/>
                <a:cs typeface="Arial"/>
                <a:sym typeface="Arial"/>
              </a:rPr>
              <a:t>It's also important to remember that dementia is not a natural part of ageing.</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Calibri"/>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Arial"/>
                <a:ea typeface="Arial"/>
                <a:cs typeface="Arial"/>
                <a:sym typeface="Arial"/>
              </a:rPr>
              <a:t>Dementia is a syndrome (a group of related symptoms) associated with an ongoing decline of brain functioning. There are many different causes of dementia, and many different types.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Calibri"/>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Arial"/>
                <a:ea typeface="Arial"/>
                <a:cs typeface="Arial"/>
                <a:sym typeface="Arial"/>
              </a:rPr>
              <a:t>People often get confused about the difference between Alzheimer's disease and dementia. </a:t>
            </a:r>
            <a:r>
              <a:rPr b="0" i="0" lang="en-GB" sz="2800" u="sng" cap="none" strike="noStrike">
                <a:solidFill>
                  <a:srgbClr val="005EB8"/>
                </a:solidFill>
                <a:latin typeface="Arial"/>
                <a:ea typeface="Arial"/>
                <a:cs typeface="Arial"/>
                <a:sym typeface="Arial"/>
                <a:hlinkClick r:id="rId3">
                  <a:extLst>
                    <a:ext uri="{A12FA001-AC4F-418D-AE19-62706E023703}">
                      <ahyp:hlinkClr val="tx"/>
                    </a:ext>
                  </a:extLst>
                </a:hlinkClick>
              </a:rPr>
              <a:t>Alzheimer's disease</a:t>
            </a:r>
            <a:r>
              <a:rPr b="0" i="0" lang="en-GB" sz="2800" u="none" cap="none" strike="noStrike">
                <a:solidFill>
                  <a:srgbClr val="000000"/>
                </a:solidFill>
                <a:latin typeface="Arial"/>
                <a:ea typeface="Arial"/>
                <a:cs typeface="Arial"/>
                <a:sym typeface="Arial"/>
              </a:rPr>
              <a:t> is a type of dementia and, together with </a:t>
            </a:r>
            <a:r>
              <a:rPr b="0" i="0" lang="en-GB" sz="2800" u="sng" cap="none" strike="noStrike">
                <a:solidFill>
                  <a:srgbClr val="005EB8"/>
                </a:solidFill>
                <a:latin typeface="Arial"/>
                <a:ea typeface="Arial"/>
                <a:cs typeface="Arial"/>
                <a:sym typeface="Arial"/>
                <a:hlinkClick r:id="rId4">
                  <a:extLst>
                    <a:ext uri="{A12FA001-AC4F-418D-AE19-62706E023703}">
                      <ahyp:hlinkClr val="tx"/>
                    </a:ext>
                  </a:extLst>
                </a:hlinkClick>
              </a:rPr>
              <a:t>vascular dementia</a:t>
            </a:r>
            <a:r>
              <a:rPr b="0" i="0" lang="en-GB" sz="2800" u="none" cap="none" strike="noStrike">
                <a:solidFill>
                  <a:srgbClr val="000000"/>
                </a:solidFill>
                <a:latin typeface="Arial"/>
                <a:ea typeface="Arial"/>
                <a:cs typeface="Arial"/>
                <a:sym typeface="Arial"/>
              </a:rPr>
              <a:t>, makes up the majority of cases.</a:t>
            </a:r>
            <a:endParaRPr b="0" i="0" sz="1400" u="none" cap="none" strike="noStrike">
              <a:solidFill>
                <a:srgbClr val="000000"/>
              </a:solidFill>
              <a:latin typeface="Arial"/>
              <a:ea typeface="Arial"/>
              <a:cs typeface="Arial"/>
              <a:sym typeface="Arial"/>
            </a:endParaRPr>
          </a:p>
        </p:txBody>
      </p:sp>
      <p:pic>
        <p:nvPicPr>
          <p:cNvPr id="462" name="Google Shape;462;p6"/>
          <p:cNvPicPr preferRelativeResize="0"/>
          <p:nvPr/>
        </p:nvPicPr>
        <p:blipFill rotWithShape="1">
          <a:blip r:embed="rId5">
            <a:alphaModFix/>
          </a:blip>
          <a:srcRect b="0" l="0" r="0" t="0"/>
          <a:stretch/>
        </p:blipFill>
        <p:spPr>
          <a:xfrm>
            <a:off x="9814861" y="232653"/>
            <a:ext cx="2164268" cy="507813"/>
          </a:xfrm>
          <a:prstGeom prst="rect">
            <a:avLst/>
          </a:prstGeom>
          <a:noFill/>
          <a:ln>
            <a:noFill/>
          </a:ln>
        </p:spPr>
      </p:pic>
      <p:sp>
        <p:nvSpPr>
          <p:cNvPr id="463" name="Google Shape;463;p6"/>
          <p:cNvSpPr txBox="1"/>
          <p:nvPr>
            <p:ph idx="4294967295" type="title"/>
          </p:nvPr>
        </p:nvSpPr>
        <p:spPr>
          <a:xfrm>
            <a:off x="9906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Dementia</a:t>
            </a:r>
            <a:endParaRPr b="1">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g32681884be5_0_34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pic>
        <p:nvPicPr>
          <p:cNvPr id="1038" name="Google Shape;1038;g32681884be5_0_346"/>
          <p:cNvPicPr preferRelativeResize="0"/>
          <p:nvPr/>
        </p:nvPicPr>
        <p:blipFill rotWithShape="1">
          <a:blip r:embed="rId3">
            <a:alphaModFix/>
          </a:blip>
          <a:srcRect b="0" l="0" r="0" t="0"/>
          <a:stretch/>
        </p:blipFill>
        <p:spPr>
          <a:xfrm>
            <a:off x="562850" y="734525"/>
            <a:ext cx="11098051" cy="6123474"/>
          </a:xfrm>
          <a:prstGeom prst="rect">
            <a:avLst/>
          </a:prstGeom>
          <a:noFill/>
          <a:ln>
            <a:noFill/>
          </a:ln>
        </p:spPr>
      </p:pic>
      <p:sp>
        <p:nvSpPr>
          <p:cNvPr id="1039" name="Google Shape;1039;g32681884be5_0_346"/>
          <p:cNvSpPr/>
          <p:nvPr/>
        </p:nvSpPr>
        <p:spPr>
          <a:xfrm>
            <a:off x="9846375" y="274924"/>
            <a:ext cx="2070900" cy="459600"/>
          </a:xfrm>
          <a:prstGeom prst="chevron">
            <a:avLst>
              <a:gd fmla="val 50000" name="adj"/>
            </a:avLst>
          </a:prstGeom>
          <a:solidFill>
            <a:srgbClr val="FF00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g32681884be5_0_35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pic>
        <p:nvPicPr>
          <p:cNvPr id="1045" name="Google Shape;1045;g32681884be5_0_352"/>
          <p:cNvPicPr preferRelativeResize="0"/>
          <p:nvPr/>
        </p:nvPicPr>
        <p:blipFill rotWithShape="1">
          <a:blip r:embed="rId3">
            <a:alphaModFix/>
          </a:blip>
          <a:srcRect b="0" l="0" r="0" t="0"/>
          <a:stretch/>
        </p:blipFill>
        <p:spPr>
          <a:xfrm>
            <a:off x="476250" y="421325"/>
            <a:ext cx="11199100" cy="6436675"/>
          </a:xfrm>
          <a:prstGeom prst="rect">
            <a:avLst/>
          </a:prstGeom>
          <a:noFill/>
          <a:ln>
            <a:noFill/>
          </a:ln>
        </p:spPr>
      </p:pic>
      <p:sp>
        <p:nvSpPr>
          <p:cNvPr id="1046" name="Google Shape;1046;g32681884be5_0_352"/>
          <p:cNvSpPr/>
          <p:nvPr/>
        </p:nvSpPr>
        <p:spPr>
          <a:xfrm>
            <a:off x="9846375" y="274924"/>
            <a:ext cx="2070900" cy="459600"/>
          </a:xfrm>
          <a:prstGeom prst="chevron">
            <a:avLst>
              <a:gd fmla="val 50000" name="adj"/>
            </a:avLst>
          </a:prstGeom>
          <a:solidFill>
            <a:srgbClr val="FF00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50"/>
          <p:cNvSpPr txBox="1"/>
          <p:nvPr/>
        </p:nvSpPr>
        <p:spPr>
          <a:xfrm>
            <a:off x="435675" y="1372650"/>
            <a:ext cx="11481600" cy="489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C000E"/>
              </a:buClr>
              <a:buSzPts val="2400"/>
              <a:buFont typeface="Arial"/>
              <a:buNone/>
            </a:pPr>
            <a:r>
              <a:rPr b="1" i="0" lang="en-GB" sz="2600" u="none" cap="none" strike="noStrike">
                <a:solidFill>
                  <a:srgbClr val="0C000E"/>
                </a:solidFill>
                <a:latin typeface="Arial"/>
                <a:ea typeface="Arial"/>
                <a:cs typeface="Arial"/>
                <a:sym typeface="Arial"/>
              </a:rPr>
              <a:t>Harrow domestic violence support agencies</a:t>
            </a:r>
            <a:endParaRPr b="0"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1" i="0" sz="2600" u="none" cap="none" strike="noStrike">
              <a:solidFill>
                <a:srgbClr val="0C000E"/>
              </a:solidFill>
              <a:latin typeface="Arial"/>
              <a:ea typeface="Arial"/>
              <a:cs typeface="Arial"/>
              <a:sym typeface="Arial"/>
            </a:endParaRPr>
          </a:p>
          <a:p>
            <a:pPr indent="0" lvl="0" marL="0" marR="0" rtl="0" algn="l">
              <a:lnSpc>
                <a:spcPct val="100000"/>
              </a:lnSpc>
              <a:spcBef>
                <a:spcPts val="0"/>
              </a:spcBef>
              <a:spcAft>
                <a:spcPts val="0"/>
              </a:spcAft>
              <a:buClr>
                <a:srgbClr val="252B36"/>
              </a:buClr>
              <a:buSzPts val="2600"/>
              <a:buFont typeface="Arial"/>
              <a:buChar char="•"/>
            </a:pPr>
            <a:r>
              <a:rPr b="0" i="0" lang="en-GB" sz="2600" u="none" cap="none" strike="noStrike">
                <a:solidFill>
                  <a:srgbClr val="252B36"/>
                </a:solidFill>
                <a:latin typeface="Arial"/>
                <a:ea typeface="Arial"/>
                <a:cs typeface="Arial"/>
                <a:sym typeface="Arial"/>
              </a:rPr>
              <a:t>Domestic Abuse Support Service: </a:t>
            </a:r>
            <a:r>
              <a:rPr b="0" i="0" lang="en-GB" sz="2600" u="sng" cap="none" strike="noStrike">
                <a:solidFill>
                  <a:srgbClr val="252B36"/>
                </a:solidFill>
                <a:latin typeface="Arial"/>
                <a:ea typeface="Arial"/>
                <a:cs typeface="Arial"/>
                <a:sym typeface="Arial"/>
                <a:hlinkClick r:id="rId3">
                  <a:extLst>
                    <a:ext uri="{A12FA001-AC4F-418D-AE19-62706E023703}">
                      <ahyp:hlinkClr val="tx"/>
                    </a:ext>
                  </a:extLst>
                </a:hlinkClick>
              </a:rPr>
              <a:t>Cranstoun </a:t>
            </a:r>
            <a:r>
              <a:rPr b="0" i="0" lang="en-GB" sz="2600" u="none" cap="none" strike="noStrike">
                <a:solidFill>
                  <a:srgbClr val="252B36"/>
                </a:solidFill>
                <a:latin typeface="Arial"/>
                <a:ea typeface="Arial"/>
                <a:cs typeface="Arial"/>
                <a:sym typeface="Arial"/>
              </a:rPr>
              <a:t>For IDVA and Floating </a:t>
            </a:r>
            <a:endParaRPr b="0" i="0" sz="2600" u="none" cap="none" strike="noStrike">
              <a:solidFill>
                <a:srgbClr val="252B36"/>
              </a:solidFill>
              <a:latin typeface="Arial"/>
              <a:ea typeface="Arial"/>
              <a:cs typeface="Arial"/>
              <a:sym typeface="Arial"/>
            </a:endParaRPr>
          </a:p>
          <a:p>
            <a:pPr indent="0" lvl="0" marL="457200" marR="0" rtl="0" algn="l">
              <a:lnSpc>
                <a:spcPct val="100000"/>
              </a:lnSpc>
              <a:spcBef>
                <a:spcPts val="0"/>
              </a:spcBef>
              <a:spcAft>
                <a:spcPts val="0"/>
              </a:spcAft>
              <a:buNone/>
            </a:pPr>
            <a:r>
              <a:rPr b="0" i="0" lang="en-GB" sz="2600" u="none" cap="none" strike="noStrike">
                <a:solidFill>
                  <a:srgbClr val="252B36"/>
                </a:solidFill>
                <a:latin typeface="Arial"/>
                <a:ea typeface="Arial"/>
                <a:cs typeface="Arial"/>
                <a:sym typeface="Arial"/>
              </a:rPr>
              <a:t>Support email: harrowdass@cranstoun.org.uk</a:t>
            </a:r>
            <a:endParaRPr b="0"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52B36"/>
              </a:buClr>
              <a:buSzPts val="2600"/>
              <a:buFont typeface="Arial"/>
              <a:buChar char="•"/>
            </a:pPr>
            <a:r>
              <a:rPr b="0" i="0" lang="en-GB" sz="2600" u="none" cap="none" strike="noStrike">
                <a:solidFill>
                  <a:srgbClr val="252B36"/>
                </a:solidFill>
                <a:latin typeface="Arial"/>
                <a:ea typeface="Arial"/>
                <a:cs typeface="Arial"/>
                <a:sym typeface="Arial"/>
              </a:rPr>
              <a:t>Victim Support Harrow: 080 8168 9111</a:t>
            </a:r>
            <a:endParaRPr b="0"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52B36"/>
              </a:buClr>
              <a:buSzPts val="2600"/>
              <a:buFont typeface="Arial"/>
              <a:buChar char="•"/>
            </a:pPr>
            <a:r>
              <a:rPr b="0" i="0" lang="en-GB" sz="2600" u="none" cap="none" strike="noStrike">
                <a:solidFill>
                  <a:srgbClr val="252B36"/>
                </a:solidFill>
                <a:latin typeface="Arial"/>
                <a:ea typeface="Arial"/>
                <a:cs typeface="Arial"/>
                <a:sym typeface="Arial"/>
              </a:rPr>
              <a:t>Harrow Safeguarding Adults Service: 020 8420 9453</a:t>
            </a:r>
            <a:endParaRPr b="0"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52B36"/>
              </a:buClr>
              <a:buSzPts val="2600"/>
              <a:buFont typeface="Arial"/>
              <a:buChar char="•"/>
            </a:pPr>
            <a:r>
              <a:rPr b="0" i="0" lang="en-GB" sz="2600" u="none" cap="none" strike="noStrike">
                <a:solidFill>
                  <a:srgbClr val="252B36"/>
                </a:solidFill>
                <a:latin typeface="Arial"/>
                <a:ea typeface="Arial"/>
                <a:cs typeface="Arial"/>
                <a:sym typeface="Arial"/>
              </a:rPr>
              <a:t>Out of Hours for Safeguarding Children or Adults: 020 8424 0999</a:t>
            </a:r>
            <a:endParaRPr b="0"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52B36"/>
              </a:buClr>
              <a:buSzPts val="2600"/>
              <a:buFont typeface="Arial"/>
              <a:buChar char="•"/>
            </a:pPr>
            <a:r>
              <a:rPr b="0" i="0" lang="en-GB" sz="2600" u="sng" cap="none" strike="noStrike">
                <a:solidFill>
                  <a:srgbClr val="252B36"/>
                </a:solidFill>
                <a:latin typeface="Arial"/>
                <a:ea typeface="Arial"/>
                <a:cs typeface="Arial"/>
                <a:sym typeface="Arial"/>
                <a:hlinkClick r:id="rId4">
                  <a:extLst>
                    <a:ext uri="{A12FA001-AC4F-418D-AE19-62706E023703}">
                      <ahyp:hlinkClr val="tx"/>
                    </a:ext>
                  </a:extLst>
                </a:hlinkClick>
              </a:rPr>
              <a:t>Harrow Citizens Advice Bureau</a:t>
            </a:r>
            <a:r>
              <a:rPr b="0" i="0" lang="en-GB" sz="2600" u="none" cap="none" strike="noStrike">
                <a:solidFill>
                  <a:srgbClr val="252B36"/>
                </a:solidFill>
                <a:latin typeface="Arial"/>
                <a:ea typeface="Arial"/>
                <a:cs typeface="Arial"/>
                <a:sym typeface="Arial"/>
              </a:rPr>
              <a:t>: 020 8427 9477</a:t>
            </a:r>
            <a:endParaRPr b="0"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52B36"/>
              </a:buClr>
              <a:buSzPts val="2600"/>
              <a:buFont typeface="Arial"/>
              <a:buChar char="•"/>
            </a:pPr>
            <a:r>
              <a:rPr b="0" i="0" lang="en-GB" sz="2600" u="sng" cap="none" strike="noStrike">
                <a:solidFill>
                  <a:srgbClr val="252B36"/>
                </a:solidFill>
                <a:latin typeface="Arial"/>
                <a:ea typeface="Arial"/>
                <a:cs typeface="Arial"/>
                <a:sym typeface="Arial"/>
                <a:hlinkClick r:id="rId5">
                  <a:extLst>
                    <a:ext uri="{A12FA001-AC4F-418D-AE19-62706E023703}">
                      <ahyp:hlinkClr val="tx"/>
                    </a:ext>
                  </a:extLst>
                </a:hlinkClick>
              </a:rPr>
              <a:t>EACH: Domestic Abuse Counselling:</a:t>
            </a:r>
            <a:r>
              <a:rPr b="0" i="0" lang="en-GB" sz="2600" u="none" cap="none" strike="noStrike">
                <a:solidFill>
                  <a:srgbClr val="252B36"/>
                </a:solidFill>
                <a:latin typeface="Arial"/>
                <a:ea typeface="Arial"/>
                <a:cs typeface="Arial"/>
                <a:sym typeface="Arial"/>
              </a:rPr>
              <a:t> 0208 427 5188</a:t>
            </a:r>
            <a:endParaRPr b="0"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52B36"/>
              </a:buClr>
              <a:buSzPts val="2600"/>
              <a:buFont typeface="Arial"/>
              <a:buChar char="•"/>
            </a:pPr>
            <a:r>
              <a:rPr b="0" i="0" lang="en-GB" sz="2600" u="sng" cap="none" strike="noStrike">
                <a:solidFill>
                  <a:srgbClr val="252B36"/>
                </a:solidFill>
                <a:latin typeface="Arial"/>
                <a:ea typeface="Arial"/>
                <a:cs typeface="Arial"/>
                <a:sym typeface="Arial"/>
                <a:hlinkClick r:id="rId6">
                  <a:extLst>
                    <a:ext uri="{A12FA001-AC4F-418D-AE19-62706E023703}">
                      <ahyp:hlinkClr val="tx"/>
                    </a:ext>
                  </a:extLst>
                </a:hlinkClick>
              </a:rPr>
              <a:t>WISH: Counselling and support for Young People</a:t>
            </a:r>
            <a:r>
              <a:rPr b="0" i="0" lang="en-GB" sz="2600" u="none" cap="none" strike="noStrike">
                <a:solidFill>
                  <a:srgbClr val="252B36"/>
                </a:solidFill>
                <a:latin typeface="Arial"/>
                <a:ea typeface="Arial"/>
                <a:cs typeface="Arial"/>
                <a:sym typeface="Arial"/>
              </a:rPr>
              <a:t>: 020 8416 7277</a:t>
            </a:r>
            <a:endParaRPr b="0"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52B36"/>
              </a:buClr>
              <a:buSzPts val="2600"/>
              <a:buFont typeface="Arial"/>
              <a:buChar char="•"/>
            </a:pPr>
            <a:r>
              <a:rPr b="0" i="0" lang="en-GB" sz="2600" u="sng" cap="none" strike="noStrike">
                <a:solidFill>
                  <a:srgbClr val="252B36"/>
                </a:solidFill>
                <a:latin typeface="Arial"/>
                <a:ea typeface="Arial"/>
                <a:cs typeface="Arial"/>
                <a:sym typeface="Arial"/>
                <a:hlinkClick r:id="rId7">
                  <a:extLst>
                    <a:ext uri="{A12FA001-AC4F-418D-AE19-62706E023703}">
                      <ahyp:hlinkClr val="tx"/>
                    </a:ext>
                  </a:extLst>
                </a:hlinkClick>
              </a:rPr>
              <a:t>Jewish Women's Aid</a:t>
            </a:r>
            <a:r>
              <a:rPr b="0" i="0" lang="en-GB" sz="2600" u="none" cap="none" strike="noStrike">
                <a:solidFill>
                  <a:srgbClr val="252B36"/>
                </a:solidFill>
                <a:latin typeface="Arial"/>
                <a:ea typeface="Arial"/>
                <a:cs typeface="Arial"/>
                <a:sym typeface="Arial"/>
              </a:rPr>
              <a:t>: 0808 801 0500</a:t>
            </a:r>
            <a:endParaRPr b="0"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52B36"/>
              </a:buClr>
              <a:buSzPts val="2600"/>
              <a:buFont typeface="Arial"/>
              <a:buChar char="•"/>
            </a:pPr>
            <a:r>
              <a:rPr b="0" i="0" lang="en-GB" sz="2600" u="sng" cap="none" strike="noStrike">
                <a:solidFill>
                  <a:srgbClr val="252B36"/>
                </a:solidFill>
                <a:latin typeface="Arial"/>
                <a:ea typeface="Arial"/>
                <a:cs typeface="Arial"/>
                <a:sym typeface="Arial"/>
                <a:hlinkClick r:id="rId8">
                  <a:extLst>
                    <a:ext uri="{A12FA001-AC4F-418D-AE19-62706E023703}">
                      <ahyp:hlinkClr val="tx"/>
                    </a:ext>
                  </a:extLst>
                </a:hlinkClick>
              </a:rPr>
              <a:t>Resourceful Women's Network </a:t>
            </a:r>
            <a:r>
              <a:rPr b="0" i="0" lang="en-GB" sz="2600" u="none" cap="none" strike="noStrike">
                <a:solidFill>
                  <a:srgbClr val="252B36"/>
                </a:solidFill>
                <a:latin typeface="Arial"/>
                <a:ea typeface="Arial"/>
                <a:cs typeface="Arial"/>
                <a:sym typeface="Arial"/>
              </a:rPr>
              <a:t>(Harrow)</a:t>
            </a:r>
            <a:endParaRPr b="0" i="0" sz="2600" u="none" cap="none" strike="noStrike">
              <a:solidFill>
                <a:srgbClr val="000000"/>
              </a:solidFill>
              <a:latin typeface="Arial"/>
              <a:ea typeface="Arial"/>
              <a:cs typeface="Arial"/>
              <a:sym typeface="Arial"/>
            </a:endParaRPr>
          </a:p>
        </p:txBody>
      </p:sp>
      <p:sp>
        <p:nvSpPr>
          <p:cNvPr id="1053" name="Google Shape;1053;p50"/>
          <p:cNvSpPr/>
          <p:nvPr/>
        </p:nvSpPr>
        <p:spPr>
          <a:xfrm>
            <a:off x="9846375" y="274924"/>
            <a:ext cx="2070900" cy="459600"/>
          </a:xfrm>
          <a:prstGeom prst="chevron">
            <a:avLst>
              <a:gd fmla="val 50000" name="adj"/>
            </a:avLst>
          </a:prstGeom>
          <a:solidFill>
            <a:srgbClr val="FF00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sp>
        <p:nvSpPr>
          <p:cNvPr id="1054" name="Google Shape;1054;p50"/>
          <p:cNvSpPr txBox="1"/>
          <p:nvPr>
            <p:ph idx="4294967295" type="title"/>
          </p:nvPr>
        </p:nvSpPr>
        <p:spPr>
          <a:xfrm>
            <a:off x="12954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Domestic Abuse</a:t>
            </a:r>
            <a:endParaRPr b="1">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51"/>
          <p:cNvSpPr txBox="1"/>
          <p:nvPr/>
        </p:nvSpPr>
        <p:spPr>
          <a:xfrm>
            <a:off x="365834" y="1166406"/>
            <a:ext cx="119301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C000E"/>
              </a:buClr>
              <a:buSzPts val="3200"/>
              <a:buFont typeface="Arial"/>
              <a:buNone/>
            </a:pPr>
            <a:r>
              <a:rPr b="1" i="0" lang="en-GB" sz="2800" u="none" cap="none" strike="noStrike">
                <a:solidFill>
                  <a:srgbClr val="0C000E"/>
                </a:solidFill>
                <a:latin typeface="Arial"/>
                <a:ea typeface="Arial"/>
                <a:cs typeface="Arial"/>
                <a:sym typeface="Arial"/>
              </a:rPr>
              <a:t>Other Specialist Support Services</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200"/>
              <a:buFont typeface="Calibri"/>
              <a:buNone/>
            </a:pPr>
            <a:r>
              <a:t/>
            </a:r>
            <a:endParaRPr b="1" i="0" sz="2800" u="none" cap="none" strike="noStrike">
              <a:solidFill>
                <a:srgbClr val="0C000E"/>
              </a:solidFill>
              <a:latin typeface="Arial"/>
              <a:ea typeface="Arial"/>
              <a:cs typeface="Arial"/>
              <a:sym typeface="Arial"/>
            </a:endParaRPr>
          </a:p>
          <a:p>
            <a:pPr indent="0" lvl="0" marL="0" marR="0" rtl="0" algn="l">
              <a:lnSpc>
                <a:spcPct val="100000"/>
              </a:lnSpc>
              <a:spcBef>
                <a:spcPts val="0"/>
              </a:spcBef>
              <a:spcAft>
                <a:spcPts val="0"/>
              </a:spcAft>
              <a:buClr>
                <a:srgbClr val="252B36"/>
              </a:buClr>
              <a:buSzPts val="2800"/>
              <a:buFont typeface="Arial"/>
              <a:buChar char="•"/>
            </a:pPr>
            <a:r>
              <a:rPr b="0" i="0" lang="en-GB" sz="2800" u="sng" cap="none" strike="noStrike">
                <a:solidFill>
                  <a:srgbClr val="252B36"/>
                </a:solidFill>
                <a:latin typeface="Arial"/>
                <a:ea typeface="Arial"/>
                <a:cs typeface="Arial"/>
                <a:sym typeface="Arial"/>
                <a:hlinkClick r:id="rId3">
                  <a:extLst>
                    <a:ext uri="{A12FA001-AC4F-418D-AE19-62706E023703}">
                      <ahyp:hlinkClr val="tx"/>
                    </a:ext>
                  </a:extLst>
                </a:hlinkClick>
              </a:rPr>
              <a:t>Forced Marriage Unit</a:t>
            </a:r>
            <a:r>
              <a:rPr b="0" i="0" lang="en-GB" sz="2800" u="none" cap="none" strike="noStrike">
                <a:solidFill>
                  <a:srgbClr val="252B36"/>
                </a:solidFill>
                <a:latin typeface="Arial"/>
                <a:ea typeface="Arial"/>
                <a:cs typeface="Arial"/>
                <a:sym typeface="Arial"/>
              </a:rPr>
              <a:t>: 020 7008 0151</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52B36"/>
              </a:buClr>
              <a:buSzPts val="2800"/>
              <a:buFont typeface="Arial"/>
              <a:buChar char="•"/>
            </a:pPr>
            <a:r>
              <a:rPr b="0" i="0" lang="en-GB" sz="2800" u="sng" cap="none" strike="noStrike">
                <a:solidFill>
                  <a:srgbClr val="252B36"/>
                </a:solidFill>
                <a:latin typeface="Arial"/>
                <a:ea typeface="Arial"/>
                <a:cs typeface="Arial"/>
                <a:sym typeface="Arial"/>
                <a:hlinkClick r:id="rId4">
                  <a:extLst>
                    <a:ext uri="{A12FA001-AC4F-418D-AE19-62706E023703}">
                      <ahyp:hlinkClr val="tx"/>
                    </a:ext>
                  </a:extLst>
                </a:hlinkClick>
              </a:rPr>
              <a:t>RESPECT - support for Male Survivors</a:t>
            </a:r>
            <a:r>
              <a:rPr b="0" i="0" lang="en-GB" sz="2800" u="none" cap="none" strike="noStrike">
                <a:solidFill>
                  <a:srgbClr val="252B36"/>
                </a:solidFill>
                <a:latin typeface="Arial"/>
                <a:ea typeface="Arial"/>
                <a:cs typeface="Arial"/>
                <a:sym typeface="Arial"/>
              </a:rPr>
              <a:t>: 0845 802 4040</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52B36"/>
              </a:buClr>
              <a:buSzPts val="2800"/>
              <a:buFont typeface="Arial"/>
              <a:buChar char="•"/>
            </a:pPr>
            <a:r>
              <a:rPr b="0" i="0" lang="en-GB" sz="2800" u="sng" cap="none" strike="noStrike">
                <a:solidFill>
                  <a:srgbClr val="252B36"/>
                </a:solidFill>
                <a:latin typeface="Arial"/>
                <a:ea typeface="Arial"/>
                <a:cs typeface="Arial"/>
                <a:sym typeface="Arial"/>
                <a:hlinkClick r:id="rId5">
                  <a:extLst>
                    <a:ext uri="{A12FA001-AC4F-418D-AE19-62706E023703}">
                      <ahyp:hlinkClr val="tx"/>
                    </a:ext>
                  </a:extLst>
                </a:hlinkClick>
              </a:rPr>
              <a:t>The Female Genital Mutilation Helpline (NSPCC)</a:t>
            </a:r>
            <a:r>
              <a:rPr b="0" i="0" lang="en-GB" sz="2800" u="none" cap="none" strike="noStrike">
                <a:solidFill>
                  <a:srgbClr val="252B36"/>
                </a:solidFill>
                <a:latin typeface="Arial"/>
                <a:ea typeface="Arial"/>
                <a:cs typeface="Arial"/>
                <a:sym typeface="Arial"/>
              </a:rPr>
              <a:t>: 0800 028 3550</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52B36"/>
              </a:buClr>
              <a:buSzPts val="2800"/>
              <a:buFont typeface="Arial"/>
              <a:buChar char="•"/>
            </a:pPr>
            <a:r>
              <a:rPr b="0" i="0" lang="en-GB" sz="2800" u="sng" cap="none" strike="noStrike">
                <a:solidFill>
                  <a:srgbClr val="252B36"/>
                </a:solidFill>
                <a:latin typeface="Arial"/>
                <a:ea typeface="Arial"/>
                <a:cs typeface="Arial"/>
                <a:sym typeface="Arial"/>
                <a:hlinkClick r:id="rId6">
                  <a:extLst>
                    <a:ext uri="{A12FA001-AC4F-418D-AE19-62706E023703}">
                      <ahyp:hlinkClr val="tx"/>
                    </a:ext>
                  </a:extLst>
                </a:hlinkClick>
              </a:rPr>
              <a:t>Asian Women's Resource Centre</a:t>
            </a:r>
            <a:r>
              <a:rPr b="0" i="0" lang="en-GB" sz="2800" u="none" cap="none" strike="noStrike">
                <a:solidFill>
                  <a:srgbClr val="252B36"/>
                </a:solidFill>
                <a:latin typeface="Arial"/>
                <a:ea typeface="Arial"/>
                <a:cs typeface="Arial"/>
                <a:sym typeface="Arial"/>
              </a:rPr>
              <a:t>: 0208 961 6549/5701. Or </a:t>
            </a:r>
            <a:endParaRPr b="0" i="0" sz="2800" u="none" cap="none" strike="noStrike">
              <a:solidFill>
                <a:srgbClr val="252B36"/>
              </a:solidFill>
              <a:latin typeface="Arial"/>
              <a:ea typeface="Arial"/>
              <a:cs typeface="Arial"/>
              <a:sym typeface="Arial"/>
            </a:endParaRPr>
          </a:p>
          <a:p>
            <a:pPr indent="0" lvl="0" marL="457200" marR="0" rtl="0" algn="l">
              <a:lnSpc>
                <a:spcPct val="100000"/>
              </a:lnSpc>
              <a:spcBef>
                <a:spcPts val="0"/>
              </a:spcBef>
              <a:spcAft>
                <a:spcPts val="0"/>
              </a:spcAft>
              <a:buNone/>
            </a:pPr>
            <a:r>
              <a:rPr b="0" i="0" lang="en-GB" sz="2800" u="none" cap="none" strike="noStrike">
                <a:solidFill>
                  <a:srgbClr val="252B36"/>
                </a:solidFill>
                <a:latin typeface="Arial"/>
                <a:ea typeface="Arial"/>
                <a:cs typeface="Arial"/>
                <a:sym typeface="Arial"/>
              </a:rPr>
              <a:t>email: </a:t>
            </a:r>
            <a:r>
              <a:rPr b="0" i="0" lang="en-GB" sz="2800" u="sng" cap="none" strike="noStrike">
                <a:solidFill>
                  <a:srgbClr val="252B36"/>
                </a:solidFill>
                <a:latin typeface="Arial"/>
                <a:ea typeface="Arial"/>
                <a:cs typeface="Arial"/>
                <a:sym typeface="Arial"/>
                <a:hlinkClick r:id="rId7">
                  <a:extLst>
                    <a:ext uri="{A12FA001-AC4F-418D-AE19-62706E023703}">
                      <ahyp:hlinkClr val="tx"/>
                    </a:ext>
                  </a:extLst>
                </a:hlinkClick>
              </a:rPr>
              <a:t>info@asianwomencentre.org.uk</a:t>
            </a:r>
            <a:endParaRPr b="0" i="0" sz="2800" u="none" cap="none" strike="noStrike">
              <a:solidFill>
                <a:srgbClr val="252B36"/>
              </a:solidFill>
              <a:latin typeface="Arial"/>
              <a:ea typeface="Arial"/>
              <a:cs typeface="Arial"/>
              <a:sym typeface="Arial"/>
            </a:endParaRPr>
          </a:p>
          <a:p>
            <a:pPr indent="0" lvl="0" marL="0" marR="0" rtl="0" algn="l">
              <a:lnSpc>
                <a:spcPct val="100000"/>
              </a:lnSpc>
              <a:spcBef>
                <a:spcPts val="0"/>
              </a:spcBef>
              <a:spcAft>
                <a:spcPts val="0"/>
              </a:spcAft>
              <a:buClr>
                <a:srgbClr val="252B36"/>
              </a:buClr>
              <a:buSzPts val="2800"/>
              <a:buFont typeface="Arial"/>
              <a:buChar char="•"/>
            </a:pPr>
            <a:r>
              <a:rPr b="0" i="0" lang="en-GB" sz="2800" u="sng" cap="none" strike="noStrike">
                <a:solidFill>
                  <a:srgbClr val="252B36"/>
                </a:solidFill>
                <a:latin typeface="Arial"/>
                <a:ea typeface="Arial"/>
                <a:cs typeface="Arial"/>
                <a:sym typeface="Arial"/>
                <a:hlinkClick r:id="rId8">
                  <a:extLst>
                    <a:ext uri="{A12FA001-AC4F-418D-AE19-62706E023703}">
                      <ahyp:hlinkClr val="tx"/>
                    </a:ext>
                  </a:extLst>
                </a:hlinkClick>
              </a:rPr>
              <a:t>DAWN</a:t>
            </a:r>
            <a:r>
              <a:rPr b="0" i="0" lang="en-GB" sz="2800" u="none" cap="none" strike="noStrike">
                <a:solidFill>
                  <a:srgbClr val="252B36"/>
                </a:solidFill>
                <a:latin typeface="Arial"/>
                <a:ea typeface="Arial"/>
                <a:cs typeface="Arial"/>
                <a:sym typeface="Arial"/>
              </a:rPr>
              <a:t> - an organisation that supports communities around Harrow</a:t>
            </a:r>
            <a:endParaRPr b="0" i="0" sz="2800" u="none" cap="none" strike="noStrike">
              <a:solidFill>
                <a:srgbClr val="000000"/>
              </a:solidFill>
              <a:latin typeface="Arial"/>
              <a:ea typeface="Arial"/>
              <a:cs typeface="Arial"/>
              <a:sym typeface="Arial"/>
            </a:endParaRPr>
          </a:p>
        </p:txBody>
      </p:sp>
      <p:pic>
        <p:nvPicPr>
          <p:cNvPr id="1061" name="Google Shape;1061;p51"/>
          <p:cNvPicPr preferRelativeResize="0"/>
          <p:nvPr/>
        </p:nvPicPr>
        <p:blipFill rotWithShape="1">
          <a:blip r:embed="rId9">
            <a:alphaModFix/>
          </a:blip>
          <a:srcRect b="0" l="0" r="0" t="0"/>
          <a:stretch/>
        </p:blipFill>
        <p:spPr>
          <a:xfrm>
            <a:off x="9966325" y="4791375"/>
            <a:ext cx="1739950" cy="1731800"/>
          </a:xfrm>
          <a:prstGeom prst="rect">
            <a:avLst/>
          </a:prstGeom>
          <a:noFill/>
          <a:ln>
            <a:noFill/>
          </a:ln>
        </p:spPr>
      </p:pic>
      <p:sp>
        <p:nvSpPr>
          <p:cNvPr id="1062" name="Google Shape;1062;p51"/>
          <p:cNvSpPr/>
          <p:nvPr/>
        </p:nvSpPr>
        <p:spPr>
          <a:xfrm>
            <a:off x="9846375" y="274924"/>
            <a:ext cx="2070900" cy="459600"/>
          </a:xfrm>
          <a:prstGeom prst="chevron">
            <a:avLst>
              <a:gd fmla="val 50000" name="adj"/>
            </a:avLst>
          </a:prstGeom>
          <a:solidFill>
            <a:srgbClr val="FF00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sp>
        <p:nvSpPr>
          <p:cNvPr id="1063" name="Google Shape;1063;p51"/>
          <p:cNvSpPr txBox="1"/>
          <p:nvPr>
            <p:ph idx="4294967295" type="title"/>
          </p:nvPr>
        </p:nvSpPr>
        <p:spPr>
          <a:xfrm>
            <a:off x="12954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Domestic Abuse</a:t>
            </a:r>
            <a:endParaRPr b="1">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pic>
        <p:nvPicPr>
          <p:cNvPr id="1068" name="Google Shape;1068;p52"/>
          <p:cNvPicPr preferRelativeResize="0"/>
          <p:nvPr>
            <p:ph idx="1" type="body"/>
          </p:nvPr>
        </p:nvPicPr>
        <p:blipFill rotWithShape="1">
          <a:blip r:embed="rId3">
            <a:alphaModFix/>
          </a:blip>
          <a:srcRect b="0" l="0" r="0" t="0"/>
          <a:stretch/>
        </p:blipFill>
        <p:spPr>
          <a:xfrm>
            <a:off x="9344025" y="3509972"/>
            <a:ext cx="2009700" cy="1905000"/>
          </a:xfrm>
          <a:prstGeom prst="rect">
            <a:avLst/>
          </a:prstGeom>
          <a:noFill/>
          <a:ln>
            <a:noFill/>
          </a:ln>
        </p:spPr>
      </p:pic>
      <p:sp>
        <p:nvSpPr>
          <p:cNvPr id="1069" name="Google Shape;1069;p52"/>
          <p:cNvSpPr txBox="1"/>
          <p:nvPr/>
        </p:nvSpPr>
        <p:spPr>
          <a:xfrm>
            <a:off x="533975" y="1058006"/>
            <a:ext cx="1081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52B1E"/>
              </a:buClr>
              <a:buSzPts val="1800"/>
              <a:buFont typeface="Lato"/>
              <a:buNone/>
            </a:pPr>
            <a:r>
              <a:rPr b="1" i="0" lang="en-GB" sz="2400" u="none" cap="none" strike="noStrike">
                <a:solidFill>
                  <a:srgbClr val="D52B1E"/>
                </a:solidFill>
                <a:latin typeface="Arial"/>
                <a:ea typeface="Arial"/>
                <a:cs typeface="Arial"/>
                <a:sym typeface="Arial"/>
              </a:rPr>
              <a:t>Home Fire Safety Checker: Harrow Fire Brigade:</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636B6E"/>
              </a:buClr>
              <a:buSzPts val="1800"/>
              <a:buFont typeface="Lato"/>
              <a:buNone/>
            </a:pPr>
            <a:r>
              <a:rPr b="0" i="0" lang="en-GB" sz="2400" u="none" cap="none" strike="noStrike">
                <a:solidFill>
                  <a:srgbClr val="636B6E"/>
                </a:solidFill>
                <a:latin typeface="Arial"/>
                <a:ea typeface="Arial"/>
                <a:cs typeface="Arial"/>
                <a:sym typeface="Arial"/>
              </a:rPr>
              <a:t>Get tailored advice for your home or for someone you care for.</a:t>
            </a:r>
            <a:endParaRPr b="0" i="0" sz="2400" u="none" cap="none" strike="noStrike">
              <a:solidFill>
                <a:srgbClr val="000000"/>
              </a:solidFill>
              <a:latin typeface="Arial"/>
              <a:ea typeface="Arial"/>
              <a:cs typeface="Arial"/>
              <a:sym typeface="Arial"/>
            </a:endParaRPr>
          </a:p>
        </p:txBody>
      </p:sp>
      <p:pic>
        <p:nvPicPr>
          <p:cNvPr id="1070" name="Google Shape;1070;p52"/>
          <p:cNvPicPr preferRelativeResize="0"/>
          <p:nvPr/>
        </p:nvPicPr>
        <p:blipFill rotWithShape="1">
          <a:blip r:embed="rId4">
            <a:alphaModFix/>
          </a:blip>
          <a:srcRect b="0" l="0" r="0" t="0"/>
          <a:stretch/>
        </p:blipFill>
        <p:spPr>
          <a:xfrm>
            <a:off x="838200" y="2232818"/>
            <a:ext cx="2028825" cy="1895475"/>
          </a:xfrm>
          <a:prstGeom prst="rect">
            <a:avLst/>
          </a:prstGeom>
          <a:noFill/>
          <a:ln>
            <a:noFill/>
          </a:ln>
        </p:spPr>
      </p:pic>
      <p:sp>
        <p:nvSpPr>
          <p:cNvPr id="1071" name="Google Shape;1071;p52"/>
          <p:cNvSpPr txBox="1"/>
          <p:nvPr/>
        </p:nvSpPr>
        <p:spPr>
          <a:xfrm>
            <a:off x="5553949" y="2035194"/>
            <a:ext cx="5538000" cy="535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2400" u="none" cap="none" strike="noStrike">
                <a:solidFill>
                  <a:srgbClr val="000000"/>
                </a:solidFill>
                <a:latin typeface="Arial"/>
                <a:ea typeface="Arial"/>
                <a:cs typeface="Arial"/>
                <a:sym typeface="Arial"/>
              </a:rPr>
              <a:t>Common Causes of fire include but are not limited to: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2400" u="none" cap="none" strike="noStrike">
                <a:solidFill>
                  <a:srgbClr val="000000"/>
                </a:solidFill>
                <a:latin typeface="Arial"/>
                <a:ea typeface="Arial"/>
                <a:cs typeface="Arial"/>
                <a:sym typeface="Arial"/>
              </a:rPr>
              <a:t>Cigarette</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2400" u="none" cap="none" strike="noStrike">
                <a:solidFill>
                  <a:srgbClr val="000000"/>
                </a:solidFill>
                <a:latin typeface="Arial"/>
                <a:ea typeface="Arial"/>
                <a:cs typeface="Arial"/>
                <a:sym typeface="Arial"/>
              </a:rPr>
              <a:t>Candles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2400" u="none" cap="none" strike="noStrike">
                <a:solidFill>
                  <a:srgbClr val="000000"/>
                </a:solidFill>
                <a:latin typeface="Arial"/>
                <a:ea typeface="Arial"/>
                <a:cs typeface="Arial"/>
                <a:sym typeface="Arial"/>
              </a:rPr>
              <a:t>Vapes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2400" u="none" cap="none" strike="noStrike">
                <a:solidFill>
                  <a:srgbClr val="000000"/>
                </a:solidFill>
                <a:latin typeface="Arial"/>
                <a:ea typeface="Arial"/>
                <a:cs typeface="Arial"/>
                <a:sym typeface="Arial"/>
              </a:rPr>
              <a:t>Plug in Air Fresheners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2400" u="none" cap="none" strike="noStrike">
                <a:solidFill>
                  <a:srgbClr val="000000"/>
                </a:solidFill>
                <a:latin typeface="Arial"/>
                <a:ea typeface="Arial"/>
                <a:cs typeface="Arial"/>
                <a:sym typeface="Arial"/>
              </a:rPr>
              <a:t>Electric Circuit overload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2400" u="none" cap="none" strike="noStrike">
                <a:solidFill>
                  <a:srgbClr val="000000"/>
                </a:solidFill>
                <a:latin typeface="Arial"/>
                <a:ea typeface="Arial"/>
                <a:cs typeface="Arial"/>
                <a:sym typeface="Arial"/>
              </a:rPr>
              <a:t>Electrical Appliances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2400" u="none" cap="none" strike="noStrike">
                <a:solidFill>
                  <a:srgbClr val="000000"/>
                </a:solidFill>
                <a:latin typeface="Arial"/>
                <a:ea typeface="Arial"/>
                <a:cs typeface="Arial"/>
                <a:sym typeface="Arial"/>
              </a:rPr>
              <a:t>Electric Blankets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2400" u="none" cap="none" strike="noStrike">
                <a:solidFill>
                  <a:srgbClr val="000000"/>
                </a:solidFill>
                <a:latin typeface="Arial"/>
                <a:ea typeface="Arial"/>
                <a:cs typeface="Arial"/>
                <a:sym typeface="Arial"/>
              </a:rPr>
              <a:t>Gas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2400" u="none" cap="none" strike="noStrike">
                <a:solidFill>
                  <a:srgbClr val="000000"/>
                </a:solidFill>
                <a:latin typeface="Arial"/>
                <a:ea typeface="Arial"/>
                <a:cs typeface="Arial"/>
                <a:sym typeface="Arial"/>
              </a:rPr>
              <a:t>Harrow Council leaflet with info is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2400" u="none" cap="none" strike="noStrike">
                <a:solidFill>
                  <a:srgbClr val="000000"/>
                </a:solidFill>
                <a:latin typeface="Arial"/>
                <a:ea typeface="Arial"/>
                <a:cs typeface="Arial"/>
                <a:sym typeface="Arial"/>
              </a:rPr>
              <a:t>Available in this QR code</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72" name="Google Shape;1072;p52"/>
          <p:cNvSpPr/>
          <p:nvPr/>
        </p:nvSpPr>
        <p:spPr>
          <a:xfrm>
            <a:off x="9846375" y="274924"/>
            <a:ext cx="2070900" cy="459600"/>
          </a:xfrm>
          <a:prstGeom prst="chevron">
            <a:avLst>
              <a:gd fmla="val 50000" name="adj"/>
            </a:avLst>
          </a:prstGeom>
          <a:solidFill>
            <a:srgbClr val="FF00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sp>
        <p:nvSpPr>
          <p:cNvPr id="1073" name="Google Shape;1073;p52"/>
          <p:cNvSpPr txBox="1"/>
          <p:nvPr>
            <p:ph type="title"/>
          </p:nvPr>
        </p:nvSpPr>
        <p:spPr>
          <a:xfrm>
            <a:off x="12954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Home Fire Safety Harrow</a:t>
            </a:r>
            <a:endParaRPr b="1">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pic>
        <p:nvPicPr>
          <p:cNvPr id="1078" name="Google Shape;1078;g32681884be5_0_433"/>
          <p:cNvPicPr preferRelativeResize="0"/>
          <p:nvPr/>
        </p:nvPicPr>
        <p:blipFill rotWithShape="1">
          <a:blip r:embed="rId3">
            <a:alphaModFix/>
          </a:blip>
          <a:srcRect b="0" l="0" r="0" t="0"/>
          <a:stretch/>
        </p:blipFill>
        <p:spPr>
          <a:xfrm>
            <a:off x="8241884" y="5285497"/>
            <a:ext cx="1672181" cy="1338790"/>
          </a:xfrm>
          <a:prstGeom prst="rect">
            <a:avLst/>
          </a:prstGeom>
          <a:noFill/>
          <a:ln>
            <a:noFill/>
          </a:ln>
        </p:spPr>
      </p:pic>
      <p:sp>
        <p:nvSpPr>
          <p:cNvPr id="1079" name="Google Shape;1079;g32681884be5_0_433"/>
          <p:cNvSpPr txBox="1"/>
          <p:nvPr>
            <p:ph idx="1" type="body"/>
          </p:nvPr>
        </p:nvSpPr>
        <p:spPr>
          <a:xfrm>
            <a:off x="443350" y="953375"/>
            <a:ext cx="11000400" cy="5670900"/>
          </a:xfrm>
          <a:prstGeom prst="rect">
            <a:avLst/>
          </a:prstGeom>
          <a:noFill/>
          <a:ln>
            <a:noFill/>
          </a:ln>
        </p:spPr>
        <p:txBody>
          <a:bodyPr anchorCtr="0" anchor="t" bIns="45700" lIns="91425" spcFirstLastPara="1" rIns="91425" wrap="square" tIns="45700">
            <a:normAutofit fontScale="85000" lnSpcReduction="20000"/>
          </a:bodyPr>
          <a:lstStyle/>
          <a:p>
            <a:pPr indent="-228631" lvl="0" marL="228600" rtl="0" algn="l">
              <a:lnSpc>
                <a:spcPct val="90000"/>
              </a:lnSpc>
              <a:spcBef>
                <a:spcPts val="0"/>
              </a:spcBef>
              <a:spcAft>
                <a:spcPts val="0"/>
              </a:spcAft>
              <a:buClr>
                <a:schemeClr val="dk1"/>
              </a:buClr>
              <a:buSzPct val="100000"/>
              <a:buChar char="•"/>
            </a:pPr>
            <a:r>
              <a:rPr lang="en-GB" sz="3050"/>
              <a:t>Safe Havens offer temporary refuge to people who are at risk or vulnerable. It’s a sanctuary within the community for people to get help and support their onward journey. The scheme is primarily aimed at women and girls, although these locations are open to anyone who feels harassed, vulnerable, or threatened.</a:t>
            </a:r>
            <a:endParaRPr sz="3050"/>
          </a:p>
          <a:p>
            <a:pPr indent="-90803" lvl="0" marL="228600" rtl="0" algn="l">
              <a:lnSpc>
                <a:spcPct val="90000"/>
              </a:lnSpc>
              <a:spcBef>
                <a:spcPts val="1000"/>
              </a:spcBef>
              <a:spcAft>
                <a:spcPts val="0"/>
              </a:spcAft>
              <a:buClr>
                <a:schemeClr val="dk1"/>
              </a:buClr>
              <a:buSzPct val="280000"/>
              <a:buNone/>
            </a:pPr>
            <a:r>
              <a:t/>
            </a:r>
            <a:endParaRPr sz="1000"/>
          </a:p>
          <a:p>
            <a:pPr indent="-228631" lvl="0" marL="228600" rtl="0" algn="l">
              <a:lnSpc>
                <a:spcPct val="90000"/>
              </a:lnSpc>
              <a:spcBef>
                <a:spcPts val="1000"/>
              </a:spcBef>
              <a:spcAft>
                <a:spcPts val="0"/>
              </a:spcAft>
              <a:buClr>
                <a:schemeClr val="dk1"/>
              </a:buClr>
              <a:buSzPct val="100000"/>
              <a:buChar char="•"/>
            </a:pPr>
            <a:r>
              <a:rPr lang="en-GB" sz="3050"/>
              <a:t>Staff across the 14 locations have undergone bespoke training with the Safer Business Network, a crime reduction agency, who we are working with as part of the Council’s work to improve feelings of safety and end violence against women and girls.</a:t>
            </a:r>
            <a:endParaRPr sz="3050"/>
          </a:p>
          <a:p>
            <a:pPr indent="-90803" lvl="0" marL="228600" rtl="0" algn="l">
              <a:lnSpc>
                <a:spcPct val="90000"/>
              </a:lnSpc>
              <a:spcBef>
                <a:spcPts val="1000"/>
              </a:spcBef>
              <a:spcAft>
                <a:spcPts val="0"/>
              </a:spcAft>
              <a:buClr>
                <a:schemeClr val="dk1"/>
              </a:buClr>
              <a:buSzPct val="280000"/>
              <a:buNone/>
            </a:pPr>
            <a:r>
              <a:t/>
            </a:r>
            <a:endParaRPr sz="1000"/>
          </a:p>
          <a:p>
            <a:pPr indent="-228631" lvl="0" marL="228600" rtl="0" algn="l">
              <a:lnSpc>
                <a:spcPct val="90000"/>
              </a:lnSpc>
              <a:spcBef>
                <a:spcPts val="1000"/>
              </a:spcBef>
              <a:spcAft>
                <a:spcPts val="0"/>
              </a:spcAft>
              <a:buClr>
                <a:schemeClr val="dk1"/>
              </a:buClr>
              <a:buSzPct val="100000"/>
              <a:buChar char="•"/>
            </a:pPr>
            <a:r>
              <a:rPr lang="en-GB" sz="3050"/>
              <a:t>The locations (which include cafés, Harrow libraries, fire stations and more) will welcome individuals requesting help and offer a secure environment until they feel ready to move on.</a:t>
            </a:r>
            <a:endParaRPr sz="3050"/>
          </a:p>
          <a:p>
            <a:pPr indent="-90803" lvl="0" marL="228600" rtl="0" algn="l">
              <a:lnSpc>
                <a:spcPct val="90000"/>
              </a:lnSpc>
              <a:spcBef>
                <a:spcPts val="1000"/>
              </a:spcBef>
              <a:spcAft>
                <a:spcPts val="0"/>
              </a:spcAft>
              <a:buClr>
                <a:schemeClr val="dk1"/>
              </a:buClr>
              <a:buSzPct val="280000"/>
              <a:buNone/>
            </a:pPr>
            <a:r>
              <a:t/>
            </a:r>
            <a:endParaRPr sz="1000"/>
          </a:p>
          <a:p>
            <a:pPr indent="-228631" lvl="0" marL="228600" rtl="0" algn="l">
              <a:lnSpc>
                <a:spcPct val="90000"/>
              </a:lnSpc>
              <a:spcBef>
                <a:spcPts val="1000"/>
              </a:spcBef>
              <a:spcAft>
                <a:spcPts val="0"/>
              </a:spcAft>
              <a:buClr>
                <a:schemeClr val="dk1"/>
              </a:buClr>
              <a:buSzPct val="100000"/>
              <a:buChar char="•"/>
            </a:pPr>
            <a:r>
              <a:rPr lang="en-GB" sz="3050"/>
              <a:t>Each location will display a sticker on their window </a:t>
            </a:r>
            <a:endParaRPr sz="3050"/>
          </a:p>
          <a:p>
            <a:pPr indent="0" lvl="0" marL="0" rtl="0" algn="l">
              <a:lnSpc>
                <a:spcPct val="90000"/>
              </a:lnSpc>
              <a:spcBef>
                <a:spcPts val="1000"/>
              </a:spcBef>
              <a:spcAft>
                <a:spcPts val="0"/>
              </a:spcAft>
              <a:buSzPct val="69431"/>
              <a:buNone/>
            </a:pPr>
            <a:r>
              <a:rPr lang="en-GB" sz="3050"/>
              <a:t>  confirming it is part of the scheme.</a:t>
            </a:r>
            <a:endParaRPr sz="3050"/>
          </a:p>
          <a:p>
            <a:pPr indent="-90803" lvl="0" marL="228600" rtl="0" algn="l">
              <a:lnSpc>
                <a:spcPct val="90000"/>
              </a:lnSpc>
              <a:spcBef>
                <a:spcPts val="1000"/>
              </a:spcBef>
              <a:spcAft>
                <a:spcPts val="0"/>
              </a:spcAft>
              <a:buClr>
                <a:schemeClr val="dk1"/>
              </a:buClr>
              <a:buSzPct val="100000"/>
              <a:buNone/>
            </a:pPr>
            <a:r>
              <a:t/>
            </a:r>
            <a:endParaRPr/>
          </a:p>
        </p:txBody>
      </p:sp>
      <p:pic>
        <p:nvPicPr>
          <p:cNvPr id="1080" name="Google Shape;1080;g32681884be5_0_433"/>
          <p:cNvPicPr preferRelativeResize="0"/>
          <p:nvPr/>
        </p:nvPicPr>
        <p:blipFill rotWithShape="1">
          <a:blip r:embed="rId4">
            <a:alphaModFix/>
          </a:blip>
          <a:srcRect b="0" l="0" r="0" t="0"/>
          <a:stretch/>
        </p:blipFill>
        <p:spPr>
          <a:xfrm>
            <a:off x="10173900" y="5097876"/>
            <a:ext cx="1743375" cy="1678799"/>
          </a:xfrm>
          <a:prstGeom prst="rect">
            <a:avLst/>
          </a:prstGeom>
          <a:noFill/>
          <a:ln>
            <a:noFill/>
          </a:ln>
        </p:spPr>
      </p:pic>
      <p:sp>
        <p:nvSpPr>
          <p:cNvPr id="1081" name="Google Shape;1081;g32681884be5_0_433"/>
          <p:cNvSpPr/>
          <p:nvPr/>
        </p:nvSpPr>
        <p:spPr>
          <a:xfrm>
            <a:off x="9846375" y="274924"/>
            <a:ext cx="2070900" cy="459600"/>
          </a:xfrm>
          <a:prstGeom prst="chevron">
            <a:avLst>
              <a:gd fmla="val 50000" name="adj"/>
            </a:avLst>
          </a:prstGeom>
          <a:solidFill>
            <a:srgbClr val="FF00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sp>
        <p:nvSpPr>
          <p:cNvPr id="1082" name="Google Shape;1082;g32681884be5_0_433"/>
          <p:cNvSpPr txBox="1"/>
          <p:nvPr>
            <p:ph type="title"/>
          </p:nvPr>
        </p:nvSpPr>
        <p:spPr>
          <a:xfrm>
            <a:off x="12954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Safe Havens in Harrow</a:t>
            </a:r>
            <a:endParaRPr b="1">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grpSp>
        <p:nvGrpSpPr>
          <p:cNvPr id="1087" name="Google Shape;1087;p53"/>
          <p:cNvGrpSpPr/>
          <p:nvPr/>
        </p:nvGrpSpPr>
        <p:grpSpPr>
          <a:xfrm>
            <a:off x="2306638" y="170022"/>
            <a:ext cx="6684000" cy="738641"/>
            <a:chOff x="3069238" y="46934"/>
            <a:chExt cx="6684000" cy="738641"/>
          </a:xfrm>
        </p:grpSpPr>
        <p:sp>
          <p:nvSpPr>
            <p:cNvPr id="1088" name="Google Shape;1088;p53"/>
            <p:cNvSpPr txBox="1"/>
            <p:nvPr/>
          </p:nvSpPr>
          <p:spPr>
            <a:xfrm>
              <a:off x="4739742" y="46934"/>
              <a:ext cx="28887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rgbClr val="000000"/>
                  </a:solidFill>
                  <a:latin typeface="Arial"/>
                  <a:ea typeface="Arial"/>
                  <a:cs typeface="Arial"/>
                  <a:sym typeface="Arial"/>
                </a:rPr>
                <a:t>Contents</a:t>
              </a:r>
              <a:r>
                <a:rPr b="0" i="0" lang="en-GB" sz="2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1089" name="Google Shape;1089;p53"/>
            <p:cNvPicPr preferRelativeResize="0"/>
            <p:nvPr/>
          </p:nvPicPr>
          <p:blipFill rotWithShape="1">
            <a:blip r:embed="rId3">
              <a:alphaModFix/>
            </a:blip>
            <a:srcRect b="0" l="0" r="0" t="0"/>
            <a:stretch/>
          </p:blipFill>
          <p:spPr>
            <a:xfrm>
              <a:off x="7369125" y="126875"/>
              <a:ext cx="2384113" cy="646225"/>
            </a:xfrm>
            <a:prstGeom prst="rect">
              <a:avLst/>
            </a:prstGeom>
            <a:noFill/>
            <a:ln>
              <a:noFill/>
            </a:ln>
          </p:spPr>
        </p:pic>
        <p:pic>
          <p:nvPicPr>
            <p:cNvPr id="1090" name="Google Shape;1090;p53"/>
            <p:cNvPicPr preferRelativeResize="0"/>
            <p:nvPr/>
          </p:nvPicPr>
          <p:blipFill rotWithShape="1">
            <a:blip r:embed="rId4">
              <a:alphaModFix/>
            </a:blip>
            <a:srcRect b="0" l="0" r="0" t="0"/>
            <a:stretch/>
          </p:blipFill>
          <p:spPr>
            <a:xfrm>
              <a:off x="3069238" y="77675"/>
              <a:ext cx="1822910" cy="707900"/>
            </a:xfrm>
            <a:prstGeom prst="rect">
              <a:avLst/>
            </a:prstGeom>
            <a:noFill/>
            <a:ln>
              <a:noFill/>
            </a:ln>
          </p:spPr>
        </p:pic>
      </p:grpSp>
      <p:graphicFrame>
        <p:nvGraphicFramePr>
          <p:cNvPr id="1091" name="Google Shape;1091;p53"/>
          <p:cNvGraphicFramePr/>
          <p:nvPr/>
        </p:nvGraphicFramePr>
        <p:xfrm>
          <a:off x="680600" y="1289850"/>
          <a:ext cx="3000000" cy="3000000"/>
        </p:xfrm>
        <a:graphic>
          <a:graphicData uri="http://schemas.openxmlformats.org/drawingml/2006/table">
            <a:tbl>
              <a:tblPr>
                <a:noFill/>
                <a:tableStyleId>{02FB4C27-7A95-4CAF-8533-161C78CC9A62}</a:tableStyleId>
              </a:tblPr>
              <a:tblGrid>
                <a:gridCol w="7639050"/>
              </a:tblGrid>
              <a:tr h="323850">
                <a:tc>
                  <a:txBody>
                    <a:bodyPr/>
                    <a:lstStyle/>
                    <a:p>
                      <a:pPr indent="0" lvl="0" marL="0" marR="0" rtl="0" algn="l">
                        <a:lnSpc>
                          <a:spcPct val="100000"/>
                        </a:lnSpc>
                        <a:spcBef>
                          <a:spcPts val="0"/>
                        </a:spcBef>
                        <a:spcAft>
                          <a:spcPts val="0"/>
                        </a:spcAft>
                        <a:buClr>
                          <a:srgbClr val="000000"/>
                        </a:buClr>
                        <a:buSzPts val="2000"/>
                        <a:buFont typeface="Arial"/>
                        <a:buNone/>
                      </a:pPr>
                      <a:r>
                        <a:rPr b="1" lang="en-GB" sz="2000" u="none" cap="none" strike="noStrike"/>
                        <a:t>5. Financial and Resource Support (Orange)</a:t>
                      </a:r>
                      <a:endParaRPr b="1" sz="2000" u="none" cap="none" strike="noStrike"/>
                    </a:p>
                  </a:txBody>
                  <a:tcPr marT="9525" marB="91425" marR="9525" marL="9525" anchor="ctr">
                    <a:solidFill>
                      <a:srgbClr val="FFFFFF"/>
                    </a:solidFill>
                  </a:tcPr>
                </a:tc>
              </a:tr>
              <a:tr h="3238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525" marB="91425" marR="9525" marL="9525" anchor="b">
                    <a:solidFill>
                      <a:srgbClr val="FF6600"/>
                    </a:solidFill>
                  </a:tcPr>
                </a:tc>
              </a:tr>
              <a:tr h="323850">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t>Focus: Financial assistance, cost-of-living help, and food resources.</a:t>
                      </a:r>
                      <a:endParaRPr sz="2000" u="none" cap="none" strike="noStrike"/>
                    </a:p>
                  </a:txBody>
                  <a:tcPr marT="9525" marB="91425" marR="9525" marL="9525" anchor="b">
                    <a:solidFill>
                      <a:srgbClr val="FFFFFF"/>
                    </a:solidFill>
                  </a:tcPr>
                </a:tc>
              </a:tr>
              <a:tr h="3238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525" marB="91425" marR="9525" marL="85725" anchor="ctr">
                    <a:solidFill>
                      <a:srgbClr val="FFFFFF"/>
                    </a:solidFill>
                  </a:tcPr>
                </a:tc>
              </a:tr>
              <a:tr h="323850">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t>Baby Banks</a:t>
                      </a:r>
                      <a:endParaRPr sz="2000" u="none" cap="none" strike="noStrike"/>
                    </a:p>
                  </a:txBody>
                  <a:tcPr marT="9525" marB="91425" marR="9525" marL="85725" anchor="ctr">
                    <a:solidFill>
                      <a:srgbClr val="FFFFFF"/>
                    </a:solidFill>
                  </a:tcPr>
                </a:tc>
              </a:tr>
              <a:tr h="323850">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t>Benefits Calculators</a:t>
                      </a:r>
                      <a:endParaRPr sz="2000" u="none" cap="none" strike="noStrike"/>
                    </a:p>
                  </a:txBody>
                  <a:tcPr marT="9525" marB="91425" marR="9525" marL="85725" anchor="ctr">
                    <a:solidFill>
                      <a:srgbClr val="FFFFFF"/>
                    </a:solidFill>
                  </a:tcPr>
                </a:tc>
              </a:tr>
              <a:tr h="323850">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t>Cost of Living and Energy Efficiency</a:t>
                      </a:r>
                      <a:endParaRPr sz="2000" u="none" cap="none" strike="noStrike"/>
                    </a:p>
                  </a:txBody>
                  <a:tcPr marT="9525" marB="91425" marR="9525" marL="85725" anchor="ctr">
                    <a:solidFill>
                      <a:srgbClr val="FFFFFF"/>
                    </a:solidFill>
                  </a:tcPr>
                </a:tc>
              </a:tr>
              <a:tr h="323850">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t>Food Banks</a:t>
                      </a:r>
                      <a:endParaRPr sz="2000" u="none" cap="none" strike="noStrike"/>
                    </a:p>
                  </a:txBody>
                  <a:tcPr marT="9525" marB="91425" marR="9525" marL="85725" anchor="ctr">
                    <a:solidFill>
                      <a:srgbClr val="FFFFFF"/>
                    </a:solidFill>
                  </a:tcPr>
                </a:tc>
              </a:tr>
              <a:tr h="323850">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t>Gas/Electric Grants</a:t>
                      </a:r>
                      <a:endParaRPr sz="2000" u="none" cap="none" strike="noStrike"/>
                    </a:p>
                  </a:txBody>
                  <a:tcPr marT="9525" marB="91425" marR="9525" marL="85725" anchor="ctr">
                    <a:solidFill>
                      <a:srgbClr val="FFFFFF"/>
                    </a:solidFill>
                  </a:tcPr>
                </a:tc>
              </a:tr>
              <a:tr h="323850">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t>Gas/Electric Priority Services Register</a:t>
                      </a:r>
                      <a:endParaRPr sz="2000" u="none" cap="none" strike="noStrike"/>
                    </a:p>
                  </a:txBody>
                  <a:tcPr marT="9525" marB="91425" marR="9525" marL="85725" anchor="ctr">
                    <a:solidFill>
                      <a:srgbClr val="FFFFFF"/>
                    </a:solidFill>
                  </a:tcPr>
                </a:tc>
              </a:tr>
              <a:tr h="323850">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t>Healthy Start Scheme</a:t>
                      </a:r>
                      <a:endParaRPr sz="2000" u="none" cap="none" strike="noStrike"/>
                    </a:p>
                  </a:txBody>
                  <a:tcPr marT="9525" marB="91425" marR="9525" marL="85725" anchor="ctr">
                    <a:solidFill>
                      <a:srgbClr val="FFFFFF"/>
                    </a:solidFill>
                  </a:tcPr>
                </a:tc>
              </a:tr>
              <a:tr h="323850">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t>Water Bills and Support</a:t>
                      </a:r>
                      <a:endParaRPr sz="2000" u="none" cap="none" strike="noStrike"/>
                    </a:p>
                  </a:txBody>
                  <a:tcPr marT="9525" marB="91425" marR="9525" marL="85725" anchor="ctr">
                    <a:solidFill>
                      <a:srgbClr val="FFFFFF"/>
                    </a:solidFill>
                  </a:tcPr>
                </a:tc>
              </a:tr>
              <a:tr h="323850">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t>Where to Get Debt Advice</a:t>
                      </a:r>
                      <a:endParaRPr sz="2000" u="none" cap="none" strike="noStrike"/>
                    </a:p>
                  </a:txBody>
                  <a:tcPr marT="9525" marB="91425" marR="9525" marL="85725" anchor="ctr">
                    <a:solidFill>
                      <a:srgbClr val="FFFFFF"/>
                    </a:solidFill>
                  </a:tcPr>
                </a:tc>
              </a:tr>
            </a:tbl>
          </a:graphicData>
        </a:graphic>
      </p:graphicFrame>
      <p:sp>
        <p:nvSpPr>
          <p:cNvPr id="1092" name="Google Shape;1092;p53"/>
          <p:cNvSpPr/>
          <p:nvPr/>
        </p:nvSpPr>
        <p:spPr>
          <a:xfrm>
            <a:off x="7198325" y="1636050"/>
            <a:ext cx="2070900" cy="459600"/>
          </a:xfrm>
          <a:prstGeom prst="chevron">
            <a:avLst>
              <a:gd fmla="val 50000" name="adj"/>
            </a:avLst>
          </a:prstGeom>
          <a:solidFill>
            <a:srgbClr val="FF66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p56"/>
          <p:cNvSpPr txBox="1"/>
          <p:nvPr>
            <p:ph idx="1" type="body"/>
          </p:nvPr>
        </p:nvSpPr>
        <p:spPr>
          <a:xfrm>
            <a:off x="430300" y="1284426"/>
            <a:ext cx="11327700" cy="53496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dk1"/>
              </a:buClr>
              <a:buSzPts val="2800"/>
              <a:buNone/>
            </a:pPr>
            <a:r>
              <a:rPr b="0" i="0" lang="en-GB" sz="2550">
                <a:latin typeface="Arial"/>
                <a:ea typeface="Arial"/>
                <a:cs typeface="Arial"/>
                <a:sym typeface="Arial"/>
              </a:rPr>
              <a:t>Supporting families in need in Harrow and surrounding </a:t>
            </a:r>
            <a:r>
              <a:rPr lang="en-GB" sz="2550">
                <a:latin typeface="Arial"/>
                <a:ea typeface="Arial"/>
                <a:cs typeface="Arial"/>
                <a:sym typeface="Arial"/>
              </a:rPr>
              <a:t>a</a:t>
            </a:r>
            <a:r>
              <a:rPr b="0" i="0" lang="en-GB" sz="2550">
                <a:latin typeface="Arial"/>
                <a:ea typeface="Arial"/>
                <a:cs typeface="Arial"/>
                <a:sym typeface="Arial"/>
              </a:rPr>
              <a:t>reas with baby essentials and pre-loved items for children aged 0-5 years.</a:t>
            </a:r>
            <a:endParaRPr b="0" i="0" sz="2550">
              <a:latin typeface="Arial"/>
              <a:ea typeface="Arial"/>
              <a:cs typeface="Arial"/>
              <a:sym typeface="Arial"/>
            </a:endParaRPr>
          </a:p>
          <a:p>
            <a:pPr indent="0" lvl="0" marL="0" rtl="0" algn="l">
              <a:lnSpc>
                <a:spcPct val="90000"/>
              </a:lnSpc>
              <a:spcBef>
                <a:spcPts val="0"/>
              </a:spcBef>
              <a:spcAft>
                <a:spcPts val="0"/>
              </a:spcAft>
              <a:buClr>
                <a:schemeClr val="dk1"/>
              </a:buClr>
              <a:buSzPts val="2800"/>
              <a:buNone/>
            </a:pPr>
            <a:r>
              <a:t/>
            </a:r>
            <a:endParaRPr sz="2550"/>
          </a:p>
          <a:p>
            <a:pPr indent="0" lvl="0" marL="0" rtl="0" algn="l">
              <a:lnSpc>
                <a:spcPct val="90000"/>
              </a:lnSpc>
              <a:spcBef>
                <a:spcPts val="1000"/>
              </a:spcBef>
              <a:spcAft>
                <a:spcPts val="0"/>
              </a:spcAft>
              <a:buClr>
                <a:schemeClr val="dk1"/>
              </a:buClr>
              <a:buSzPts val="2800"/>
              <a:buNone/>
            </a:pPr>
            <a:r>
              <a:rPr b="1" i="0" lang="en-GB"/>
              <a:t>                        Cariad Baby Bank</a:t>
            </a:r>
            <a:endParaRPr/>
          </a:p>
          <a:p>
            <a:pPr indent="0" lvl="0" marL="0" rtl="0" algn="l">
              <a:lnSpc>
                <a:spcPct val="90000"/>
              </a:lnSpc>
              <a:spcBef>
                <a:spcPts val="1000"/>
              </a:spcBef>
              <a:spcAft>
                <a:spcPts val="0"/>
              </a:spcAft>
              <a:buClr>
                <a:schemeClr val="dk1"/>
              </a:buClr>
              <a:buSzPts val="1800"/>
              <a:buNone/>
            </a:pPr>
            <a:r>
              <a:rPr b="0" i="0" lang="en-GB" sz="1800">
                <a:latin typeface="Arial"/>
                <a:ea typeface="Arial"/>
                <a:cs typeface="Arial"/>
                <a:sym typeface="Arial"/>
              </a:rPr>
              <a:t>                                      King's Church Harrow</a:t>
            </a:r>
            <a:endParaRPr/>
          </a:p>
          <a:p>
            <a:pPr indent="0" lvl="0" marL="0" rtl="0" algn="l">
              <a:lnSpc>
                <a:spcPct val="90000"/>
              </a:lnSpc>
              <a:spcBef>
                <a:spcPts val="1000"/>
              </a:spcBef>
              <a:spcAft>
                <a:spcPts val="0"/>
              </a:spcAft>
              <a:buClr>
                <a:schemeClr val="dk1"/>
              </a:buClr>
              <a:buSzPts val="1800"/>
              <a:buNone/>
            </a:pPr>
            <a:r>
              <a:rPr b="0" i="0" lang="en-GB" sz="1800">
                <a:latin typeface="Arial"/>
                <a:ea typeface="Arial"/>
                <a:cs typeface="Arial"/>
                <a:sym typeface="Arial"/>
              </a:rPr>
              <a:t>                                      Brigade House, Brigade Close, HA2 0LQ</a:t>
            </a:r>
            <a:r>
              <a:rPr b="0" i="0" lang="en-GB" sz="1400"/>
              <a:t>     </a:t>
            </a:r>
            <a:r>
              <a:rPr b="0" i="0" lang="en-GB" sz="1800"/>
              <a:t>Email: </a:t>
            </a:r>
            <a:r>
              <a:rPr b="0" i="0" lang="en-GB" sz="1800" u="sng" strike="noStrike">
                <a:solidFill>
                  <a:schemeClr val="hlink"/>
                </a:solidFill>
                <a:hlinkClick r:id="rId3"/>
              </a:rPr>
              <a:t>cariadbabybank@gmail.com</a:t>
            </a:r>
            <a:endParaRPr b="0" i="0" sz="1400"/>
          </a:p>
          <a:p>
            <a:pPr indent="0" lvl="0" marL="0" rtl="0" algn="l">
              <a:lnSpc>
                <a:spcPct val="90000"/>
              </a:lnSpc>
              <a:spcBef>
                <a:spcPts val="1000"/>
              </a:spcBef>
              <a:spcAft>
                <a:spcPts val="0"/>
              </a:spcAft>
              <a:buClr>
                <a:schemeClr val="dk1"/>
              </a:buClr>
              <a:buSzPts val="2000"/>
              <a:buNone/>
            </a:pPr>
            <a:r>
              <a:rPr lang="en-GB" sz="2000" u="sng">
                <a:solidFill>
                  <a:schemeClr val="hlink"/>
                </a:solidFill>
                <a:hlinkClick r:id="rId4"/>
              </a:rPr>
              <a:t>                            	</a:t>
            </a:r>
            <a:r>
              <a:rPr lang="en-GB" sz="2000">
                <a:solidFill>
                  <a:schemeClr val="hlink"/>
                </a:solidFill>
                <a:uFill>
                  <a:noFill/>
                </a:uFill>
                <a:hlinkClick r:id="rId5"/>
              </a:rPr>
              <a:t>  </a:t>
            </a:r>
            <a:r>
              <a:rPr lang="en-GB" sz="2000" u="sng">
                <a:solidFill>
                  <a:schemeClr val="hlink"/>
                </a:solidFill>
                <a:hlinkClick r:id="rId6"/>
              </a:rPr>
              <a:t>Referral Website link</a:t>
            </a:r>
            <a:endParaRPr sz="2000"/>
          </a:p>
          <a:p>
            <a:pPr indent="0" lvl="0" marL="0" rtl="0" algn="l">
              <a:lnSpc>
                <a:spcPct val="90000"/>
              </a:lnSpc>
              <a:spcBef>
                <a:spcPts val="1000"/>
              </a:spcBef>
              <a:spcAft>
                <a:spcPts val="0"/>
              </a:spcAft>
              <a:buClr>
                <a:schemeClr val="dk1"/>
              </a:buClr>
              <a:buSzPts val="2000"/>
              <a:buNone/>
            </a:pPr>
            <a:r>
              <a:t/>
            </a:r>
            <a:endParaRPr b="1" sz="2000"/>
          </a:p>
          <a:p>
            <a:pPr indent="0" lvl="0" marL="0" rtl="0" algn="l">
              <a:lnSpc>
                <a:spcPct val="90000"/>
              </a:lnSpc>
              <a:spcBef>
                <a:spcPts val="1000"/>
              </a:spcBef>
              <a:spcAft>
                <a:spcPts val="0"/>
              </a:spcAft>
              <a:buClr>
                <a:schemeClr val="dk1"/>
              </a:buClr>
              <a:buSzPts val="2800"/>
              <a:buNone/>
            </a:pPr>
            <a:r>
              <a:t/>
            </a:r>
            <a:endParaRPr b="1"/>
          </a:p>
          <a:p>
            <a:pPr indent="0" lvl="0" marL="0" rtl="0" algn="l">
              <a:lnSpc>
                <a:spcPct val="90000"/>
              </a:lnSpc>
              <a:spcBef>
                <a:spcPts val="1000"/>
              </a:spcBef>
              <a:spcAft>
                <a:spcPts val="0"/>
              </a:spcAft>
              <a:buClr>
                <a:schemeClr val="dk1"/>
              </a:buClr>
              <a:buSzPts val="2800"/>
              <a:buNone/>
            </a:pPr>
            <a:r>
              <a:rPr b="1" lang="en-GB"/>
              <a:t>Wealdstone Baby Bank </a:t>
            </a:r>
            <a:endParaRPr/>
          </a:p>
          <a:p>
            <a:pPr indent="0" lvl="0" marL="0" rtl="0" algn="l">
              <a:lnSpc>
                <a:spcPct val="90000"/>
              </a:lnSpc>
              <a:spcBef>
                <a:spcPts val="1000"/>
              </a:spcBef>
              <a:spcAft>
                <a:spcPts val="0"/>
              </a:spcAft>
              <a:buClr>
                <a:schemeClr val="dk1"/>
              </a:buClr>
              <a:buSzPts val="1900"/>
              <a:buNone/>
            </a:pPr>
            <a:r>
              <a:rPr lang="en-GB" sz="1900"/>
              <a:t>Wealdstone Methodist Church</a:t>
            </a:r>
            <a:endParaRPr/>
          </a:p>
          <a:p>
            <a:pPr indent="0" lvl="0" marL="0" rtl="0" algn="l">
              <a:lnSpc>
                <a:spcPct val="90000"/>
              </a:lnSpc>
              <a:spcBef>
                <a:spcPts val="1000"/>
              </a:spcBef>
              <a:spcAft>
                <a:spcPts val="0"/>
              </a:spcAft>
              <a:buClr>
                <a:schemeClr val="dk1"/>
              </a:buClr>
              <a:buSzPts val="1900"/>
              <a:buNone/>
            </a:pPr>
            <a:r>
              <a:rPr lang="en-GB" sz="1900"/>
              <a:t>Locket Rd, Harrow, HA3 7ND, Harrow, United Kingdom</a:t>
            </a:r>
            <a:endParaRPr/>
          </a:p>
          <a:p>
            <a:pPr indent="0" lvl="0" marL="0" rtl="0" algn="l">
              <a:lnSpc>
                <a:spcPct val="90000"/>
              </a:lnSpc>
              <a:spcBef>
                <a:spcPts val="1000"/>
              </a:spcBef>
              <a:spcAft>
                <a:spcPts val="0"/>
              </a:spcAft>
              <a:buClr>
                <a:schemeClr val="dk1"/>
              </a:buClr>
              <a:buSzPts val="1900"/>
              <a:buNone/>
            </a:pPr>
            <a:r>
              <a:rPr lang="en-GB" sz="1900"/>
              <a:t>Telephone: 07727 687328</a:t>
            </a:r>
            <a:endParaRPr sz="1900"/>
          </a:p>
          <a:p>
            <a:pPr indent="0" lvl="0" marL="0" rtl="0" algn="l">
              <a:lnSpc>
                <a:spcPct val="90000"/>
              </a:lnSpc>
              <a:spcBef>
                <a:spcPts val="1000"/>
              </a:spcBef>
              <a:spcAft>
                <a:spcPts val="0"/>
              </a:spcAft>
              <a:buClr>
                <a:schemeClr val="dk1"/>
              </a:buClr>
              <a:buSzPts val="1900"/>
              <a:buNone/>
            </a:pPr>
            <a:r>
              <a:rPr lang="en-GB" sz="1900"/>
              <a:t>Email: </a:t>
            </a:r>
            <a:r>
              <a:rPr lang="en-GB" sz="1900" u="sng">
                <a:solidFill>
                  <a:schemeClr val="hlink"/>
                </a:solidFill>
                <a:hlinkClick r:id="rId7"/>
              </a:rPr>
              <a:t>w.babybank@gmail.com</a:t>
            </a:r>
            <a:endParaRPr sz="1900"/>
          </a:p>
          <a:p>
            <a:pPr indent="0" lvl="0" marL="0" rtl="0" algn="l">
              <a:lnSpc>
                <a:spcPct val="90000"/>
              </a:lnSpc>
              <a:spcBef>
                <a:spcPts val="1000"/>
              </a:spcBef>
              <a:spcAft>
                <a:spcPts val="0"/>
              </a:spcAft>
              <a:buClr>
                <a:schemeClr val="dk1"/>
              </a:buClr>
              <a:buSzPts val="1900"/>
              <a:buNone/>
            </a:pPr>
            <a:r>
              <a:t/>
            </a:r>
            <a:endParaRPr sz="1900"/>
          </a:p>
        </p:txBody>
      </p:sp>
      <p:pic>
        <p:nvPicPr>
          <p:cNvPr id="1099" name="Google Shape;1099;p56"/>
          <p:cNvPicPr preferRelativeResize="0"/>
          <p:nvPr/>
        </p:nvPicPr>
        <p:blipFill rotWithShape="1">
          <a:blip r:embed="rId8">
            <a:alphaModFix/>
          </a:blip>
          <a:srcRect b="0" l="0" r="0" t="0"/>
          <a:stretch/>
        </p:blipFill>
        <p:spPr>
          <a:xfrm>
            <a:off x="518060" y="2145113"/>
            <a:ext cx="1952625" cy="1952625"/>
          </a:xfrm>
          <a:prstGeom prst="rect">
            <a:avLst/>
          </a:prstGeom>
          <a:noFill/>
          <a:ln>
            <a:noFill/>
          </a:ln>
        </p:spPr>
      </p:pic>
      <p:sp>
        <p:nvSpPr>
          <p:cNvPr id="1100" name="Google Shape;1100;p56"/>
          <p:cNvSpPr/>
          <p:nvPr/>
        </p:nvSpPr>
        <p:spPr>
          <a:xfrm>
            <a:off x="9787950" y="264750"/>
            <a:ext cx="2070900" cy="459600"/>
          </a:xfrm>
          <a:prstGeom prst="chevron">
            <a:avLst>
              <a:gd fmla="val 50000" name="adj"/>
            </a:avLst>
          </a:prstGeom>
          <a:solidFill>
            <a:srgbClr val="FF66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sp>
        <p:nvSpPr>
          <p:cNvPr id="1101" name="Google Shape;1101;p56"/>
          <p:cNvSpPr txBox="1"/>
          <p:nvPr>
            <p:ph type="title"/>
          </p:nvPr>
        </p:nvSpPr>
        <p:spPr>
          <a:xfrm>
            <a:off x="12954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Baby Banks</a:t>
            </a:r>
            <a:endParaRPr b="1">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pic>
        <p:nvPicPr>
          <p:cNvPr id="1107" name="Google Shape;1107;p57"/>
          <p:cNvPicPr preferRelativeResize="0"/>
          <p:nvPr>
            <p:ph idx="1" type="body"/>
          </p:nvPr>
        </p:nvPicPr>
        <p:blipFill rotWithShape="1">
          <a:blip r:embed="rId3">
            <a:alphaModFix/>
          </a:blip>
          <a:srcRect b="0" l="0" r="0" t="0"/>
          <a:stretch/>
        </p:blipFill>
        <p:spPr>
          <a:xfrm>
            <a:off x="607775" y="724350"/>
            <a:ext cx="10859100" cy="6133500"/>
          </a:xfrm>
          <a:prstGeom prst="rect">
            <a:avLst/>
          </a:prstGeom>
          <a:noFill/>
          <a:ln>
            <a:noFill/>
          </a:ln>
        </p:spPr>
      </p:pic>
      <p:pic>
        <p:nvPicPr>
          <p:cNvPr id="1108" name="Google Shape;1108;p57"/>
          <p:cNvPicPr preferRelativeResize="0"/>
          <p:nvPr/>
        </p:nvPicPr>
        <p:blipFill rotWithShape="1">
          <a:blip r:embed="rId4">
            <a:alphaModFix/>
          </a:blip>
          <a:srcRect b="0" l="0" r="0" t="0"/>
          <a:stretch/>
        </p:blipFill>
        <p:spPr>
          <a:xfrm>
            <a:off x="1772845" y="3744458"/>
            <a:ext cx="1943100" cy="1905000"/>
          </a:xfrm>
          <a:prstGeom prst="rect">
            <a:avLst/>
          </a:prstGeom>
          <a:noFill/>
          <a:ln>
            <a:noFill/>
          </a:ln>
        </p:spPr>
      </p:pic>
      <p:pic>
        <p:nvPicPr>
          <p:cNvPr id="1109" name="Google Shape;1109;p57"/>
          <p:cNvPicPr preferRelativeResize="0"/>
          <p:nvPr/>
        </p:nvPicPr>
        <p:blipFill rotWithShape="1">
          <a:blip r:embed="rId5">
            <a:alphaModFix/>
          </a:blip>
          <a:srcRect b="0" l="0" r="0" t="0"/>
          <a:stretch/>
        </p:blipFill>
        <p:spPr>
          <a:xfrm>
            <a:off x="4841941" y="3659358"/>
            <a:ext cx="1933575" cy="1962150"/>
          </a:xfrm>
          <a:prstGeom prst="rect">
            <a:avLst/>
          </a:prstGeom>
          <a:noFill/>
          <a:ln>
            <a:noFill/>
          </a:ln>
        </p:spPr>
      </p:pic>
      <p:pic>
        <p:nvPicPr>
          <p:cNvPr id="1110" name="Google Shape;1110;p57"/>
          <p:cNvPicPr preferRelativeResize="0"/>
          <p:nvPr/>
        </p:nvPicPr>
        <p:blipFill rotWithShape="1">
          <a:blip r:embed="rId6">
            <a:alphaModFix/>
          </a:blip>
          <a:srcRect b="0" l="0" r="0" t="0"/>
          <a:stretch/>
        </p:blipFill>
        <p:spPr>
          <a:xfrm>
            <a:off x="8229212" y="3649833"/>
            <a:ext cx="2105025" cy="1981200"/>
          </a:xfrm>
          <a:prstGeom prst="rect">
            <a:avLst/>
          </a:prstGeom>
          <a:noFill/>
          <a:ln>
            <a:noFill/>
          </a:ln>
        </p:spPr>
      </p:pic>
      <p:sp>
        <p:nvSpPr>
          <p:cNvPr id="1111" name="Google Shape;1111;p57"/>
          <p:cNvSpPr/>
          <p:nvPr/>
        </p:nvSpPr>
        <p:spPr>
          <a:xfrm>
            <a:off x="9787950" y="264750"/>
            <a:ext cx="2070900" cy="459600"/>
          </a:xfrm>
          <a:prstGeom prst="chevron">
            <a:avLst>
              <a:gd fmla="val 50000" name="adj"/>
            </a:avLst>
          </a:prstGeom>
          <a:solidFill>
            <a:srgbClr val="FF66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58"/>
          <p:cNvSpPr txBox="1"/>
          <p:nvPr>
            <p:ph idx="1" type="body"/>
          </p:nvPr>
        </p:nvSpPr>
        <p:spPr>
          <a:xfrm>
            <a:off x="698351" y="985468"/>
            <a:ext cx="10515600" cy="49197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rgbClr val="0C000E"/>
              </a:buClr>
              <a:buSzPts val="2800"/>
              <a:buNone/>
            </a:pPr>
            <a:r>
              <a:rPr b="1" i="0" lang="en-GB" sz="2000">
                <a:solidFill>
                  <a:srgbClr val="0C000E"/>
                </a:solidFill>
                <a:latin typeface="Arial"/>
                <a:ea typeface="Arial"/>
                <a:cs typeface="Arial"/>
                <a:sym typeface="Arial"/>
              </a:rPr>
              <a:t>Household Support Fund</a:t>
            </a:r>
            <a:endParaRPr sz="2000"/>
          </a:p>
          <a:p>
            <a:pPr indent="-228600" lvl="0" marL="228600" rtl="0" algn="l">
              <a:lnSpc>
                <a:spcPct val="120000"/>
              </a:lnSpc>
              <a:spcBef>
                <a:spcPts val="1000"/>
              </a:spcBef>
              <a:spcAft>
                <a:spcPts val="0"/>
              </a:spcAft>
              <a:buClr>
                <a:srgbClr val="252B36"/>
              </a:buClr>
              <a:buSzPts val="2000"/>
              <a:buChar char="•"/>
            </a:pPr>
            <a:r>
              <a:rPr b="0" i="0" lang="en-GB" sz="2000">
                <a:solidFill>
                  <a:srgbClr val="252B36"/>
                </a:solidFill>
                <a:latin typeface="Arial"/>
                <a:ea typeface="Arial"/>
                <a:cs typeface="Arial"/>
                <a:sym typeface="Arial"/>
              </a:rPr>
              <a:t>The Council's </a:t>
            </a:r>
            <a:r>
              <a:rPr b="0" i="0" lang="en-GB" sz="2000" u="sng">
                <a:solidFill>
                  <a:srgbClr val="252B36"/>
                </a:solidFill>
                <a:latin typeface="Arial"/>
                <a:ea typeface="Arial"/>
                <a:cs typeface="Arial"/>
                <a:sym typeface="Arial"/>
                <a:hlinkClick r:id="rId3">
                  <a:extLst>
                    <a:ext uri="{A12FA001-AC4F-418D-AE19-62706E023703}">
                      <ahyp:hlinkClr val="tx"/>
                    </a:ext>
                  </a:extLst>
                </a:hlinkClick>
              </a:rPr>
              <a:t>Household Support Fund</a:t>
            </a:r>
            <a:r>
              <a:rPr b="0" i="0" lang="en-GB" sz="2000">
                <a:solidFill>
                  <a:srgbClr val="252B36"/>
                </a:solidFill>
                <a:latin typeface="Arial"/>
                <a:ea typeface="Arial"/>
                <a:cs typeface="Arial"/>
                <a:sym typeface="Arial"/>
              </a:rPr>
              <a:t> may be able to help through:</a:t>
            </a:r>
            <a:endParaRPr sz="2000"/>
          </a:p>
          <a:p>
            <a:pPr indent="-228600" lvl="0" marL="228600" rtl="0" algn="l">
              <a:lnSpc>
                <a:spcPct val="120000"/>
              </a:lnSpc>
              <a:spcBef>
                <a:spcPts val="1000"/>
              </a:spcBef>
              <a:spcAft>
                <a:spcPts val="0"/>
              </a:spcAft>
              <a:buClr>
                <a:srgbClr val="252B36"/>
              </a:buClr>
              <a:buSzPts val="2000"/>
              <a:buFont typeface="Arial"/>
              <a:buChar char="•"/>
            </a:pPr>
            <a:r>
              <a:rPr b="1" i="0" lang="en-GB" sz="2000">
                <a:solidFill>
                  <a:srgbClr val="252B36"/>
                </a:solidFill>
                <a:latin typeface="Arial"/>
                <a:ea typeface="Arial"/>
                <a:cs typeface="Arial"/>
                <a:sym typeface="Arial"/>
              </a:rPr>
              <a:t>Help Harrow: </a:t>
            </a:r>
            <a:r>
              <a:rPr b="0" i="0" lang="en-GB" sz="2000">
                <a:solidFill>
                  <a:srgbClr val="252B36"/>
                </a:solidFill>
                <a:latin typeface="Arial"/>
                <a:ea typeface="Arial"/>
                <a:cs typeface="Arial"/>
                <a:sym typeface="Arial"/>
              </a:rPr>
              <a:t>Access to food supplies as well as advice on energy, health, </a:t>
            </a:r>
            <a:endParaRPr sz="2000">
              <a:solidFill>
                <a:srgbClr val="252B36"/>
              </a:solidFill>
              <a:latin typeface="Arial"/>
              <a:ea typeface="Arial"/>
              <a:cs typeface="Arial"/>
              <a:sym typeface="Arial"/>
            </a:endParaRPr>
          </a:p>
          <a:p>
            <a:pPr indent="0" lvl="0" marL="0" rtl="0" algn="l">
              <a:lnSpc>
                <a:spcPct val="120000"/>
              </a:lnSpc>
              <a:spcBef>
                <a:spcPts val="1000"/>
              </a:spcBef>
              <a:spcAft>
                <a:spcPts val="0"/>
              </a:spcAft>
              <a:buClr>
                <a:srgbClr val="252B36"/>
              </a:buClr>
              <a:buSzPts val="2800"/>
              <a:buNone/>
            </a:pPr>
            <a:r>
              <a:rPr lang="en-GB" sz="2000">
                <a:solidFill>
                  <a:srgbClr val="252B36"/>
                </a:solidFill>
              </a:rPr>
              <a:t>   </a:t>
            </a:r>
            <a:r>
              <a:rPr b="0" i="0" lang="en-GB" sz="2000">
                <a:solidFill>
                  <a:srgbClr val="252B36"/>
                </a:solidFill>
                <a:latin typeface="Arial"/>
                <a:ea typeface="Arial"/>
                <a:cs typeface="Arial"/>
                <a:sym typeface="Arial"/>
              </a:rPr>
              <a:t>wellbeing and benefits</a:t>
            </a:r>
            <a:endParaRPr sz="2000"/>
          </a:p>
          <a:p>
            <a:pPr indent="-228600" lvl="0" marL="228600" rtl="0" algn="l">
              <a:lnSpc>
                <a:spcPct val="120000"/>
              </a:lnSpc>
              <a:spcBef>
                <a:spcPts val="1000"/>
              </a:spcBef>
              <a:spcAft>
                <a:spcPts val="0"/>
              </a:spcAft>
              <a:buClr>
                <a:srgbClr val="252B36"/>
              </a:buClr>
              <a:buSzPts val="2000"/>
              <a:buFont typeface="Arial"/>
              <a:buChar char="•"/>
            </a:pPr>
            <a:r>
              <a:rPr b="1" i="0" lang="en-GB" sz="2000">
                <a:solidFill>
                  <a:srgbClr val="252B36"/>
                </a:solidFill>
                <a:latin typeface="Arial"/>
                <a:ea typeface="Arial"/>
                <a:cs typeface="Arial"/>
                <a:sym typeface="Arial"/>
              </a:rPr>
              <a:t>Application Scheme: </a:t>
            </a:r>
            <a:r>
              <a:rPr b="0" i="0" lang="en-GB" sz="2000">
                <a:solidFill>
                  <a:srgbClr val="252B36"/>
                </a:solidFill>
                <a:latin typeface="Arial"/>
                <a:ea typeface="Arial"/>
                <a:cs typeface="Arial"/>
                <a:sym typeface="Arial"/>
              </a:rPr>
              <a:t>One-off payments that qualifying households can apply for</a:t>
            </a:r>
            <a:endParaRPr sz="2000"/>
          </a:p>
          <a:p>
            <a:pPr indent="-228600" lvl="0" marL="228600" rtl="0" algn="l">
              <a:lnSpc>
                <a:spcPct val="120000"/>
              </a:lnSpc>
              <a:spcBef>
                <a:spcPts val="1000"/>
              </a:spcBef>
              <a:spcAft>
                <a:spcPts val="0"/>
              </a:spcAft>
              <a:buClr>
                <a:srgbClr val="252B36"/>
              </a:buClr>
              <a:buSzPts val="2000"/>
              <a:buFont typeface="Arial"/>
              <a:buChar char="•"/>
            </a:pPr>
            <a:r>
              <a:rPr b="1" i="0" lang="en-GB" sz="2000">
                <a:solidFill>
                  <a:srgbClr val="252B36"/>
                </a:solidFill>
                <a:latin typeface="Arial"/>
                <a:ea typeface="Arial"/>
                <a:cs typeface="Arial"/>
                <a:sym typeface="Arial"/>
              </a:rPr>
              <a:t>Vouchers for Low-income Households: </a:t>
            </a:r>
            <a:r>
              <a:rPr b="0" i="0" lang="en-GB" sz="2000">
                <a:solidFill>
                  <a:srgbClr val="252B36"/>
                </a:solidFill>
                <a:latin typeface="Arial"/>
                <a:ea typeface="Arial"/>
                <a:cs typeface="Arial"/>
                <a:sym typeface="Arial"/>
              </a:rPr>
              <a:t>The council will contact eligible households who will be sent a voucher</a:t>
            </a:r>
            <a:endParaRPr sz="2000"/>
          </a:p>
          <a:p>
            <a:pPr indent="-228600" lvl="0" marL="228600" rtl="0" algn="l">
              <a:lnSpc>
                <a:spcPct val="120000"/>
              </a:lnSpc>
              <a:spcBef>
                <a:spcPts val="1000"/>
              </a:spcBef>
              <a:spcAft>
                <a:spcPts val="0"/>
              </a:spcAft>
              <a:buClr>
                <a:srgbClr val="252B36"/>
              </a:buClr>
              <a:buSzPts val="2000"/>
              <a:buFont typeface="Arial"/>
              <a:buChar char="•"/>
            </a:pPr>
            <a:r>
              <a:rPr b="1" i="0" lang="en-GB" sz="2000">
                <a:solidFill>
                  <a:srgbClr val="252B36"/>
                </a:solidFill>
                <a:latin typeface="Arial"/>
                <a:ea typeface="Arial"/>
                <a:cs typeface="Arial"/>
                <a:sym typeface="Arial"/>
              </a:rPr>
              <a:t>Free School Meals during the Holidays: </a:t>
            </a:r>
            <a:r>
              <a:rPr b="0" i="0" lang="en-GB" sz="2000">
                <a:solidFill>
                  <a:srgbClr val="252B36"/>
                </a:solidFill>
                <a:latin typeface="Arial"/>
                <a:ea typeface="Arial"/>
                <a:cs typeface="Arial"/>
                <a:sym typeface="Arial"/>
              </a:rPr>
              <a:t>Vouchers will be given to vulnerable households </a:t>
            </a:r>
            <a:endParaRPr sz="2000"/>
          </a:p>
          <a:p>
            <a:pPr indent="0" lvl="0" marL="0" rtl="0" algn="l">
              <a:lnSpc>
                <a:spcPct val="120000"/>
              </a:lnSpc>
              <a:spcBef>
                <a:spcPts val="1000"/>
              </a:spcBef>
              <a:spcAft>
                <a:spcPts val="0"/>
              </a:spcAft>
              <a:buClr>
                <a:srgbClr val="252B36"/>
              </a:buClr>
              <a:buSzPts val="2800"/>
              <a:buNone/>
            </a:pPr>
            <a:r>
              <a:rPr b="0" i="0" lang="en-GB" sz="2000" u="sng">
                <a:solidFill>
                  <a:srgbClr val="252B36"/>
                </a:solidFill>
                <a:latin typeface="Arial"/>
                <a:ea typeface="Arial"/>
                <a:cs typeface="Arial"/>
                <a:sym typeface="Arial"/>
                <a:hlinkClick r:id="rId4">
                  <a:extLst>
                    <a:ext uri="{A12FA001-AC4F-418D-AE19-62706E023703}">
                      <ahyp:hlinkClr val="tx"/>
                    </a:ext>
                  </a:extLst>
                </a:hlinkClick>
              </a:rPr>
              <a:t>Find out more about the Household Support Fund</a:t>
            </a:r>
            <a:endParaRPr b="0" i="0" sz="2000">
              <a:solidFill>
                <a:srgbClr val="252B36"/>
              </a:solidFill>
              <a:latin typeface="Arial"/>
              <a:ea typeface="Arial"/>
              <a:cs typeface="Arial"/>
              <a:sym typeface="Arial"/>
            </a:endParaRPr>
          </a:p>
          <a:p>
            <a:pPr indent="0" lvl="0" marL="0" rtl="0" algn="l">
              <a:lnSpc>
                <a:spcPct val="120000"/>
              </a:lnSpc>
              <a:spcBef>
                <a:spcPts val="1000"/>
              </a:spcBef>
              <a:spcAft>
                <a:spcPts val="0"/>
              </a:spcAft>
              <a:buClr>
                <a:srgbClr val="252B36"/>
              </a:buClr>
              <a:buSzPts val="2800"/>
              <a:buNone/>
            </a:pPr>
            <a:r>
              <a:rPr b="0" i="0" lang="en-GB" sz="2000">
                <a:solidFill>
                  <a:srgbClr val="252B36"/>
                </a:solidFill>
                <a:latin typeface="Arial"/>
                <a:ea typeface="Arial"/>
                <a:cs typeface="Arial"/>
                <a:sym typeface="Arial"/>
              </a:rPr>
              <a:t>If you receive benefits, you may automatically get </a:t>
            </a:r>
            <a:r>
              <a:rPr b="0" i="0" lang="en-GB" sz="2000" u="sng">
                <a:solidFill>
                  <a:srgbClr val="252B36"/>
                </a:solidFill>
                <a:latin typeface="Arial"/>
                <a:ea typeface="Arial"/>
                <a:cs typeface="Arial"/>
                <a:sym typeface="Arial"/>
                <a:hlinkClick r:id="rId5">
                  <a:extLst>
                    <a:ext uri="{A12FA001-AC4F-418D-AE19-62706E023703}">
                      <ahyp:hlinkClr val="tx"/>
                    </a:ext>
                  </a:extLst>
                </a:hlinkClick>
              </a:rPr>
              <a:t>Cost of Living Support Payments</a:t>
            </a:r>
            <a:r>
              <a:rPr b="0" i="0" lang="en-GB" sz="2000">
                <a:solidFill>
                  <a:srgbClr val="252B36"/>
                </a:solidFill>
                <a:latin typeface="Arial"/>
                <a:ea typeface="Arial"/>
                <a:cs typeface="Arial"/>
                <a:sym typeface="Arial"/>
              </a:rPr>
              <a:t> from the Department of Work and Pensions.</a:t>
            </a:r>
            <a:endParaRPr sz="2000"/>
          </a:p>
          <a:p>
            <a:pPr indent="-104140" lvl="0" marL="228600" rtl="0" algn="l">
              <a:lnSpc>
                <a:spcPct val="90000"/>
              </a:lnSpc>
              <a:spcBef>
                <a:spcPts val="1000"/>
              </a:spcBef>
              <a:spcAft>
                <a:spcPts val="0"/>
              </a:spcAft>
              <a:buClr>
                <a:schemeClr val="dk1"/>
              </a:buClr>
              <a:buSzPts val="2800"/>
              <a:buNone/>
            </a:pPr>
            <a:r>
              <a:t/>
            </a:r>
            <a:endParaRPr sz="2000"/>
          </a:p>
        </p:txBody>
      </p:sp>
      <p:pic>
        <p:nvPicPr>
          <p:cNvPr id="1118" name="Google Shape;1118;p58"/>
          <p:cNvPicPr preferRelativeResize="0"/>
          <p:nvPr/>
        </p:nvPicPr>
        <p:blipFill rotWithShape="1">
          <a:blip r:embed="rId6">
            <a:alphaModFix/>
          </a:blip>
          <a:srcRect b="0" l="0" r="0" t="0"/>
          <a:stretch/>
        </p:blipFill>
        <p:spPr>
          <a:xfrm>
            <a:off x="9751775" y="1135676"/>
            <a:ext cx="1692650" cy="1612050"/>
          </a:xfrm>
          <a:prstGeom prst="rect">
            <a:avLst/>
          </a:prstGeom>
          <a:noFill/>
          <a:ln>
            <a:noFill/>
          </a:ln>
        </p:spPr>
      </p:pic>
      <p:sp>
        <p:nvSpPr>
          <p:cNvPr id="1119" name="Google Shape;1119;p58"/>
          <p:cNvSpPr/>
          <p:nvPr/>
        </p:nvSpPr>
        <p:spPr>
          <a:xfrm>
            <a:off x="9787950" y="264750"/>
            <a:ext cx="2070900" cy="459600"/>
          </a:xfrm>
          <a:prstGeom prst="chevron">
            <a:avLst>
              <a:gd fmla="val 50000" name="adj"/>
            </a:avLst>
          </a:prstGeom>
          <a:solidFill>
            <a:srgbClr val="FF66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sp>
        <p:nvSpPr>
          <p:cNvPr id="1120" name="Google Shape;1120;p58"/>
          <p:cNvSpPr txBox="1"/>
          <p:nvPr>
            <p:ph type="title"/>
          </p:nvPr>
        </p:nvSpPr>
        <p:spPr>
          <a:xfrm>
            <a:off x="12954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Cost of Living</a:t>
            </a:r>
            <a:endParaRPr b="1">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7"/>
          <p:cNvSpPr txBox="1"/>
          <p:nvPr/>
        </p:nvSpPr>
        <p:spPr>
          <a:xfrm>
            <a:off x="504825" y="841832"/>
            <a:ext cx="11343300" cy="31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12B32"/>
              </a:buClr>
              <a:buSzPts val="2800"/>
              <a:buFont typeface="Arial"/>
              <a:buNone/>
            </a:pPr>
            <a:r>
              <a:rPr b="1" i="0" lang="en-GB" sz="2800" u="none" cap="none" strike="noStrike">
                <a:solidFill>
                  <a:srgbClr val="212B32"/>
                </a:solidFill>
                <a:latin typeface="Arial"/>
                <a:ea typeface="Arial"/>
                <a:cs typeface="Arial"/>
                <a:sym typeface="Arial"/>
              </a:rPr>
              <a:t>How Common is Dementia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12B32"/>
              </a:buClr>
              <a:buSzPts val="2800"/>
              <a:buFont typeface="Arial"/>
              <a:buNone/>
            </a:pPr>
            <a:r>
              <a:rPr b="0" i="0" lang="en-GB" sz="2800" u="none" cap="none" strike="noStrike">
                <a:solidFill>
                  <a:srgbClr val="212B32"/>
                </a:solidFill>
                <a:latin typeface="Arial"/>
                <a:ea typeface="Arial"/>
                <a:cs typeface="Arial"/>
                <a:sym typeface="Arial"/>
              </a:rPr>
              <a:t>Research shows there are more than 944,000 people in the UK who have dementia. 1 in 11 people over the age of 65 have dementia in the UK.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12B32"/>
              </a:buClr>
              <a:buSzPts val="2800"/>
              <a:buFont typeface="Arial"/>
              <a:buNone/>
            </a:pPr>
            <a:r>
              <a:rPr b="0" i="0" lang="en-GB" sz="2800" u="none" cap="none" strike="noStrike">
                <a:solidFill>
                  <a:srgbClr val="212B32"/>
                </a:solidFill>
                <a:latin typeface="Arial"/>
                <a:ea typeface="Arial"/>
                <a:cs typeface="Arial"/>
                <a:sym typeface="Arial"/>
              </a:rPr>
              <a:t>The number of people with dementia is increasing because people are living longer. It is estimated that by 2030, the number of people with dementia in the UK will be more than 1 million.</a:t>
            </a:r>
            <a:endParaRPr b="0" i="0" sz="1400" u="none" cap="none" strike="noStrike">
              <a:solidFill>
                <a:srgbClr val="000000"/>
              </a:solidFill>
              <a:latin typeface="Arial"/>
              <a:ea typeface="Arial"/>
              <a:cs typeface="Arial"/>
              <a:sym typeface="Arial"/>
            </a:endParaRPr>
          </a:p>
        </p:txBody>
      </p:sp>
      <p:sp>
        <p:nvSpPr>
          <p:cNvPr id="470" name="Google Shape;470;p7"/>
          <p:cNvSpPr txBox="1"/>
          <p:nvPr/>
        </p:nvSpPr>
        <p:spPr>
          <a:xfrm>
            <a:off x="619400" y="4018150"/>
            <a:ext cx="8404200" cy="224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12B32"/>
              </a:buClr>
              <a:buSzPts val="2800"/>
              <a:buFont typeface="Arial"/>
              <a:buNone/>
            </a:pPr>
            <a:r>
              <a:rPr b="1" i="0" lang="en-GB" sz="2800" u="none" cap="none" strike="noStrike">
                <a:solidFill>
                  <a:srgbClr val="212B32"/>
                </a:solidFill>
                <a:latin typeface="Arial"/>
                <a:ea typeface="Arial"/>
                <a:cs typeface="Arial"/>
                <a:sym typeface="Arial"/>
              </a:rPr>
              <a:t>Further information: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5EB8"/>
              </a:buClr>
              <a:buSzPts val="2800"/>
              <a:buFont typeface="Arial"/>
              <a:buChar char="•"/>
            </a:pPr>
            <a:r>
              <a:rPr b="0" i="0" lang="en-GB" sz="2800" u="sng" cap="none" strike="noStrike">
                <a:solidFill>
                  <a:srgbClr val="005EB8"/>
                </a:solidFill>
                <a:latin typeface="Arial"/>
                <a:ea typeface="Arial"/>
                <a:cs typeface="Arial"/>
                <a:sym typeface="Arial"/>
                <a:hlinkClick r:id="rId3">
                  <a:extLst>
                    <a:ext uri="{A12FA001-AC4F-418D-AE19-62706E023703}">
                      <ahyp:hlinkClr val="tx"/>
                    </a:ext>
                  </a:extLst>
                </a:hlinkClick>
              </a:rPr>
              <a:t>Living well with dementia</a:t>
            </a:r>
            <a:endParaRPr b="0" i="0" sz="2800" u="none" cap="none" strike="noStrike">
              <a:solidFill>
                <a:srgbClr val="212B32"/>
              </a:solidFill>
              <a:latin typeface="Arial"/>
              <a:ea typeface="Arial"/>
              <a:cs typeface="Arial"/>
              <a:sym typeface="Arial"/>
            </a:endParaRPr>
          </a:p>
          <a:p>
            <a:pPr indent="0" lvl="0" marL="0" marR="0" rtl="0" algn="l">
              <a:lnSpc>
                <a:spcPct val="100000"/>
              </a:lnSpc>
              <a:spcBef>
                <a:spcPts val="0"/>
              </a:spcBef>
              <a:spcAft>
                <a:spcPts val="0"/>
              </a:spcAft>
              <a:buClr>
                <a:srgbClr val="005EB8"/>
              </a:buClr>
              <a:buSzPts val="2800"/>
              <a:buFont typeface="Arial"/>
              <a:buChar char="•"/>
            </a:pPr>
            <a:r>
              <a:rPr b="0" i="0" lang="en-GB" sz="2800" u="sng" cap="none" strike="noStrike">
                <a:solidFill>
                  <a:srgbClr val="005EB8"/>
                </a:solidFill>
                <a:latin typeface="Arial"/>
                <a:ea typeface="Arial"/>
                <a:cs typeface="Arial"/>
                <a:sym typeface="Arial"/>
                <a:hlinkClick r:id="rId4">
                  <a:extLst>
                    <a:ext uri="{A12FA001-AC4F-418D-AE19-62706E023703}">
                      <ahyp:hlinkClr val="tx"/>
                    </a:ext>
                  </a:extLst>
                </a:hlinkClick>
              </a:rPr>
              <a:t>Staying independent with dementia</a:t>
            </a:r>
            <a:endParaRPr b="0" i="0" sz="2800" u="none" cap="none" strike="noStrike">
              <a:solidFill>
                <a:srgbClr val="212B32"/>
              </a:solidFill>
              <a:latin typeface="Arial"/>
              <a:ea typeface="Arial"/>
              <a:cs typeface="Arial"/>
              <a:sym typeface="Arial"/>
            </a:endParaRPr>
          </a:p>
          <a:p>
            <a:pPr indent="0" lvl="0" marL="0" marR="0" rtl="0" algn="l">
              <a:lnSpc>
                <a:spcPct val="100000"/>
              </a:lnSpc>
              <a:spcBef>
                <a:spcPts val="0"/>
              </a:spcBef>
              <a:spcAft>
                <a:spcPts val="0"/>
              </a:spcAft>
              <a:buClr>
                <a:srgbClr val="005EB8"/>
              </a:buClr>
              <a:buSzPts val="2800"/>
              <a:buFont typeface="Arial"/>
              <a:buChar char="•"/>
            </a:pPr>
            <a:r>
              <a:rPr b="0" i="0" lang="en-GB" sz="2800" u="sng" cap="none" strike="noStrike">
                <a:solidFill>
                  <a:srgbClr val="005EB8"/>
                </a:solidFill>
                <a:latin typeface="Arial"/>
                <a:ea typeface="Arial"/>
                <a:cs typeface="Arial"/>
                <a:sym typeface="Arial"/>
                <a:hlinkClick r:id="rId5">
                  <a:extLst>
                    <a:ext uri="{A12FA001-AC4F-418D-AE19-62706E023703}">
                      <ahyp:hlinkClr val="tx"/>
                    </a:ext>
                  </a:extLst>
                </a:hlinkClick>
              </a:rPr>
              <a:t>Looking after someone with dementia</a:t>
            </a:r>
            <a:endParaRPr b="0" i="0" sz="2800" u="none" cap="none" strike="noStrike">
              <a:solidFill>
                <a:srgbClr val="212B32"/>
              </a:solidFill>
              <a:latin typeface="Arial"/>
              <a:ea typeface="Arial"/>
              <a:cs typeface="Arial"/>
              <a:sym typeface="Arial"/>
            </a:endParaRPr>
          </a:p>
          <a:p>
            <a:pPr indent="0" lvl="0" marL="0" marR="0" rtl="0" algn="l">
              <a:lnSpc>
                <a:spcPct val="100000"/>
              </a:lnSpc>
              <a:spcBef>
                <a:spcPts val="0"/>
              </a:spcBef>
              <a:spcAft>
                <a:spcPts val="0"/>
              </a:spcAft>
              <a:buClr>
                <a:srgbClr val="212B32"/>
              </a:buClr>
              <a:buSzPts val="2800"/>
              <a:buFont typeface="Arial"/>
              <a:buChar char="•"/>
            </a:pPr>
            <a:r>
              <a:rPr b="0" i="0" lang="en-GB" sz="2800" u="none" cap="none" strike="noStrike">
                <a:solidFill>
                  <a:srgbClr val="212B32"/>
                </a:solidFill>
                <a:latin typeface="Arial"/>
                <a:ea typeface="Arial"/>
                <a:cs typeface="Arial"/>
                <a:sym typeface="Arial"/>
              </a:rPr>
              <a:t>Sign up for </a:t>
            </a:r>
            <a:r>
              <a:rPr b="0" i="0" lang="en-GB" sz="2800" u="sng" cap="none" strike="noStrike">
                <a:solidFill>
                  <a:srgbClr val="005EB8"/>
                </a:solidFill>
                <a:latin typeface="Arial"/>
                <a:ea typeface="Arial"/>
                <a:cs typeface="Arial"/>
                <a:sym typeface="Arial"/>
                <a:hlinkClick r:id="rId6">
                  <a:extLst>
                    <a:ext uri="{A12FA001-AC4F-418D-AE19-62706E023703}">
                      <ahyp:hlinkClr val="tx"/>
                    </a:ext>
                  </a:extLst>
                </a:hlinkClick>
              </a:rPr>
              <a:t>Dementia Information Service emails</a:t>
            </a:r>
            <a:endParaRPr b="0" i="0" sz="1400" u="none" cap="none" strike="noStrike">
              <a:solidFill>
                <a:srgbClr val="000000"/>
              </a:solidFill>
              <a:latin typeface="Arial"/>
              <a:ea typeface="Arial"/>
              <a:cs typeface="Arial"/>
              <a:sym typeface="Arial"/>
            </a:endParaRPr>
          </a:p>
        </p:txBody>
      </p:sp>
      <p:pic>
        <p:nvPicPr>
          <p:cNvPr id="471" name="Google Shape;471;p7"/>
          <p:cNvPicPr preferRelativeResize="0"/>
          <p:nvPr/>
        </p:nvPicPr>
        <p:blipFill rotWithShape="1">
          <a:blip r:embed="rId7">
            <a:alphaModFix/>
          </a:blip>
          <a:srcRect b="0" l="0" r="0" t="0"/>
          <a:stretch/>
        </p:blipFill>
        <p:spPr>
          <a:xfrm>
            <a:off x="9153625" y="3842750"/>
            <a:ext cx="2404375" cy="2351100"/>
          </a:xfrm>
          <a:prstGeom prst="rect">
            <a:avLst/>
          </a:prstGeom>
          <a:noFill/>
          <a:ln>
            <a:noFill/>
          </a:ln>
        </p:spPr>
      </p:pic>
      <p:pic>
        <p:nvPicPr>
          <p:cNvPr id="472" name="Google Shape;472;p7"/>
          <p:cNvPicPr preferRelativeResize="0"/>
          <p:nvPr/>
        </p:nvPicPr>
        <p:blipFill rotWithShape="1">
          <a:blip r:embed="rId8">
            <a:alphaModFix/>
          </a:blip>
          <a:srcRect b="0" l="0" r="0" t="0"/>
          <a:stretch/>
        </p:blipFill>
        <p:spPr>
          <a:xfrm>
            <a:off x="9814861" y="232653"/>
            <a:ext cx="2164268" cy="507813"/>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54"/>
          <p:cNvSpPr txBox="1"/>
          <p:nvPr>
            <p:ph idx="1" type="body"/>
          </p:nvPr>
        </p:nvSpPr>
        <p:spPr>
          <a:xfrm>
            <a:off x="342225" y="482150"/>
            <a:ext cx="11661300" cy="6089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rgbClr val="0C000E"/>
              </a:buClr>
              <a:buSzPts val="6400"/>
              <a:buNone/>
            </a:pPr>
            <a:r>
              <a:rPr b="1" i="0" lang="en-GB" sz="1900">
                <a:solidFill>
                  <a:srgbClr val="0C000E"/>
                </a:solidFill>
              </a:rPr>
              <a:t>Help Harrow</a:t>
            </a:r>
            <a:endParaRPr b="1" i="0" sz="1900">
              <a:solidFill>
                <a:srgbClr val="0C000E"/>
              </a:solidFill>
            </a:endParaRPr>
          </a:p>
          <a:p>
            <a:pPr indent="-228600" lvl="0" marL="228600" rtl="0" algn="l">
              <a:lnSpc>
                <a:spcPct val="90000"/>
              </a:lnSpc>
              <a:spcBef>
                <a:spcPts val="1000"/>
              </a:spcBef>
              <a:spcAft>
                <a:spcPts val="0"/>
              </a:spcAft>
              <a:buClr>
                <a:srgbClr val="252B36"/>
              </a:buClr>
              <a:buSzPts val="1900"/>
              <a:buChar char="•"/>
            </a:pPr>
            <a:r>
              <a:rPr i="0" lang="en-GB" sz="1900">
                <a:solidFill>
                  <a:srgbClr val="252B36"/>
                </a:solidFill>
              </a:rPr>
              <a:t>Help Harrow provides residents with access to food supplies, energy, health, wellbeing and benefits. Help Harrow allows residents in need of food to make food requests online. </a:t>
            </a:r>
            <a:endParaRPr sz="1900"/>
          </a:p>
          <a:p>
            <a:pPr indent="-228600" lvl="0" marL="228600" rtl="0" algn="l">
              <a:lnSpc>
                <a:spcPct val="90000"/>
              </a:lnSpc>
              <a:spcBef>
                <a:spcPts val="1000"/>
              </a:spcBef>
              <a:spcAft>
                <a:spcPts val="0"/>
              </a:spcAft>
              <a:buClr>
                <a:srgbClr val="252B36"/>
              </a:buClr>
              <a:buSzPts val="1900"/>
              <a:buChar char="•"/>
            </a:pPr>
            <a:r>
              <a:rPr i="0" lang="en-GB" sz="1900">
                <a:solidFill>
                  <a:srgbClr val="252B36"/>
                </a:solidFill>
              </a:rPr>
              <a:t>This winter, Help Harrow will also be opening ‘Warm hubs’ across the borough. Help Harrow will also distribute ‘Winter Warmth Packs’ to residents who may be struggling with their energy bills. To find out more visit </a:t>
            </a:r>
            <a:r>
              <a:rPr i="0" lang="en-GB" sz="1900" u="sng">
                <a:solidFill>
                  <a:srgbClr val="252B36"/>
                </a:solidFill>
                <a:hlinkClick r:id="rId3">
                  <a:extLst>
                    <a:ext uri="{A12FA001-AC4F-418D-AE19-62706E023703}">
                      <ahyp:hlinkClr val="tx"/>
                    </a:ext>
                  </a:extLst>
                </a:hlinkClick>
              </a:rPr>
              <a:t>HelpHarrow.org</a:t>
            </a:r>
            <a:endParaRPr sz="700">
              <a:solidFill>
                <a:srgbClr val="252B36"/>
              </a:solidFill>
            </a:endParaRPr>
          </a:p>
          <a:p>
            <a:pPr indent="0" lvl="0" marL="0" rtl="0" algn="l">
              <a:lnSpc>
                <a:spcPct val="90000"/>
              </a:lnSpc>
              <a:spcBef>
                <a:spcPts val="1000"/>
              </a:spcBef>
              <a:spcAft>
                <a:spcPts val="0"/>
              </a:spcAft>
              <a:buClr>
                <a:srgbClr val="0C000E"/>
              </a:buClr>
              <a:buSzPts val="6400"/>
              <a:buNone/>
            </a:pPr>
            <a:r>
              <a:rPr b="1" i="0" lang="en-GB" sz="1900">
                <a:solidFill>
                  <a:srgbClr val="0C000E"/>
                </a:solidFill>
              </a:rPr>
              <a:t>London Community Kitchen</a:t>
            </a:r>
            <a:endParaRPr sz="1900"/>
          </a:p>
          <a:p>
            <a:pPr indent="-228600" lvl="0" marL="228600" rtl="0" algn="l">
              <a:lnSpc>
                <a:spcPct val="90000"/>
              </a:lnSpc>
              <a:spcBef>
                <a:spcPts val="1000"/>
              </a:spcBef>
              <a:spcAft>
                <a:spcPts val="0"/>
              </a:spcAft>
              <a:buClr>
                <a:srgbClr val="252B36"/>
              </a:buClr>
              <a:buSzPts val="1900"/>
              <a:buChar char="•"/>
            </a:pPr>
            <a:r>
              <a:rPr i="0" lang="en-GB" sz="1900">
                <a:solidFill>
                  <a:srgbClr val="252B36"/>
                </a:solidFill>
              </a:rPr>
              <a:t>You can visit the London Community Kitchen market every Friday 3pm to 6pm. </a:t>
            </a:r>
            <a:endParaRPr i="0" sz="1900">
              <a:solidFill>
                <a:srgbClr val="252B36"/>
              </a:solidFill>
            </a:endParaRPr>
          </a:p>
          <a:p>
            <a:pPr indent="0" lvl="0" marL="228600" rtl="0" algn="l">
              <a:lnSpc>
                <a:spcPct val="90000"/>
              </a:lnSpc>
              <a:spcBef>
                <a:spcPts val="1000"/>
              </a:spcBef>
              <a:spcAft>
                <a:spcPts val="0"/>
              </a:spcAft>
              <a:buSzPts val="1800"/>
              <a:buNone/>
            </a:pPr>
            <a:r>
              <a:rPr i="0" lang="en-GB" sz="1900">
                <a:solidFill>
                  <a:srgbClr val="252B36"/>
                </a:solidFill>
              </a:rPr>
              <a:t>In Harrow you can access surplus food for free at:</a:t>
            </a:r>
            <a:endParaRPr sz="1900"/>
          </a:p>
          <a:p>
            <a:pPr indent="0" lvl="0" marL="0" rtl="0" algn="l">
              <a:lnSpc>
                <a:spcPct val="120000"/>
              </a:lnSpc>
              <a:spcBef>
                <a:spcPts val="1000"/>
              </a:spcBef>
              <a:spcAft>
                <a:spcPts val="0"/>
              </a:spcAft>
              <a:buClr>
                <a:srgbClr val="252B36"/>
              </a:buClr>
              <a:buSzPts val="6400"/>
              <a:buNone/>
            </a:pPr>
            <a:r>
              <a:rPr i="0" lang="en-GB" sz="1900">
                <a:solidFill>
                  <a:srgbClr val="252B36"/>
                </a:solidFill>
              </a:rPr>
              <a:t>The Kind Café (next to Harrow Leisure Centre)</a:t>
            </a:r>
            <a:r>
              <a:rPr lang="en-GB" sz="1900">
                <a:solidFill>
                  <a:srgbClr val="252B36"/>
                </a:solidFill>
              </a:rPr>
              <a:t> </a:t>
            </a:r>
            <a:r>
              <a:rPr i="0" lang="en-GB" sz="1900">
                <a:solidFill>
                  <a:srgbClr val="252B36"/>
                </a:solidFill>
              </a:rPr>
              <a:t>The Bridge, Christchurch Ave, Harrow</a:t>
            </a:r>
            <a:r>
              <a:rPr lang="en-GB" sz="1900">
                <a:solidFill>
                  <a:srgbClr val="252B36"/>
                </a:solidFill>
              </a:rPr>
              <a:t>, </a:t>
            </a:r>
            <a:r>
              <a:rPr i="0" lang="en-GB" sz="1900">
                <a:solidFill>
                  <a:srgbClr val="252B36"/>
                </a:solidFill>
              </a:rPr>
              <a:t>HA3 5BD</a:t>
            </a:r>
            <a:endParaRPr sz="1900"/>
          </a:p>
          <a:p>
            <a:pPr indent="0" lvl="0" marL="0" rtl="0" algn="l">
              <a:lnSpc>
                <a:spcPct val="90000"/>
              </a:lnSpc>
              <a:spcBef>
                <a:spcPts val="1000"/>
              </a:spcBef>
              <a:spcAft>
                <a:spcPts val="0"/>
              </a:spcAft>
              <a:buClr>
                <a:srgbClr val="252B36"/>
              </a:buClr>
              <a:buSzPts val="6400"/>
              <a:buNone/>
            </a:pPr>
            <a:r>
              <a:rPr i="0" lang="en-GB" sz="1900">
                <a:solidFill>
                  <a:srgbClr val="252B36"/>
                </a:solidFill>
              </a:rPr>
              <a:t>Website: </a:t>
            </a:r>
            <a:r>
              <a:rPr i="0" lang="en-GB" sz="1900" u="sng">
                <a:solidFill>
                  <a:srgbClr val="252B36"/>
                </a:solidFill>
                <a:hlinkClick r:id="rId4">
                  <a:extLst>
                    <a:ext uri="{A12FA001-AC4F-418D-AE19-62706E023703}">
                      <ahyp:hlinkClr val="tx"/>
                    </a:ext>
                  </a:extLst>
                </a:hlinkClick>
              </a:rPr>
              <a:t>LondonsCommunityKitchen.com</a:t>
            </a:r>
            <a:r>
              <a:rPr lang="en-GB" sz="1900">
                <a:solidFill>
                  <a:srgbClr val="252B36"/>
                </a:solidFill>
              </a:rPr>
              <a:t>   /   </a:t>
            </a:r>
            <a:r>
              <a:rPr i="0" lang="en-GB" sz="1900">
                <a:solidFill>
                  <a:srgbClr val="252B36"/>
                </a:solidFill>
              </a:rPr>
              <a:t>Email: </a:t>
            </a:r>
            <a:r>
              <a:rPr i="0" lang="en-GB" sz="1900" u="sng">
                <a:solidFill>
                  <a:srgbClr val="252B36"/>
                </a:solidFill>
                <a:hlinkClick r:id="rId5">
                  <a:extLst>
                    <a:ext uri="{A12FA001-AC4F-418D-AE19-62706E023703}">
                      <ahyp:hlinkClr val="tx"/>
                    </a:ext>
                  </a:extLst>
                </a:hlinkClick>
              </a:rPr>
              <a:t>Office@Londonscommunitykitchen.com </a:t>
            </a:r>
            <a:endParaRPr sz="700">
              <a:solidFill>
                <a:srgbClr val="252B36"/>
              </a:solidFill>
            </a:endParaRPr>
          </a:p>
          <a:p>
            <a:pPr indent="0" lvl="0" marL="0" rtl="0" algn="l">
              <a:lnSpc>
                <a:spcPct val="90000"/>
              </a:lnSpc>
              <a:spcBef>
                <a:spcPts val="1000"/>
              </a:spcBef>
              <a:spcAft>
                <a:spcPts val="0"/>
              </a:spcAft>
              <a:buClr>
                <a:srgbClr val="0C000E"/>
              </a:buClr>
              <a:buSzPts val="6400"/>
              <a:buNone/>
            </a:pPr>
            <a:r>
              <a:rPr b="1" i="0" lang="en-GB" sz="1900">
                <a:solidFill>
                  <a:srgbClr val="0C000E"/>
                </a:solidFill>
              </a:rPr>
              <a:t>Romanian Food Hub</a:t>
            </a:r>
            <a:endParaRPr sz="1900"/>
          </a:p>
          <a:p>
            <a:pPr indent="-228600" lvl="0" marL="228600" rtl="0" algn="l">
              <a:lnSpc>
                <a:spcPct val="90000"/>
              </a:lnSpc>
              <a:spcBef>
                <a:spcPts val="1000"/>
              </a:spcBef>
              <a:spcAft>
                <a:spcPts val="0"/>
              </a:spcAft>
              <a:buClr>
                <a:srgbClr val="252B36"/>
              </a:buClr>
              <a:buSzPts val="1900"/>
              <a:buChar char="•"/>
            </a:pPr>
            <a:r>
              <a:rPr i="0" lang="en-GB" sz="1900">
                <a:solidFill>
                  <a:srgbClr val="252B36"/>
                </a:solidFill>
              </a:rPr>
              <a:t>The Romanian Food Hub provides families and vulnerable adults weekly access to </a:t>
            </a:r>
            <a:endParaRPr i="0" sz="1900">
              <a:solidFill>
                <a:srgbClr val="252B36"/>
              </a:solidFill>
            </a:endParaRPr>
          </a:p>
          <a:p>
            <a:pPr indent="0" lvl="0" marL="228600" rtl="0" algn="l">
              <a:lnSpc>
                <a:spcPct val="90000"/>
              </a:lnSpc>
              <a:spcBef>
                <a:spcPts val="1000"/>
              </a:spcBef>
              <a:spcAft>
                <a:spcPts val="0"/>
              </a:spcAft>
              <a:buSzPts val="1800"/>
              <a:buNone/>
            </a:pPr>
            <a:r>
              <a:rPr i="0" lang="en-GB" sz="1900">
                <a:solidFill>
                  <a:srgbClr val="252B36"/>
                </a:solidFill>
              </a:rPr>
              <a:t>non-perishable food. They also link users to services offered by local authorities and other </a:t>
            </a:r>
            <a:endParaRPr i="0" sz="1900">
              <a:solidFill>
                <a:srgbClr val="252B36"/>
              </a:solidFill>
            </a:endParaRPr>
          </a:p>
          <a:p>
            <a:pPr indent="0" lvl="0" marL="228600" rtl="0" algn="l">
              <a:lnSpc>
                <a:spcPct val="90000"/>
              </a:lnSpc>
              <a:spcBef>
                <a:spcPts val="1000"/>
              </a:spcBef>
              <a:spcAft>
                <a:spcPts val="0"/>
              </a:spcAft>
              <a:buSzPts val="1800"/>
              <a:buNone/>
            </a:pPr>
            <a:r>
              <a:rPr i="0" lang="en-GB" sz="1900">
                <a:solidFill>
                  <a:srgbClr val="252B36"/>
                </a:solidFill>
              </a:rPr>
              <a:t>organisations. </a:t>
            </a:r>
            <a:r>
              <a:rPr i="0" lang="en-GB" sz="1900" u="sng">
                <a:solidFill>
                  <a:srgbClr val="252B36"/>
                </a:solidFill>
                <a:hlinkClick r:id="rId6">
                  <a:extLst>
                    <a:ext uri="{A12FA001-AC4F-418D-AE19-62706E023703}">
                      <ahyp:hlinkClr val="tx"/>
                    </a:ext>
                  </a:extLst>
                </a:hlinkClick>
              </a:rPr>
              <a:t>Visit Romanian Culture and Charity Together (rcct.uk)</a:t>
            </a:r>
            <a:endParaRPr b="1" i="0" sz="1900">
              <a:solidFill>
                <a:srgbClr val="0C000E"/>
              </a:solidFill>
            </a:endParaRPr>
          </a:p>
          <a:p>
            <a:pPr indent="0" lvl="0" marL="0" rtl="0" algn="l">
              <a:lnSpc>
                <a:spcPct val="90000"/>
              </a:lnSpc>
              <a:spcBef>
                <a:spcPts val="1000"/>
              </a:spcBef>
              <a:spcAft>
                <a:spcPts val="0"/>
              </a:spcAft>
              <a:buClr>
                <a:srgbClr val="0C000E"/>
              </a:buClr>
              <a:buSzPts val="6400"/>
              <a:buNone/>
            </a:pPr>
            <a:r>
              <a:rPr b="1" i="0" lang="en-GB" sz="1900">
                <a:solidFill>
                  <a:srgbClr val="0C000E"/>
                </a:solidFill>
              </a:rPr>
              <a:t>Breaking Bread Trust</a:t>
            </a:r>
            <a:endParaRPr sz="1900"/>
          </a:p>
          <a:p>
            <a:pPr indent="-228600" lvl="0" marL="228600" rtl="0" algn="l">
              <a:lnSpc>
                <a:spcPct val="90000"/>
              </a:lnSpc>
              <a:spcBef>
                <a:spcPts val="1000"/>
              </a:spcBef>
              <a:spcAft>
                <a:spcPts val="0"/>
              </a:spcAft>
              <a:buClr>
                <a:srgbClr val="252B36"/>
              </a:buClr>
              <a:buSzPts val="1900"/>
              <a:buChar char="•"/>
            </a:pPr>
            <a:r>
              <a:rPr i="0" lang="en-GB" sz="1900">
                <a:solidFill>
                  <a:srgbClr val="252B36"/>
                </a:solidFill>
              </a:rPr>
              <a:t>Support for the local community, including food help. </a:t>
            </a:r>
            <a:r>
              <a:rPr i="0" lang="en-GB" sz="1900" u="sng">
                <a:solidFill>
                  <a:srgbClr val="252B36"/>
                </a:solidFill>
                <a:hlinkClick r:id="rId7">
                  <a:extLst>
                    <a:ext uri="{A12FA001-AC4F-418D-AE19-62706E023703}">
                      <ahyp:hlinkClr val="tx"/>
                    </a:ext>
                  </a:extLst>
                </a:hlinkClick>
              </a:rPr>
              <a:t>Visit BreakingBreadTrust.org</a:t>
            </a:r>
            <a:endParaRPr i="0" sz="1900">
              <a:solidFill>
                <a:srgbClr val="252B36"/>
              </a:solidFill>
            </a:endParaRPr>
          </a:p>
          <a:p>
            <a:pPr indent="-184150" lvl="0" marL="228600" rtl="0" algn="l">
              <a:lnSpc>
                <a:spcPct val="90000"/>
              </a:lnSpc>
              <a:spcBef>
                <a:spcPts val="1000"/>
              </a:spcBef>
              <a:spcAft>
                <a:spcPts val="0"/>
              </a:spcAft>
              <a:buClr>
                <a:schemeClr val="dk1"/>
              </a:buClr>
              <a:buSzPts val="2800"/>
              <a:buNone/>
            </a:pPr>
            <a:r>
              <a:t/>
            </a:r>
            <a:endParaRPr sz="1900"/>
          </a:p>
        </p:txBody>
      </p:sp>
      <p:sp>
        <p:nvSpPr>
          <p:cNvPr id="1127" name="Google Shape;1127;p54"/>
          <p:cNvSpPr/>
          <p:nvPr/>
        </p:nvSpPr>
        <p:spPr>
          <a:xfrm>
            <a:off x="9787950" y="264750"/>
            <a:ext cx="2070900" cy="459600"/>
          </a:xfrm>
          <a:prstGeom prst="chevron">
            <a:avLst>
              <a:gd fmla="val 50000" name="adj"/>
            </a:avLst>
          </a:prstGeom>
          <a:solidFill>
            <a:srgbClr val="FF66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sp>
        <p:nvSpPr>
          <p:cNvPr id="1128" name="Google Shape;1128;p54"/>
          <p:cNvSpPr txBox="1"/>
          <p:nvPr>
            <p:ph type="title"/>
          </p:nvPr>
        </p:nvSpPr>
        <p:spPr>
          <a:xfrm>
            <a:off x="1505325" y="169650"/>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Foodbanks</a:t>
            </a:r>
            <a:endParaRPr b="1">
              <a:latin typeface="Arial"/>
              <a:ea typeface="Arial"/>
              <a:cs typeface="Arial"/>
              <a:sym typeface="Arial"/>
            </a:endParaRPr>
          </a:p>
        </p:txBody>
      </p:sp>
      <p:pic>
        <p:nvPicPr>
          <p:cNvPr id="1129" name="Google Shape;1129;p54"/>
          <p:cNvPicPr preferRelativeResize="0"/>
          <p:nvPr/>
        </p:nvPicPr>
        <p:blipFill rotWithShape="1">
          <a:blip r:embed="rId8">
            <a:alphaModFix/>
          </a:blip>
          <a:srcRect b="0" l="0" r="0" t="0"/>
          <a:stretch/>
        </p:blipFill>
        <p:spPr>
          <a:xfrm>
            <a:off x="9439900" y="2649800"/>
            <a:ext cx="1009650" cy="942975"/>
          </a:xfrm>
          <a:prstGeom prst="rect">
            <a:avLst/>
          </a:prstGeom>
          <a:noFill/>
          <a:ln>
            <a:noFill/>
          </a:ln>
        </p:spPr>
      </p:pic>
      <p:pic>
        <p:nvPicPr>
          <p:cNvPr id="1130" name="Google Shape;1130;p54"/>
          <p:cNvPicPr preferRelativeResize="0"/>
          <p:nvPr/>
        </p:nvPicPr>
        <p:blipFill rotWithShape="1">
          <a:blip r:embed="rId9">
            <a:alphaModFix/>
          </a:blip>
          <a:srcRect b="0" l="0" r="0" t="0"/>
          <a:stretch/>
        </p:blipFill>
        <p:spPr>
          <a:xfrm>
            <a:off x="10449550" y="4672550"/>
            <a:ext cx="1373075" cy="125367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55"/>
          <p:cNvSpPr txBox="1"/>
          <p:nvPr>
            <p:ph idx="1" type="body"/>
          </p:nvPr>
        </p:nvSpPr>
        <p:spPr>
          <a:xfrm>
            <a:off x="516367" y="859715"/>
            <a:ext cx="11370900" cy="5647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C000E"/>
              </a:buClr>
              <a:buSzPts val="3800"/>
              <a:buNone/>
            </a:pPr>
            <a:r>
              <a:rPr b="1" i="0" lang="en-GB" sz="1900">
                <a:solidFill>
                  <a:srgbClr val="0C000E"/>
                </a:solidFill>
                <a:latin typeface="Arial"/>
                <a:ea typeface="Arial"/>
                <a:cs typeface="Arial"/>
                <a:sym typeface="Arial"/>
              </a:rPr>
              <a:t>Helping Hands</a:t>
            </a:r>
            <a:endParaRPr sz="1900"/>
          </a:p>
          <a:p>
            <a:pPr indent="-228600" lvl="0" marL="228600" rtl="0" algn="l">
              <a:lnSpc>
                <a:spcPct val="90000"/>
              </a:lnSpc>
              <a:spcBef>
                <a:spcPts val="1000"/>
              </a:spcBef>
              <a:spcAft>
                <a:spcPts val="0"/>
              </a:spcAft>
              <a:buClr>
                <a:srgbClr val="252B36"/>
              </a:buClr>
              <a:buSzPts val="1900"/>
              <a:buChar char="•"/>
            </a:pPr>
            <a:r>
              <a:rPr b="0" i="0" lang="en-GB" sz="1900">
                <a:solidFill>
                  <a:srgbClr val="252B36"/>
                </a:solidFill>
                <a:latin typeface="Arial"/>
                <a:ea typeface="Arial"/>
                <a:cs typeface="Arial"/>
                <a:sym typeface="Arial"/>
              </a:rPr>
              <a:t>Help and support for vulnerable and elderly residents, including food help.</a:t>
            </a:r>
            <a:endParaRPr sz="1900"/>
          </a:p>
          <a:p>
            <a:pPr indent="0" lvl="0" marL="0" rtl="0" algn="l">
              <a:lnSpc>
                <a:spcPct val="90000"/>
              </a:lnSpc>
              <a:spcBef>
                <a:spcPts val="1000"/>
              </a:spcBef>
              <a:spcAft>
                <a:spcPts val="0"/>
              </a:spcAft>
              <a:buClr>
                <a:srgbClr val="252B36"/>
              </a:buClr>
              <a:buSzPts val="3800"/>
              <a:buNone/>
            </a:pPr>
            <a:r>
              <a:rPr b="0" i="0" lang="en-GB" sz="1900" u="sng">
                <a:solidFill>
                  <a:srgbClr val="252B36"/>
                </a:solidFill>
                <a:latin typeface="Arial"/>
                <a:ea typeface="Arial"/>
                <a:cs typeface="Arial"/>
                <a:sym typeface="Arial"/>
                <a:hlinkClick r:id="rId3">
                  <a:extLst>
                    <a:ext uri="{A12FA001-AC4F-418D-AE19-62706E023703}">
                      <ahyp:hlinkClr val="tx"/>
                    </a:ext>
                  </a:extLst>
                </a:hlinkClick>
              </a:rPr>
              <a:t>Visit Helping Hands</a:t>
            </a:r>
            <a:endParaRPr b="1" i="0" sz="1900">
              <a:solidFill>
                <a:srgbClr val="0C000E"/>
              </a:solidFill>
              <a:latin typeface="Arial"/>
              <a:ea typeface="Arial"/>
              <a:cs typeface="Arial"/>
              <a:sym typeface="Arial"/>
            </a:endParaRPr>
          </a:p>
          <a:p>
            <a:pPr indent="0" lvl="0" marL="0" rtl="0" algn="l">
              <a:lnSpc>
                <a:spcPct val="90000"/>
              </a:lnSpc>
              <a:spcBef>
                <a:spcPts val="1000"/>
              </a:spcBef>
              <a:spcAft>
                <a:spcPts val="0"/>
              </a:spcAft>
              <a:buClr>
                <a:srgbClr val="0C000E"/>
              </a:buClr>
              <a:buSzPts val="3800"/>
              <a:buNone/>
            </a:pPr>
            <a:r>
              <a:rPr b="1" i="0" lang="en-GB" sz="1900">
                <a:solidFill>
                  <a:srgbClr val="0C000E"/>
                </a:solidFill>
                <a:latin typeface="Arial"/>
                <a:ea typeface="Arial"/>
                <a:cs typeface="Arial"/>
                <a:sym typeface="Arial"/>
              </a:rPr>
              <a:t>My Yard</a:t>
            </a:r>
            <a:endParaRPr sz="1900"/>
          </a:p>
          <a:p>
            <a:pPr indent="-228600" lvl="0" marL="228600" rtl="0" algn="l">
              <a:lnSpc>
                <a:spcPct val="90000"/>
              </a:lnSpc>
              <a:spcBef>
                <a:spcPts val="1000"/>
              </a:spcBef>
              <a:spcAft>
                <a:spcPts val="0"/>
              </a:spcAft>
              <a:buClr>
                <a:srgbClr val="252B36"/>
              </a:buClr>
              <a:buSzPts val="1900"/>
              <a:buChar char="•"/>
            </a:pPr>
            <a:r>
              <a:rPr b="0" i="0" lang="en-GB" sz="1900">
                <a:solidFill>
                  <a:srgbClr val="252B36"/>
                </a:solidFill>
                <a:latin typeface="Arial"/>
                <a:ea typeface="Arial"/>
                <a:cs typeface="Arial"/>
                <a:sym typeface="Arial"/>
              </a:rPr>
              <a:t>Supporting people facing food poverty to have access to a healthy diet and enjoy life. Focus on Grange Farm Estate in South Harrow, with other projects in other areas.</a:t>
            </a:r>
            <a:endParaRPr sz="1900"/>
          </a:p>
          <a:p>
            <a:pPr indent="0" lvl="0" marL="0" rtl="0" algn="l">
              <a:lnSpc>
                <a:spcPct val="90000"/>
              </a:lnSpc>
              <a:spcBef>
                <a:spcPts val="1000"/>
              </a:spcBef>
              <a:spcAft>
                <a:spcPts val="0"/>
              </a:spcAft>
              <a:buClr>
                <a:srgbClr val="252B36"/>
              </a:buClr>
              <a:buSzPts val="3800"/>
              <a:buNone/>
            </a:pPr>
            <a:r>
              <a:rPr b="0" i="0" lang="en-GB" sz="1900" u="sng">
                <a:solidFill>
                  <a:srgbClr val="252B36"/>
                </a:solidFill>
                <a:latin typeface="Arial"/>
                <a:ea typeface="Arial"/>
                <a:cs typeface="Arial"/>
                <a:sym typeface="Arial"/>
                <a:hlinkClick r:id="rId4">
                  <a:extLst>
                    <a:ext uri="{A12FA001-AC4F-418D-AE19-62706E023703}">
                      <ahyp:hlinkClr val="tx"/>
                    </a:ext>
                  </a:extLst>
                </a:hlinkClick>
              </a:rPr>
              <a:t>Visit MyYard.org.uk</a:t>
            </a:r>
            <a:endParaRPr b="1" i="0" sz="1900">
              <a:solidFill>
                <a:srgbClr val="0C000E"/>
              </a:solidFill>
              <a:latin typeface="Arial"/>
              <a:ea typeface="Arial"/>
              <a:cs typeface="Arial"/>
              <a:sym typeface="Arial"/>
            </a:endParaRPr>
          </a:p>
          <a:p>
            <a:pPr indent="0" lvl="0" marL="0" rtl="0" algn="l">
              <a:lnSpc>
                <a:spcPct val="90000"/>
              </a:lnSpc>
              <a:spcBef>
                <a:spcPts val="1000"/>
              </a:spcBef>
              <a:spcAft>
                <a:spcPts val="0"/>
              </a:spcAft>
              <a:buClr>
                <a:srgbClr val="0C000E"/>
              </a:buClr>
              <a:buSzPts val="3800"/>
              <a:buNone/>
            </a:pPr>
            <a:r>
              <a:rPr b="1" i="0" lang="en-GB" sz="1900">
                <a:solidFill>
                  <a:srgbClr val="0C000E"/>
                </a:solidFill>
                <a:latin typeface="Arial"/>
                <a:ea typeface="Arial"/>
                <a:cs typeface="Arial"/>
                <a:sym typeface="Arial"/>
              </a:rPr>
              <a:t>The Basheri Project</a:t>
            </a:r>
            <a:endParaRPr sz="1900"/>
          </a:p>
          <a:p>
            <a:pPr indent="-228600" lvl="0" marL="228600" rtl="0" algn="l">
              <a:lnSpc>
                <a:spcPct val="90000"/>
              </a:lnSpc>
              <a:spcBef>
                <a:spcPts val="1000"/>
              </a:spcBef>
              <a:spcAft>
                <a:spcPts val="0"/>
              </a:spcAft>
              <a:buClr>
                <a:srgbClr val="252B36"/>
              </a:buClr>
              <a:buSzPts val="1900"/>
              <a:buChar char="•"/>
            </a:pPr>
            <a:r>
              <a:rPr b="0" i="0" lang="en-GB" sz="1900">
                <a:solidFill>
                  <a:srgbClr val="252B36"/>
                </a:solidFill>
                <a:latin typeface="Arial"/>
                <a:ea typeface="Arial"/>
                <a:cs typeface="Arial"/>
                <a:sym typeface="Arial"/>
              </a:rPr>
              <a:t>Support for Afghan residents in Harrow, run by Masa Restaurant.</a:t>
            </a:r>
            <a:br>
              <a:rPr b="0" i="0" lang="en-GB" sz="1900">
                <a:solidFill>
                  <a:srgbClr val="252B36"/>
                </a:solidFill>
                <a:latin typeface="Arial"/>
                <a:ea typeface="Arial"/>
                <a:cs typeface="Arial"/>
                <a:sym typeface="Arial"/>
              </a:rPr>
            </a:br>
            <a:r>
              <a:rPr b="0" i="0" lang="en-GB" sz="1900">
                <a:solidFill>
                  <a:srgbClr val="252B36"/>
                </a:solidFill>
                <a:latin typeface="Arial"/>
                <a:ea typeface="Arial"/>
                <a:cs typeface="Arial"/>
                <a:sym typeface="Arial"/>
              </a:rPr>
              <a:t>For details email: </a:t>
            </a:r>
            <a:r>
              <a:rPr b="0" i="0" lang="en-GB" sz="1900" u="sng">
                <a:solidFill>
                  <a:srgbClr val="252B36"/>
                </a:solidFill>
                <a:latin typeface="Arial"/>
                <a:ea typeface="Arial"/>
                <a:cs typeface="Arial"/>
                <a:sym typeface="Arial"/>
                <a:hlinkClick r:id="rId5">
                  <a:extLst>
                    <a:ext uri="{A12FA001-AC4F-418D-AE19-62706E023703}">
                      <ahyp:hlinkClr val="tx"/>
                    </a:ext>
                  </a:extLst>
                </a:hlinkClick>
              </a:rPr>
              <a:t>management@masarestaurant.co.uk</a:t>
            </a:r>
            <a:r>
              <a:rPr b="0" i="0" lang="en-GB" sz="1900">
                <a:solidFill>
                  <a:srgbClr val="252B36"/>
                </a:solidFill>
                <a:latin typeface="Arial"/>
                <a:ea typeface="Arial"/>
                <a:cs typeface="Arial"/>
                <a:sym typeface="Arial"/>
              </a:rPr>
              <a:t> </a:t>
            </a:r>
            <a:endParaRPr sz="1900"/>
          </a:p>
          <a:p>
            <a:pPr indent="0" lvl="0" marL="0" rtl="0" algn="l">
              <a:lnSpc>
                <a:spcPct val="90000"/>
              </a:lnSpc>
              <a:spcBef>
                <a:spcPts val="1000"/>
              </a:spcBef>
              <a:spcAft>
                <a:spcPts val="0"/>
              </a:spcAft>
              <a:buClr>
                <a:srgbClr val="0C000E"/>
              </a:buClr>
              <a:buSzPts val="3800"/>
              <a:buNone/>
            </a:pPr>
            <a:r>
              <a:rPr b="1" i="0" lang="en-GB" sz="1900">
                <a:solidFill>
                  <a:srgbClr val="0C000E"/>
                </a:solidFill>
                <a:latin typeface="Arial"/>
                <a:ea typeface="Arial"/>
                <a:cs typeface="Arial"/>
                <a:sym typeface="Arial"/>
              </a:rPr>
              <a:t>Harrow Food Bank</a:t>
            </a:r>
            <a:endParaRPr sz="1900"/>
          </a:p>
          <a:p>
            <a:pPr indent="-228600" lvl="0" marL="228600" rtl="0" algn="l">
              <a:lnSpc>
                <a:spcPct val="90000"/>
              </a:lnSpc>
              <a:spcBef>
                <a:spcPts val="1000"/>
              </a:spcBef>
              <a:spcAft>
                <a:spcPts val="0"/>
              </a:spcAft>
              <a:buClr>
                <a:srgbClr val="252B36"/>
              </a:buClr>
              <a:buSzPts val="1900"/>
              <a:buChar char="•"/>
            </a:pPr>
            <a:r>
              <a:rPr b="0" i="0" lang="en-GB" sz="1900">
                <a:solidFill>
                  <a:srgbClr val="252B36"/>
                </a:solidFill>
                <a:latin typeface="Arial"/>
                <a:ea typeface="Arial"/>
                <a:cs typeface="Arial"/>
                <a:sym typeface="Arial"/>
              </a:rPr>
              <a:t>Part of a nationwide network of foodbanks, supported by The Trussell Trust. The food bank works using a voucher referral system. You will need a voucher issued by a local agency to access food at the food bank, such as Citizens Advice Harrow or your Health Visitor. There is a limit on the number of times you can be given a voucher.</a:t>
            </a:r>
            <a:endParaRPr sz="1900"/>
          </a:p>
          <a:p>
            <a:pPr indent="0" lvl="0" marL="0" rtl="0" algn="l">
              <a:lnSpc>
                <a:spcPct val="90000"/>
              </a:lnSpc>
              <a:spcBef>
                <a:spcPts val="1000"/>
              </a:spcBef>
              <a:spcAft>
                <a:spcPts val="0"/>
              </a:spcAft>
              <a:buClr>
                <a:srgbClr val="252B36"/>
              </a:buClr>
              <a:buSzPts val="3800"/>
              <a:buNone/>
            </a:pPr>
            <a:r>
              <a:rPr b="0" i="0" lang="en-GB" sz="1900" u="sng">
                <a:solidFill>
                  <a:srgbClr val="252B36"/>
                </a:solidFill>
                <a:latin typeface="Arial"/>
                <a:ea typeface="Arial"/>
                <a:cs typeface="Arial"/>
                <a:sym typeface="Arial"/>
                <a:hlinkClick r:id="rId6">
                  <a:extLst>
                    <a:ext uri="{A12FA001-AC4F-418D-AE19-62706E023703}">
                      <ahyp:hlinkClr val="tx"/>
                    </a:ext>
                  </a:extLst>
                </a:hlinkClick>
              </a:rPr>
              <a:t>Visit Harrow.Foodbank.org.uk</a:t>
            </a:r>
            <a:endParaRPr b="0" i="0" sz="1900">
              <a:solidFill>
                <a:srgbClr val="252B36"/>
              </a:solidFill>
              <a:latin typeface="Arial"/>
              <a:ea typeface="Arial"/>
              <a:cs typeface="Arial"/>
              <a:sym typeface="Arial"/>
            </a:endParaRPr>
          </a:p>
          <a:p>
            <a:pPr indent="0" lvl="0" marL="0" rtl="0" algn="l">
              <a:lnSpc>
                <a:spcPct val="90000"/>
              </a:lnSpc>
              <a:spcBef>
                <a:spcPts val="1000"/>
              </a:spcBef>
              <a:spcAft>
                <a:spcPts val="0"/>
              </a:spcAft>
              <a:buClr>
                <a:srgbClr val="252B36"/>
              </a:buClr>
              <a:buSzPts val="3800"/>
              <a:buNone/>
            </a:pPr>
            <a:r>
              <a:rPr b="0" i="0" lang="en-GB" sz="1900">
                <a:solidFill>
                  <a:srgbClr val="252B36"/>
                </a:solidFill>
                <a:latin typeface="Arial"/>
                <a:ea typeface="Arial"/>
                <a:cs typeface="Arial"/>
                <a:sym typeface="Arial"/>
              </a:rPr>
              <a:t>If you already have a voucher, </a:t>
            </a:r>
            <a:r>
              <a:rPr b="0" i="0" lang="en-GB" sz="1900" u="sng">
                <a:solidFill>
                  <a:srgbClr val="252B36"/>
                </a:solidFill>
                <a:latin typeface="Arial"/>
                <a:ea typeface="Arial"/>
                <a:cs typeface="Arial"/>
                <a:sym typeface="Arial"/>
                <a:hlinkClick r:id="rId7">
                  <a:extLst>
                    <a:ext uri="{A12FA001-AC4F-418D-AE19-62706E023703}">
                      <ahyp:hlinkClr val="tx"/>
                    </a:ext>
                  </a:extLst>
                </a:hlinkClick>
              </a:rPr>
              <a:t>View the locations and opening times of Harrow Food Banks</a:t>
            </a:r>
            <a:endParaRPr b="0" i="0" sz="1900">
              <a:solidFill>
                <a:srgbClr val="252B36"/>
              </a:solidFill>
              <a:latin typeface="Arial"/>
              <a:ea typeface="Arial"/>
              <a:cs typeface="Arial"/>
              <a:sym typeface="Arial"/>
            </a:endParaRPr>
          </a:p>
          <a:p>
            <a:pPr indent="-144145" lvl="0" marL="228600" rtl="0" algn="l">
              <a:lnSpc>
                <a:spcPct val="90000"/>
              </a:lnSpc>
              <a:spcBef>
                <a:spcPts val="1000"/>
              </a:spcBef>
              <a:spcAft>
                <a:spcPts val="0"/>
              </a:spcAft>
              <a:buClr>
                <a:schemeClr val="dk1"/>
              </a:buClr>
              <a:buSzPts val="2800"/>
              <a:buNone/>
            </a:pPr>
            <a:r>
              <a:t/>
            </a:r>
            <a:endParaRPr sz="1900"/>
          </a:p>
        </p:txBody>
      </p:sp>
      <p:sp>
        <p:nvSpPr>
          <p:cNvPr id="1137" name="Google Shape;1137;p55"/>
          <p:cNvSpPr/>
          <p:nvPr/>
        </p:nvSpPr>
        <p:spPr>
          <a:xfrm>
            <a:off x="9787950" y="264750"/>
            <a:ext cx="2070900" cy="459600"/>
          </a:xfrm>
          <a:prstGeom prst="chevron">
            <a:avLst>
              <a:gd fmla="val 50000" name="adj"/>
            </a:avLst>
          </a:prstGeom>
          <a:solidFill>
            <a:srgbClr val="FF66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sp>
        <p:nvSpPr>
          <p:cNvPr id="1138" name="Google Shape;1138;p55"/>
          <p:cNvSpPr txBox="1"/>
          <p:nvPr>
            <p:ph type="title"/>
          </p:nvPr>
        </p:nvSpPr>
        <p:spPr>
          <a:xfrm>
            <a:off x="12954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Foodbanks</a:t>
            </a:r>
            <a:endParaRPr b="1">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pic>
        <p:nvPicPr>
          <p:cNvPr id="1143" name="Google Shape;1143;p61"/>
          <p:cNvPicPr preferRelativeResize="0"/>
          <p:nvPr>
            <p:ph idx="1" type="body"/>
          </p:nvPr>
        </p:nvPicPr>
        <p:blipFill rotWithShape="1">
          <a:blip r:embed="rId3">
            <a:alphaModFix/>
          </a:blip>
          <a:srcRect b="0" l="0" r="0" t="0"/>
          <a:stretch/>
        </p:blipFill>
        <p:spPr>
          <a:xfrm>
            <a:off x="574975" y="748150"/>
            <a:ext cx="11057100" cy="6109800"/>
          </a:xfrm>
          <a:prstGeom prst="rect">
            <a:avLst/>
          </a:prstGeom>
          <a:noFill/>
          <a:ln>
            <a:noFill/>
          </a:ln>
        </p:spPr>
      </p:pic>
      <p:sp>
        <p:nvSpPr>
          <p:cNvPr id="1144" name="Google Shape;1144;p61"/>
          <p:cNvSpPr/>
          <p:nvPr/>
        </p:nvSpPr>
        <p:spPr>
          <a:xfrm>
            <a:off x="9787950" y="264750"/>
            <a:ext cx="2070900" cy="459600"/>
          </a:xfrm>
          <a:prstGeom prst="chevron">
            <a:avLst>
              <a:gd fmla="val 50000" name="adj"/>
            </a:avLst>
          </a:prstGeom>
          <a:solidFill>
            <a:srgbClr val="FF66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pic>
        <p:nvPicPr>
          <p:cNvPr id="1145" name="Google Shape;1145;p61"/>
          <p:cNvPicPr preferRelativeResize="0"/>
          <p:nvPr/>
        </p:nvPicPr>
        <p:blipFill>
          <a:blip r:embed="rId4">
            <a:alphaModFix/>
          </a:blip>
          <a:stretch>
            <a:fillRect/>
          </a:stretch>
        </p:blipFill>
        <p:spPr>
          <a:xfrm>
            <a:off x="9587375" y="976538"/>
            <a:ext cx="1905000" cy="19526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pic>
        <p:nvPicPr>
          <p:cNvPr id="1150" name="Google Shape;1150;p60"/>
          <p:cNvPicPr preferRelativeResize="0"/>
          <p:nvPr>
            <p:ph idx="1" type="body"/>
          </p:nvPr>
        </p:nvPicPr>
        <p:blipFill rotWithShape="1">
          <a:blip r:embed="rId3">
            <a:alphaModFix/>
          </a:blip>
          <a:srcRect b="0" l="0" r="0" t="0"/>
          <a:stretch/>
        </p:blipFill>
        <p:spPr>
          <a:xfrm>
            <a:off x="451825" y="724350"/>
            <a:ext cx="9932100" cy="6133800"/>
          </a:xfrm>
          <a:prstGeom prst="rect">
            <a:avLst/>
          </a:prstGeom>
          <a:noFill/>
          <a:ln>
            <a:noFill/>
          </a:ln>
        </p:spPr>
      </p:pic>
      <p:pic>
        <p:nvPicPr>
          <p:cNvPr id="1151" name="Google Shape;1151;p60"/>
          <p:cNvPicPr preferRelativeResize="0"/>
          <p:nvPr/>
        </p:nvPicPr>
        <p:blipFill rotWithShape="1">
          <a:blip r:embed="rId4">
            <a:alphaModFix/>
          </a:blip>
          <a:srcRect b="0" l="0" r="0" t="0"/>
          <a:stretch/>
        </p:blipFill>
        <p:spPr>
          <a:xfrm>
            <a:off x="9960832" y="2016906"/>
            <a:ext cx="2066925" cy="1905000"/>
          </a:xfrm>
          <a:prstGeom prst="rect">
            <a:avLst/>
          </a:prstGeom>
          <a:noFill/>
          <a:ln>
            <a:noFill/>
          </a:ln>
        </p:spPr>
      </p:pic>
      <p:pic>
        <p:nvPicPr>
          <p:cNvPr id="1152" name="Google Shape;1152;p60"/>
          <p:cNvPicPr preferRelativeResize="0"/>
          <p:nvPr/>
        </p:nvPicPr>
        <p:blipFill rotWithShape="1">
          <a:blip r:embed="rId5">
            <a:alphaModFix/>
          </a:blip>
          <a:srcRect b="0" l="0" r="0" t="0"/>
          <a:stretch/>
        </p:blipFill>
        <p:spPr>
          <a:xfrm>
            <a:off x="488975" y="4692774"/>
            <a:ext cx="1879824" cy="1905000"/>
          </a:xfrm>
          <a:prstGeom prst="rect">
            <a:avLst/>
          </a:prstGeom>
          <a:noFill/>
          <a:ln>
            <a:noFill/>
          </a:ln>
        </p:spPr>
      </p:pic>
      <p:sp>
        <p:nvSpPr>
          <p:cNvPr id="1153" name="Google Shape;1153;p60"/>
          <p:cNvSpPr/>
          <p:nvPr/>
        </p:nvSpPr>
        <p:spPr>
          <a:xfrm>
            <a:off x="9787950" y="264750"/>
            <a:ext cx="2070900" cy="459600"/>
          </a:xfrm>
          <a:prstGeom prst="chevron">
            <a:avLst>
              <a:gd fmla="val 50000" name="adj"/>
            </a:avLst>
          </a:prstGeom>
          <a:solidFill>
            <a:srgbClr val="FF66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pic>
        <p:nvPicPr>
          <p:cNvPr id="1158" name="Google Shape;1158;p63"/>
          <p:cNvPicPr preferRelativeResize="0"/>
          <p:nvPr/>
        </p:nvPicPr>
        <p:blipFill rotWithShape="1">
          <a:blip r:embed="rId3">
            <a:alphaModFix/>
          </a:blip>
          <a:srcRect b="0" l="0" r="0" t="0"/>
          <a:stretch/>
        </p:blipFill>
        <p:spPr>
          <a:xfrm>
            <a:off x="437375" y="742950"/>
            <a:ext cx="10963751" cy="6115049"/>
          </a:xfrm>
          <a:prstGeom prst="rect">
            <a:avLst/>
          </a:prstGeom>
          <a:noFill/>
          <a:ln>
            <a:noFill/>
          </a:ln>
        </p:spPr>
      </p:pic>
      <p:pic>
        <p:nvPicPr>
          <p:cNvPr id="1159" name="Google Shape;1159;p63"/>
          <p:cNvPicPr preferRelativeResize="0"/>
          <p:nvPr/>
        </p:nvPicPr>
        <p:blipFill rotWithShape="1">
          <a:blip r:embed="rId4">
            <a:alphaModFix/>
          </a:blip>
          <a:srcRect b="0" l="0" r="0" t="0"/>
          <a:stretch/>
        </p:blipFill>
        <p:spPr>
          <a:xfrm>
            <a:off x="10198290" y="3942497"/>
            <a:ext cx="1914525" cy="2057400"/>
          </a:xfrm>
          <a:prstGeom prst="rect">
            <a:avLst/>
          </a:prstGeom>
          <a:noFill/>
          <a:ln>
            <a:noFill/>
          </a:ln>
        </p:spPr>
      </p:pic>
      <p:sp>
        <p:nvSpPr>
          <p:cNvPr id="1160" name="Google Shape;1160;p63"/>
          <p:cNvSpPr/>
          <p:nvPr/>
        </p:nvSpPr>
        <p:spPr>
          <a:xfrm>
            <a:off x="9787950" y="264750"/>
            <a:ext cx="2070900" cy="459600"/>
          </a:xfrm>
          <a:prstGeom prst="chevron">
            <a:avLst>
              <a:gd fmla="val 50000" name="adj"/>
            </a:avLst>
          </a:prstGeom>
          <a:solidFill>
            <a:srgbClr val="FF66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pic>
        <p:nvPicPr>
          <p:cNvPr id="1165" name="Google Shape;1165;p62"/>
          <p:cNvPicPr preferRelativeResize="0"/>
          <p:nvPr/>
        </p:nvPicPr>
        <p:blipFill rotWithShape="1">
          <a:blip r:embed="rId3">
            <a:alphaModFix/>
          </a:blip>
          <a:srcRect b="0" l="0" r="0" t="0"/>
          <a:stretch/>
        </p:blipFill>
        <p:spPr>
          <a:xfrm>
            <a:off x="609600" y="709600"/>
            <a:ext cx="11084050" cy="6148399"/>
          </a:xfrm>
          <a:prstGeom prst="rect">
            <a:avLst/>
          </a:prstGeom>
          <a:noFill/>
          <a:ln>
            <a:noFill/>
          </a:ln>
        </p:spPr>
      </p:pic>
      <p:pic>
        <p:nvPicPr>
          <p:cNvPr id="1166" name="Google Shape;1166;p62"/>
          <p:cNvPicPr preferRelativeResize="0"/>
          <p:nvPr/>
        </p:nvPicPr>
        <p:blipFill rotWithShape="1">
          <a:blip r:embed="rId4">
            <a:alphaModFix/>
          </a:blip>
          <a:srcRect b="0" l="0" r="0" t="0"/>
          <a:stretch/>
        </p:blipFill>
        <p:spPr>
          <a:xfrm>
            <a:off x="7901510" y="4309487"/>
            <a:ext cx="2190750" cy="2047875"/>
          </a:xfrm>
          <a:prstGeom prst="rect">
            <a:avLst/>
          </a:prstGeom>
          <a:noFill/>
          <a:ln>
            <a:noFill/>
          </a:ln>
        </p:spPr>
      </p:pic>
      <p:pic>
        <p:nvPicPr>
          <p:cNvPr id="1167" name="Google Shape;1167;p62"/>
          <p:cNvPicPr preferRelativeResize="0"/>
          <p:nvPr/>
        </p:nvPicPr>
        <p:blipFill rotWithShape="1">
          <a:blip r:embed="rId5">
            <a:alphaModFix/>
          </a:blip>
          <a:srcRect b="0" l="0" r="0" t="0"/>
          <a:stretch/>
        </p:blipFill>
        <p:spPr>
          <a:xfrm>
            <a:off x="7306026" y="264750"/>
            <a:ext cx="1903150" cy="1885600"/>
          </a:xfrm>
          <a:prstGeom prst="rect">
            <a:avLst/>
          </a:prstGeom>
          <a:noFill/>
          <a:ln>
            <a:noFill/>
          </a:ln>
        </p:spPr>
      </p:pic>
      <p:sp>
        <p:nvSpPr>
          <p:cNvPr id="1168" name="Google Shape;1168;p62"/>
          <p:cNvSpPr/>
          <p:nvPr/>
        </p:nvSpPr>
        <p:spPr>
          <a:xfrm>
            <a:off x="9787950" y="264750"/>
            <a:ext cx="2070900" cy="459600"/>
          </a:xfrm>
          <a:prstGeom prst="chevron">
            <a:avLst>
              <a:gd fmla="val 50000" name="adj"/>
            </a:avLst>
          </a:prstGeom>
          <a:solidFill>
            <a:srgbClr val="FF66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pic>
        <p:nvPicPr>
          <p:cNvPr id="1173" name="Google Shape;1173;p59"/>
          <p:cNvPicPr preferRelativeResize="0"/>
          <p:nvPr>
            <p:ph idx="1" type="body"/>
          </p:nvPr>
        </p:nvPicPr>
        <p:blipFill rotWithShape="1">
          <a:blip r:embed="rId3">
            <a:alphaModFix/>
          </a:blip>
          <a:srcRect b="0" l="0" r="0" t="0"/>
          <a:stretch/>
        </p:blipFill>
        <p:spPr>
          <a:xfrm>
            <a:off x="418525" y="724350"/>
            <a:ext cx="11242500" cy="6133500"/>
          </a:xfrm>
          <a:prstGeom prst="rect">
            <a:avLst/>
          </a:prstGeom>
          <a:noFill/>
          <a:ln>
            <a:noFill/>
          </a:ln>
        </p:spPr>
      </p:pic>
      <p:sp>
        <p:nvSpPr>
          <p:cNvPr id="1174" name="Google Shape;1174;p59"/>
          <p:cNvSpPr/>
          <p:nvPr/>
        </p:nvSpPr>
        <p:spPr>
          <a:xfrm>
            <a:off x="9787950" y="264750"/>
            <a:ext cx="2070900" cy="459600"/>
          </a:xfrm>
          <a:prstGeom prst="chevron">
            <a:avLst>
              <a:gd fmla="val 50000" name="adj"/>
            </a:avLst>
          </a:prstGeom>
          <a:solidFill>
            <a:srgbClr val="FF66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pic>
        <p:nvPicPr>
          <p:cNvPr id="1175" name="Google Shape;1175;p59"/>
          <p:cNvPicPr preferRelativeResize="0"/>
          <p:nvPr/>
        </p:nvPicPr>
        <p:blipFill>
          <a:blip r:embed="rId4">
            <a:alphaModFix/>
          </a:blip>
          <a:stretch>
            <a:fillRect/>
          </a:stretch>
        </p:blipFill>
        <p:spPr>
          <a:xfrm>
            <a:off x="9659647" y="4639847"/>
            <a:ext cx="1431850" cy="141772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sp>
        <p:nvSpPr>
          <p:cNvPr id="1180" name="Google Shape;1180;p64"/>
          <p:cNvSpPr/>
          <p:nvPr/>
        </p:nvSpPr>
        <p:spPr>
          <a:xfrm>
            <a:off x="6416850" y="1742875"/>
            <a:ext cx="2070900" cy="459600"/>
          </a:xfrm>
          <a:prstGeom prst="chevron">
            <a:avLst>
              <a:gd fmla="val 50000" name="adj"/>
            </a:avLst>
          </a:prstGeom>
          <a:solidFill>
            <a:srgbClr val="7030A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grpSp>
        <p:nvGrpSpPr>
          <p:cNvPr id="1181" name="Google Shape;1181;p64"/>
          <p:cNvGrpSpPr/>
          <p:nvPr/>
        </p:nvGrpSpPr>
        <p:grpSpPr>
          <a:xfrm>
            <a:off x="2306638" y="170022"/>
            <a:ext cx="6684000" cy="738641"/>
            <a:chOff x="3069238" y="46934"/>
            <a:chExt cx="6684000" cy="738641"/>
          </a:xfrm>
        </p:grpSpPr>
        <p:sp>
          <p:nvSpPr>
            <p:cNvPr id="1182" name="Google Shape;1182;p64"/>
            <p:cNvSpPr txBox="1"/>
            <p:nvPr/>
          </p:nvSpPr>
          <p:spPr>
            <a:xfrm>
              <a:off x="4739742" y="46934"/>
              <a:ext cx="28887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rgbClr val="000000"/>
                  </a:solidFill>
                  <a:latin typeface="Arial"/>
                  <a:ea typeface="Arial"/>
                  <a:cs typeface="Arial"/>
                  <a:sym typeface="Arial"/>
                </a:rPr>
                <a:t>Contents</a:t>
              </a:r>
              <a:r>
                <a:rPr b="0" i="0" lang="en-GB" sz="2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1183" name="Google Shape;1183;p64"/>
            <p:cNvPicPr preferRelativeResize="0"/>
            <p:nvPr/>
          </p:nvPicPr>
          <p:blipFill rotWithShape="1">
            <a:blip r:embed="rId3">
              <a:alphaModFix/>
            </a:blip>
            <a:srcRect b="0" l="0" r="0" t="0"/>
            <a:stretch/>
          </p:blipFill>
          <p:spPr>
            <a:xfrm>
              <a:off x="7369125" y="126875"/>
              <a:ext cx="2384113" cy="646225"/>
            </a:xfrm>
            <a:prstGeom prst="rect">
              <a:avLst/>
            </a:prstGeom>
            <a:noFill/>
            <a:ln>
              <a:noFill/>
            </a:ln>
          </p:spPr>
        </p:pic>
        <p:pic>
          <p:nvPicPr>
            <p:cNvPr id="1184" name="Google Shape;1184;p64"/>
            <p:cNvPicPr preferRelativeResize="0"/>
            <p:nvPr/>
          </p:nvPicPr>
          <p:blipFill rotWithShape="1">
            <a:blip r:embed="rId4">
              <a:alphaModFix/>
            </a:blip>
            <a:srcRect b="0" l="0" r="0" t="0"/>
            <a:stretch/>
          </p:blipFill>
          <p:spPr>
            <a:xfrm>
              <a:off x="3069238" y="77675"/>
              <a:ext cx="1822910" cy="707900"/>
            </a:xfrm>
            <a:prstGeom prst="rect">
              <a:avLst/>
            </a:prstGeom>
            <a:noFill/>
            <a:ln>
              <a:noFill/>
            </a:ln>
          </p:spPr>
        </p:pic>
      </p:grpSp>
      <p:graphicFrame>
        <p:nvGraphicFramePr>
          <p:cNvPr id="1185" name="Google Shape;1185;p64"/>
          <p:cNvGraphicFramePr/>
          <p:nvPr/>
        </p:nvGraphicFramePr>
        <p:xfrm>
          <a:off x="677775" y="1379600"/>
          <a:ext cx="3000000" cy="3000000"/>
        </p:xfrm>
        <a:graphic>
          <a:graphicData uri="http://schemas.openxmlformats.org/drawingml/2006/table">
            <a:tbl>
              <a:tblPr>
                <a:noFill/>
                <a:tableStyleId>{F6B9F689-7D19-44DD-A1E5-CB2F15CC5999}</a:tableStyleId>
              </a:tblPr>
              <a:tblGrid>
                <a:gridCol w="6867525"/>
              </a:tblGrid>
              <a:tr h="323850">
                <a:tc>
                  <a:txBody>
                    <a:bodyPr/>
                    <a:lstStyle/>
                    <a:p>
                      <a:pPr indent="0" lvl="0" marL="0" rtl="0" algn="l">
                        <a:spcBef>
                          <a:spcPts val="0"/>
                        </a:spcBef>
                        <a:spcAft>
                          <a:spcPts val="0"/>
                        </a:spcAft>
                        <a:buNone/>
                      </a:pPr>
                      <a:r>
                        <a:rPr b="1" lang="en-GB" sz="2000"/>
                        <a:t>6. Energy-Saving and Sustainability (Purple)</a:t>
                      </a:r>
                      <a:endParaRPr b="1" sz="2000"/>
                    </a:p>
                  </a:txBody>
                  <a:tcPr marT="9525" marB="91425" marR="9525" marL="9525" anchor="ctr"/>
                </a:tc>
              </a:tr>
              <a:tr h="323850">
                <a:tc>
                  <a:txBody>
                    <a:bodyPr/>
                    <a:lstStyle/>
                    <a:p>
                      <a:pPr indent="0" lvl="0" marL="0" rtl="0" algn="l">
                        <a:spcBef>
                          <a:spcPts val="0"/>
                        </a:spcBef>
                        <a:spcAft>
                          <a:spcPts val="0"/>
                        </a:spcAft>
                        <a:buNone/>
                      </a:pPr>
                      <a:r>
                        <a:t/>
                      </a:r>
                      <a:endParaRPr/>
                    </a:p>
                  </a:txBody>
                  <a:tcPr marT="9525" marB="91425" marR="9525" marL="9525" anchor="b">
                    <a:solidFill>
                      <a:srgbClr val="7030A0"/>
                    </a:solidFill>
                  </a:tcPr>
                </a:tc>
              </a:tr>
              <a:tr h="323850">
                <a:tc>
                  <a:txBody>
                    <a:bodyPr/>
                    <a:lstStyle/>
                    <a:p>
                      <a:pPr indent="0" lvl="0" marL="0" rtl="0" algn="l">
                        <a:spcBef>
                          <a:spcPts val="0"/>
                        </a:spcBef>
                        <a:spcAft>
                          <a:spcPts val="0"/>
                        </a:spcAft>
                        <a:buNone/>
                      </a:pPr>
                      <a:r>
                        <a:rPr lang="en-GB" sz="2000"/>
                        <a:t>Focus: Green initiatives and sustainability efforts.</a:t>
                      </a:r>
                      <a:endParaRPr sz="2000"/>
                    </a:p>
                  </a:txBody>
                  <a:tcPr marT="9525" marB="91425" marR="9525" marL="9525" anchor="b"/>
                </a:tc>
              </a:tr>
              <a:tr h="323850">
                <a:tc>
                  <a:txBody>
                    <a:bodyPr/>
                    <a:lstStyle/>
                    <a:p>
                      <a:pPr indent="0" lvl="0" marL="0" rtl="0" algn="l">
                        <a:spcBef>
                          <a:spcPts val="0"/>
                        </a:spcBef>
                        <a:spcAft>
                          <a:spcPts val="0"/>
                        </a:spcAft>
                        <a:buNone/>
                      </a:pPr>
                      <a:r>
                        <a:t/>
                      </a:r>
                      <a:endParaRPr/>
                    </a:p>
                  </a:txBody>
                  <a:tcPr marT="9525" marB="91425" marR="9525" marL="85725" anchor="ctr"/>
                </a:tc>
              </a:tr>
              <a:tr h="323850">
                <a:tc>
                  <a:txBody>
                    <a:bodyPr/>
                    <a:lstStyle/>
                    <a:p>
                      <a:pPr indent="0" lvl="0" marL="0" rtl="0" algn="l">
                        <a:spcBef>
                          <a:spcPts val="0"/>
                        </a:spcBef>
                        <a:spcAft>
                          <a:spcPts val="0"/>
                        </a:spcAft>
                        <a:buNone/>
                      </a:pPr>
                      <a:r>
                        <a:rPr lang="en-GB" sz="2000"/>
                        <a:t>Energy Saving Changes at Home</a:t>
                      </a:r>
                      <a:endParaRPr sz="2000"/>
                    </a:p>
                  </a:txBody>
                  <a:tcPr marT="9525" marB="91425" marR="9525" marL="85725" anchor="ctr"/>
                </a:tc>
              </a:tr>
              <a:tr h="323850">
                <a:tc>
                  <a:txBody>
                    <a:bodyPr/>
                    <a:lstStyle/>
                    <a:p>
                      <a:pPr indent="0" lvl="0" marL="0" rtl="0" algn="l">
                        <a:spcBef>
                          <a:spcPts val="0"/>
                        </a:spcBef>
                        <a:spcAft>
                          <a:spcPts val="0"/>
                        </a:spcAft>
                        <a:buNone/>
                      </a:pPr>
                      <a:r>
                        <a:rPr lang="en-GB" sz="2000"/>
                        <a:t>Energy Saving Support Green Doctors</a:t>
                      </a:r>
                      <a:endParaRPr sz="2000"/>
                    </a:p>
                  </a:txBody>
                  <a:tcPr marT="9525" marB="91425" marR="9525" marL="85725" anchor="ctr"/>
                </a:tc>
              </a:tr>
              <a:tr h="333375">
                <a:tc>
                  <a:txBody>
                    <a:bodyPr/>
                    <a:lstStyle/>
                    <a:p>
                      <a:pPr indent="0" lvl="0" marL="0" rtl="0" algn="l">
                        <a:spcBef>
                          <a:spcPts val="0"/>
                        </a:spcBef>
                        <a:spcAft>
                          <a:spcPts val="0"/>
                        </a:spcAft>
                        <a:buNone/>
                      </a:pPr>
                      <a:r>
                        <a:rPr lang="en-GB" sz="2000"/>
                        <a:t>Sustain IT</a:t>
                      </a:r>
                      <a:endParaRPr sz="2000"/>
                    </a:p>
                  </a:txBody>
                  <a:tcPr marT="9525" marB="91425" marR="9525" marL="85725" anchor="ctr"/>
                </a:tc>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id="1191" name="Google Shape;1191;p65"/>
          <p:cNvSpPr txBox="1"/>
          <p:nvPr>
            <p:ph type="title"/>
          </p:nvPr>
        </p:nvSpPr>
        <p:spPr>
          <a:xfrm>
            <a:off x="0" y="-51200"/>
            <a:ext cx="9649200" cy="1211400"/>
          </a:xfrm>
          <a:prstGeom prst="rect">
            <a:avLst/>
          </a:prstGeom>
          <a:solidFill>
            <a:srgbClr val="C7EDFC"/>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Font typeface="Arial"/>
              <a:buNone/>
            </a:pPr>
            <a:r>
              <a:rPr lang="en-GB" sz="2400">
                <a:latin typeface="Arial"/>
                <a:ea typeface="Arial"/>
                <a:cs typeface="Arial"/>
                <a:sym typeface="Arial"/>
              </a:rPr>
              <a:t>You can save energy by making small changes to your home and habits, which can have a big impact in saving you money and your carbon footprint.</a:t>
            </a:r>
            <a:endParaRPr sz="4000">
              <a:latin typeface="Arial"/>
              <a:ea typeface="Arial"/>
              <a:cs typeface="Arial"/>
              <a:sym typeface="Arial"/>
            </a:endParaRPr>
          </a:p>
        </p:txBody>
      </p:sp>
      <p:sp>
        <p:nvSpPr>
          <p:cNvPr id="1192" name="Google Shape;1192;p65"/>
          <p:cNvSpPr txBox="1"/>
          <p:nvPr>
            <p:ph idx="1" type="body"/>
          </p:nvPr>
        </p:nvSpPr>
        <p:spPr>
          <a:xfrm>
            <a:off x="96709" y="1236420"/>
            <a:ext cx="11998500" cy="5266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b="1" lang="en-GB" sz="2500"/>
              <a:t>Here are some changes you can make without spending a penny:</a:t>
            </a:r>
            <a:endParaRPr sz="2500"/>
          </a:p>
          <a:p>
            <a:pPr indent="-222883" lvl="0" marL="228600" rtl="0" algn="l">
              <a:lnSpc>
                <a:spcPct val="90000"/>
              </a:lnSpc>
              <a:spcBef>
                <a:spcPts val="1000"/>
              </a:spcBef>
              <a:spcAft>
                <a:spcPts val="0"/>
              </a:spcAft>
              <a:buClr>
                <a:schemeClr val="dk1"/>
              </a:buClr>
              <a:buSzPts val="2500"/>
              <a:buChar char="•"/>
            </a:pPr>
            <a:r>
              <a:rPr lang="en-GB" sz="2500"/>
              <a:t>Close your curtains at dusk to stop heat escaping. Make sure that your curtains don't block radiators as this will stop heat flowing into the room.</a:t>
            </a:r>
            <a:endParaRPr sz="2500"/>
          </a:p>
          <a:p>
            <a:pPr indent="-222883" lvl="0" marL="228600" rtl="0" algn="l">
              <a:lnSpc>
                <a:spcPct val="90000"/>
              </a:lnSpc>
              <a:spcBef>
                <a:spcPts val="1000"/>
              </a:spcBef>
              <a:spcAft>
                <a:spcPts val="0"/>
              </a:spcAft>
              <a:buClr>
                <a:schemeClr val="dk1"/>
              </a:buClr>
              <a:buSzPts val="2500"/>
              <a:buChar char="•"/>
            </a:pPr>
            <a:r>
              <a:rPr lang="en-GB" sz="2500"/>
              <a:t>Don't leave appliances on stand-by.</a:t>
            </a:r>
            <a:endParaRPr sz="2500"/>
          </a:p>
          <a:p>
            <a:pPr indent="-222883" lvl="0" marL="228600" rtl="0" algn="l">
              <a:lnSpc>
                <a:spcPct val="90000"/>
              </a:lnSpc>
              <a:spcBef>
                <a:spcPts val="1000"/>
              </a:spcBef>
              <a:spcAft>
                <a:spcPts val="0"/>
              </a:spcAft>
              <a:buClr>
                <a:schemeClr val="dk1"/>
              </a:buClr>
              <a:buSzPts val="2500"/>
              <a:buChar char="•"/>
            </a:pPr>
            <a:r>
              <a:rPr lang="en-GB" sz="2500"/>
              <a:t>Turning your thermostat down by 1 °C can cut your bills by up to 10%. Rooms temperatures should be around 18 °C, except the living room that should be set at 21 °C. For vulnerable people and small children keep room temperatures at 21 °C.</a:t>
            </a:r>
            <a:endParaRPr sz="2500"/>
          </a:p>
          <a:p>
            <a:pPr indent="-222883" lvl="0" marL="228600" rtl="0" algn="l">
              <a:lnSpc>
                <a:spcPct val="90000"/>
              </a:lnSpc>
              <a:spcBef>
                <a:spcPts val="1000"/>
              </a:spcBef>
              <a:spcAft>
                <a:spcPts val="0"/>
              </a:spcAft>
              <a:buClr>
                <a:schemeClr val="dk1"/>
              </a:buClr>
              <a:buSzPts val="2500"/>
              <a:buChar char="•"/>
            </a:pPr>
            <a:r>
              <a:rPr lang="en-GB" sz="2500"/>
              <a:t>Switch off lights when you leave a room. Energy saving bulbs can save you up to £8 per year per bulb compared to traditional ones. Residents in receipt of benefits can receive two free bulbs from the council.</a:t>
            </a:r>
            <a:endParaRPr sz="2500"/>
          </a:p>
          <a:p>
            <a:pPr indent="-222883" lvl="0" marL="228600" rtl="0" algn="l">
              <a:lnSpc>
                <a:spcPct val="90000"/>
              </a:lnSpc>
              <a:spcBef>
                <a:spcPts val="1000"/>
              </a:spcBef>
              <a:spcAft>
                <a:spcPts val="0"/>
              </a:spcAft>
              <a:buClr>
                <a:schemeClr val="dk1"/>
              </a:buClr>
              <a:buSzPts val="2500"/>
              <a:buChar char="•"/>
            </a:pPr>
            <a:r>
              <a:rPr lang="en-GB" sz="2500"/>
              <a:t>Wash your clothes at 30 °C instead of 40 °C. This uses a third less electricity.</a:t>
            </a:r>
            <a:endParaRPr sz="2500"/>
          </a:p>
          <a:p>
            <a:pPr indent="-222883" lvl="0" marL="228600" rtl="0" algn="l">
              <a:lnSpc>
                <a:spcPct val="90000"/>
              </a:lnSpc>
              <a:spcBef>
                <a:spcPts val="1000"/>
              </a:spcBef>
              <a:spcAft>
                <a:spcPts val="0"/>
              </a:spcAft>
              <a:buClr>
                <a:schemeClr val="dk1"/>
              </a:buClr>
              <a:buSzPts val="2500"/>
              <a:buChar char="•"/>
            </a:pPr>
            <a:r>
              <a:rPr lang="en-GB" sz="2500"/>
              <a:t>Only boil the amount of water that you need when using the kettle.</a:t>
            </a:r>
            <a:endParaRPr sz="2500"/>
          </a:p>
          <a:p>
            <a:pPr indent="-222883" lvl="0" marL="228600" rtl="0" algn="l">
              <a:lnSpc>
                <a:spcPct val="90000"/>
              </a:lnSpc>
              <a:spcBef>
                <a:spcPts val="1000"/>
              </a:spcBef>
              <a:spcAft>
                <a:spcPts val="0"/>
              </a:spcAft>
              <a:buClr>
                <a:schemeClr val="dk1"/>
              </a:buClr>
              <a:buSzPts val="2500"/>
              <a:buChar char="•"/>
            </a:pPr>
            <a:r>
              <a:rPr lang="en-GB" sz="2500"/>
              <a:t>Check to see if you are eligible to receive a grant for your home.</a:t>
            </a:r>
            <a:endParaRPr sz="2500"/>
          </a:p>
          <a:p>
            <a:pPr indent="-64135" lvl="0" marL="228600" rtl="0" algn="l">
              <a:lnSpc>
                <a:spcPct val="90000"/>
              </a:lnSpc>
              <a:spcBef>
                <a:spcPts val="1000"/>
              </a:spcBef>
              <a:spcAft>
                <a:spcPts val="0"/>
              </a:spcAft>
              <a:buClr>
                <a:schemeClr val="dk1"/>
              </a:buClr>
              <a:buSzPts val="2800"/>
              <a:buNone/>
            </a:pPr>
            <a:r>
              <a:t/>
            </a:r>
            <a:endParaRPr sz="2500"/>
          </a:p>
        </p:txBody>
      </p:sp>
      <p:sp>
        <p:nvSpPr>
          <p:cNvPr id="1193" name="Google Shape;1193;p65"/>
          <p:cNvSpPr/>
          <p:nvPr/>
        </p:nvSpPr>
        <p:spPr>
          <a:xfrm>
            <a:off x="9771400" y="264750"/>
            <a:ext cx="2070900" cy="459600"/>
          </a:xfrm>
          <a:prstGeom prst="chevron">
            <a:avLst>
              <a:gd fmla="val 50000" name="adj"/>
            </a:avLst>
          </a:prstGeom>
          <a:solidFill>
            <a:srgbClr val="7030A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pic>
        <p:nvPicPr>
          <p:cNvPr id="1199" name="Google Shape;1199;p66"/>
          <p:cNvPicPr preferRelativeResize="0"/>
          <p:nvPr>
            <p:ph idx="1" type="body"/>
          </p:nvPr>
        </p:nvPicPr>
        <p:blipFill rotWithShape="1">
          <a:blip r:embed="rId3">
            <a:alphaModFix/>
          </a:blip>
          <a:srcRect b="0" l="0" r="0" t="0"/>
          <a:stretch/>
        </p:blipFill>
        <p:spPr>
          <a:xfrm>
            <a:off x="966925" y="100"/>
            <a:ext cx="5388900" cy="6858000"/>
          </a:xfrm>
          <a:prstGeom prst="rect">
            <a:avLst/>
          </a:prstGeom>
          <a:noFill/>
          <a:ln>
            <a:noFill/>
          </a:ln>
        </p:spPr>
      </p:pic>
      <p:pic>
        <p:nvPicPr>
          <p:cNvPr id="1200" name="Google Shape;1200;p66"/>
          <p:cNvPicPr preferRelativeResize="0"/>
          <p:nvPr/>
        </p:nvPicPr>
        <p:blipFill rotWithShape="1">
          <a:blip r:embed="rId4">
            <a:alphaModFix/>
          </a:blip>
          <a:srcRect b="0" l="0" r="0" t="0"/>
          <a:stretch/>
        </p:blipFill>
        <p:spPr>
          <a:xfrm>
            <a:off x="6355775" y="724350"/>
            <a:ext cx="5261850" cy="6133649"/>
          </a:xfrm>
          <a:prstGeom prst="rect">
            <a:avLst/>
          </a:prstGeom>
          <a:noFill/>
          <a:ln>
            <a:noFill/>
          </a:ln>
        </p:spPr>
      </p:pic>
      <p:sp>
        <p:nvSpPr>
          <p:cNvPr id="1201" name="Google Shape;1201;p66"/>
          <p:cNvSpPr/>
          <p:nvPr/>
        </p:nvSpPr>
        <p:spPr>
          <a:xfrm>
            <a:off x="9771400" y="264750"/>
            <a:ext cx="2070900" cy="459600"/>
          </a:xfrm>
          <a:prstGeom prst="chevron">
            <a:avLst>
              <a:gd fmla="val 50000" name="adj"/>
            </a:avLst>
          </a:prstGeom>
          <a:solidFill>
            <a:srgbClr val="7030A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8"/>
          <p:cNvSpPr txBox="1"/>
          <p:nvPr>
            <p:ph idx="1" type="body"/>
          </p:nvPr>
        </p:nvSpPr>
        <p:spPr>
          <a:xfrm>
            <a:off x="415625" y="1056399"/>
            <a:ext cx="11544300" cy="56508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70000"/>
              </a:lnSpc>
              <a:spcBef>
                <a:spcPts val="0"/>
              </a:spcBef>
              <a:spcAft>
                <a:spcPts val="0"/>
              </a:spcAft>
              <a:buClr>
                <a:srgbClr val="111478"/>
              </a:buClr>
              <a:buSzPct val="75000"/>
              <a:buNone/>
            </a:pPr>
            <a:r>
              <a:rPr b="0" i="0" lang="en-GB" sz="9600">
                <a:latin typeface="Arial"/>
                <a:ea typeface="Arial"/>
                <a:cs typeface="Arial"/>
                <a:sym typeface="Arial"/>
              </a:rPr>
              <a:t>Diabetes is a serious condition where your blood glucose level is too high. It can happen when your body doesn't produce enough insulin or the insulin it produces isn't effective. Or, when your body can't produce any insulin at all.</a:t>
            </a:r>
            <a:endParaRPr b="1" i="0" sz="9600">
              <a:latin typeface="Arial"/>
              <a:ea typeface="Arial"/>
              <a:cs typeface="Arial"/>
              <a:sym typeface="Arial"/>
            </a:endParaRPr>
          </a:p>
          <a:p>
            <a:pPr indent="0" lvl="0" marL="0" rtl="0" algn="l">
              <a:lnSpc>
                <a:spcPct val="90000"/>
              </a:lnSpc>
              <a:spcBef>
                <a:spcPts val="1000"/>
              </a:spcBef>
              <a:spcAft>
                <a:spcPts val="0"/>
              </a:spcAft>
              <a:buClr>
                <a:srgbClr val="111478"/>
              </a:buClr>
              <a:buSzPct val="83333"/>
              <a:buNone/>
            </a:pPr>
            <a:r>
              <a:rPr b="1" i="0" lang="en-GB" sz="9600">
                <a:latin typeface="Arial"/>
                <a:ea typeface="Arial"/>
                <a:cs typeface="Arial"/>
                <a:sym typeface="Arial"/>
              </a:rPr>
              <a:t>Symptoms of </a:t>
            </a:r>
            <a:r>
              <a:rPr b="1" lang="en-GB" sz="9600"/>
              <a:t>D</a:t>
            </a:r>
            <a:r>
              <a:rPr b="1" i="0" lang="en-GB" sz="9600">
                <a:latin typeface="Arial"/>
                <a:ea typeface="Arial"/>
                <a:cs typeface="Arial"/>
                <a:sym typeface="Arial"/>
              </a:rPr>
              <a:t>iabetes</a:t>
            </a:r>
            <a:endParaRPr sz="9600"/>
          </a:p>
          <a:p>
            <a:pPr indent="0" lvl="0" marL="0" rtl="0" algn="l">
              <a:lnSpc>
                <a:spcPct val="90000"/>
              </a:lnSpc>
              <a:spcBef>
                <a:spcPts val="1000"/>
              </a:spcBef>
              <a:spcAft>
                <a:spcPts val="0"/>
              </a:spcAft>
              <a:buClr>
                <a:srgbClr val="111478"/>
              </a:buClr>
              <a:buSzPct val="83333"/>
              <a:buNone/>
            </a:pPr>
            <a:r>
              <a:rPr b="0" i="0" lang="en-GB" sz="9600">
                <a:latin typeface="Arial"/>
                <a:ea typeface="Arial"/>
                <a:cs typeface="Arial"/>
                <a:sym typeface="Arial"/>
              </a:rPr>
              <a:t>The symptoms can depend on the type of diabetes you have. But the common symptoms of diabetes include:</a:t>
            </a:r>
            <a:endParaRPr b="0" i="0" sz="9600">
              <a:latin typeface="Arial"/>
              <a:ea typeface="Arial"/>
              <a:cs typeface="Arial"/>
              <a:sym typeface="Arial"/>
            </a:endParaRPr>
          </a:p>
          <a:p>
            <a:pPr indent="0" lvl="0" marL="0" rtl="0" algn="l">
              <a:lnSpc>
                <a:spcPct val="90000"/>
              </a:lnSpc>
              <a:spcBef>
                <a:spcPts val="1000"/>
              </a:spcBef>
              <a:spcAft>
                <a:spcPts val="0"/>
              </a:spcAft>
              <a:buClr>
                <a:srgbClr val="111478"/>
              </a:buClr>
              <a:buSzPct val="83333"/>
              <a:buNone/>
            </a:pPr>
            <a:r>
              <a:t/>
            </a:r>
            <a:endParaRPr sz="9600"/>
          </a:p>
          <a:p>
            <a:pPr indent="-228600" lvl="0" marL="228600" rtl="0" algn="l">
              <a:lnSpc>
                <a:spcPct val="22500"/>
              </a:lnSpc>
              <a:spcBef>
                <a:spcPts val="1000"/>
              </a:spcBef>
              <a:spcAft>
                <a:spcPts val="0"/>
              </a:spcAft>
              <a:buSzPct val="100000"/>
              <a:buFont typeface="Arial"/>
              <a:buChar char="•"/>
            </a:pPr>
            <a:r>
              <a:rPr b="0" i="0" lang="en-GB" sz="9600">
                <a:latin typeface="Arial"/>
                <a:ea typeface="Arial"/>
                <a:cs typeface="Arial"/>
                <a:sym typeface="Arial"/>
              </a:rPr>
              <a:t>Going to the toilet a lot, especially at night</a:t>
            </a:r>
            <a:endParaRPr sz="9600"/>
          </a:p>
          <a:p>
            <a:pPr indent="-228600" lvl="0" marL="228600" rtl="0" algn="l">
              <a:lnSpc>
                <a:spcPct val="22500"/>
              </a:lnSpc>
              <a:spcBef>
                <a:spcPts val="1900"/>
              </a:spcBef>
              <a:spcAft>
                <a:spcPts val="0"/>
              </a:spcAft>
              <a:buSzPct val="100000"/>
              <a:buFont typeface="Arial"/>
              <a:buChar char="•"/>
            </a:pPr>
            <a:r>
              <a:rPr b="0" i="0" lang="en-GB" sz="9600">
                <a:latin typeface="Arial"/>
                <a:ea typeface="Arial"/>
                <a:cs typeface="Arial"/>
                <a:sym typeface="Arial"/>
              </a:rPr>
              <a:t>Being really thirsty</a:t>
            </a:r>
            <a:endParaRPr sz="9600"/>
          </a:p>
          <a:p>
            <a:pPr indent="-228600" lvl="0" marL="228600" rtl="0" algn="l">
              <a:lnSpc>
                <a:spcPct val="22500"/>
              </a:lnSpc>
              <a:spcBef>
                <a:spcPts val="1900"/>
              </a:spcBef>
              <a:spcAft>
                <a:spcPts val="0"/>
              </a:spcAft>
              <a:buSzPct val="100000"/>
              <a:buFont typeface="Arial"/>
              <a:buChar char="•"/>
            </a:pPr>
            <a:r>
              <a:rPr b="0" i="0" lang="en-GB" sz="9600">
                <a:latin typeface="Arial"/>
                <a:ea typeface="Arial"/>
                <a:cs typeface="Arial"/>
                <a:sym typeface="Arial"/>
              </a:rPr>
              <a:t>Feeling more tired than usual</a:t>
            </a:r>
            <a:endParaRPr sz="9600"/>
          </a:p>
          <a:p>
            <a:pPr indent="-228600" lvl="0" marL="228600" rtl="0" algn="l">
              <a:lnSpc>
                <a:spcPct val="22500"/>
              </a:lnSpc>
              <a:spcBef>
                <a:spcPts val="1900"/>
              </a:spcBef>
              <a:spcAft>
                <a:spcPts val="0"/>
              </a:spcAft>
              <a:buSzPct val="100000"/>
              <a:buFont typeface="Arial"/>
              <a:buChar char="•"/>
            </a:pPr>
            <a:r>
              <a:rPr b="0" i="0" lang="en-GB" sz="9600">
                <a:latin typeface="Arial"/>
                <a:ea typeface="Arial"/>
                <a:cs typeface="Arial"/>
                <a:sym typeface="Arial"/>
              </a:rPr>
              <a:t>Losing weight without trying to</a:t>
            </a:r>
            <a:endParaRPr sz="9600"/>
          </a:p>
          <a:p>
            <a:pPr indent="-228600" lvl="0" marL="228600" rtl="0" algn="l">
              <a:lnSpc>
                <a:spcPct val="22500"/>
              </a:lnSpc>
              <a:spcBef>
                <a:spcPts val="1900"/>
              </a:spcBef>
              <a:spcAft>
                <a:spcPts val="0"/>
              </a:spcAft>
              <a:buSzPct val="100000"/>
              <a:buFont typeface="Arial"/>
              <a:buChar char="•"/>
            </a:pPr>
            <a:r>
              <a:rPr b="0" i="0" lang="en-GB" sz="9600">
                <a:latin typeface="Arial"/>
                <a:ea typeface="Arial"/>
                <a:cs typeface="Arial"/>
                <a:sym typeface="Arial"/>
              </a:rPr>
              <a:t>Genital itching or thrush</a:t>
            </a:r>
            <a:endParaRPr sz="9600"/>
          </a:p>
          <a:p>
            <a:pPr indent="-228600" lvl="0" marL="228600" rtl="0" algn="l">
              <a:lnSpc>
                <a:spcPct val="22500"/>
              </a:lnSpc>
              <a:spcBef>
                <a:spcPts val="1900"/>
              </a:spcBef>
              <a:spcAft>
                <a:spcPts val="0"/>
              </a:spcAft>
              <a:buSzPct val="100000"/>
              <a:buFont typeface="Arial"/>
              <a:buChar char="•"/>
            </a:pPr>
            <a:r>
              <a:rPr b="0" i="0" lang="en-GB" sz="9600">
                <a:latin typeface="Arial"/>
                <a:ea typeface="Arial"/>
                <a:cs typeface="Arial"/>
                <a:sym typeface="Arial"/>
              </a:rPr>
              <a:t>Cuts and wounds take longer to heal</a:t>
            </a:r>
            <a:endParaRPr sz="9600"/>
          </a:p>
          <a:p>
            <a:pPr indent="-228600" lvl="0" marL="228600" rtl="0" algn="l">
              <a:lnSpc>
                <a:spcPct val="22500"/>
              </a:lnSpc>
              <a:spcBef>
                <a:spcPts val="1900"/>
              </a:spcBef>
              <a:spcAft>
                <a:spcPts val="0"/>
              </a:spcAft>
              <a:buSzPct val="100000"/>
              <a:buFont typeface="Arial"/>
              <a:buChar char="•"/>
            </a:pPr>
            <a:r>
              <a:rPr b="0" i="0" lang="en-GB" sz="9600">
                <a:latin typeface="Arial"/>
                <a:ea typeface="Arial"/>
                <a:cs typeface="Arial"/>
                <a:sym typeface="Arial"/>
              </a:rPr>
              <a:t>Blurred vision</a:t>
            </a:r>
            <a:endParaRPr b="0" i="0" sz="9600">
              <a:latin typeface="Arial"/>
              <a:ea typeface="Arial"/>
              <a:cs typeface="Arial"/>
              <a:sym typeface="Arial"/>
            </a:endParaRPr>
          </a:p>
          <a:p>
            <a:pPr indent="0" lvl="0" marL="228600" rtl="0" algn="l">
              <a:lnSpc>
                <a:spcPct val="22500"/>
              </a:lnSpc>
              <a:spcBef>
                <a:spcPts val="1900"/>
              </a:spcBef>
              <a:spcAft>
                <a:spcPts val="0"/>
              </a:spcAft>
              <a:buSzPct val="75000"/>
              <a:buNone/>
            </a:pPr>
            <a:r>
              <a:t/>
            </a:r>
            <a:endParaRPr sz="9600"/>
          </a:p>
          <a:p>
            <a:pPr indent="0" lvl="0" marL="0" rtl="0" algn="l">
              <a:lnSpc>
                <a:spcPct val="22500"/>
              </a:lnSpc>
              <a:spcBef>
                <a:spcPts val="1900"/>
              </a:spcBef>
              <a:spcAft>
                <a:spcPts val="0"/>
              </a:spcAft>
              <a:buClr>
                <a:srgbClr val="111478"/>
              </a:buClr>
              <a:buSzPct val="83333"/>
              <a:buNone/>
            </a:pPr>
            <a:r>
              <a:rPr lang="en-GB" sz="9600">
                <a:latin typeface="Arial"/>
                <a:ea typeface="Arial"/>
                <a:cs typeface="Arial"/>
                <a:sym typeface="Arial"/>
              </a:rPr>
              <a:t>Know Diabetes webpage: www.knowdiabetes.org.uk</a:t>
            </a:r>
            <a:endParaRPr b="0" i="0" sz="9600">
              <a:latin typeface="Arial"/>
              <a:ea typeface="Arial"/>
              <a:cs typeface="Arial"/>
              <a:sym typeface="Arial"/>
            </a:endParaRPr>
          </a:p>
          <a:p>
            <a:pPr indent="0" lvl="0" marL="0" rtl="0" algn="l">
              <a:lnSpc>
                <a:spcPct val="90000"/>
              </a:lnSpc>
              <a:spcBef>
                <a:spcPts val="1900"/>
              </a:spcBef>
              <a:spcAft>
                <a:spcPts val="0"/>
              </a:spcAft>
              <a:buClr>
                <a:schemeClr val="dk1"/>
              </a:buClr>
              <a:buSzPct val="100000"/>
              <a:buNone/>
            </a:pPr>
            <a:r>
              <a:t/>
            </a:r>
            <a:endParaRPr b="0" i="0" sz="4800">
              <a:latin typeface="Arial"/>
              <a:ea typeface="Arial"/>
              <a:cs typeface="Arial"/>
              <a:sym typeface="Arial"/>
            </a:endParaRPr>
          </a:p>
          <a:p>
            <a:pPr indent="0" lvl="0" marL="0" rtl="0" algn="l">
              <a:lnSpc>
                <a:spcPct val="90000"/>
              </a:lnSpc>
              <a:spcBef>
                <a:spcPts val="1000"/>
              </a:spcBef>
              <a:spcAft>
                <a:spcPts val="0"/>
              </a:spcAft>
              <a:buClr>
                <a:schemeClr val="dk1"/>
              </a:buClr>
              <a:buSzPct val="100000"/>
              <a:buNone/>
            </a:pPr>
            <a:r>
              <a:t/>
            </a:r>
            <a:endParaRPr sz="4800">
              <a:solidFill>
                <a:srgbClr val="111478"/>
              </a:solidFill>
              <a:latin typeface="Arial"/>
              <a:ea typeface="Arial"/>
              <a:cs typeface="Arial"/>
              <a:sym typeface="Arial"/>
            </a:endParaRPr>
          </a:p>
          <a:p>
            <a:pPr indent="0" lvl="0" marL="0" rtl="0" algn="l">
              <a:lnSpc>
                <a:spcPct val="90000"/>
              </a:lnSpc>
              <a:spcBef>
                <a:spcPts val="1000"/>
              </a:spcBef>
              <a:spcAft>
                <a:spcPts val="0"/>
              </a:spcAft>
              <a:buClr>
                <a:schemeClr val="dk1"/>
              </a:buClr>
              <a:buSzPct val="100000"/>
              <a:buNone/>
            </a:pPr>
            <a:r>
              <a:t/>
            </a:r>
            <a:endParaRPr b="0" i="0">
              <a:solidFill>
                <a:srgbClr val="111478"/>
              </a:solidFill>
              <a:latin typeface="Helvetica Neue"/>
              <a:ea typeface="Helvetica Neue"/>
              <a:cs typeface="Helvetica Neue"/>
              <a:sym typeface="Helvetica Neue"/>
            </a:endParaRPr>
          </a:p>
          <a:p>
            <a:pPr indent="-184150" lvl="0" marL="228600" rtl="0" algn="l">
              <a:lnSpc>
                <a:spcPct val="90000"/>
              </a:lnSpc>
              <a:spcBef>
                <a:spcPts val="1000"/>
              </a:spcBef>
              <a:spcAft>
                <a:spcPts val="0"/>
              </a:spcAft>
              <a:buClr>
                <a:schemeClr val="dk1"/>
              </a:buClr>
              <a:buSzPct val="100000"/>
              <a:buNone/>
            </a:pPr>
            <a:r>
              <a:t/>
            </a:r>
            <a:endParaRPr/>
          </a:p>
        </p:txBody>
      </p:sp>
      <p:pic>
        <p:nvPicPr>
          <p:cNvPr id="478" name="Google Shape;478;p8"/>
          <p:cNvPicPr preferRelativeResize="0"/>
          <p:nvPr/>
        </p:nvPicPr>
        <p:blipFill rotWithShape="1">
          <a:blip r:embed="rId3">
            <a:alphaModFix/>
          </a:blip>
          <a:srcRect b="0" l="0" r="0" t="0"/>
          <a:stretch/>
        </p:blipFill>
        <p:spPr>
          <a:xfrm>
            <a:off x="9471549" y="4109324"/>
            <a:ext cx="2085475" cy="2156725"/>
          </a:xfrm>
          <a:prstGeom prst="rect">
            <a:avLst/>
          </a:prstGeom>
          <a:noFill/>
          <a:ln>
            <a:noFill/>
          </a:ln>
        </p:spPr>
      </p:pic>
      <p:pic>
        <p:nvPicPr>
          <p:cNvPr id="479" name="Google Shape;479;p8"/>
          <p:cNvPicPr preferRelativeResize="0"/>
          <p:nvPr/>
        </p:nvPicPr>
        <p:blipFill rotWithShape="1">
          <a:blip r:embed="rId4">
            <a:alphaModFix/>
          </a:blip>
          <a:srcRect b="0" l="0" r="0" t="0"/>
          <a:stretch/>
        </p:blipFill>
        <p:spPr>
          <a:xfrm>
            <a:off x="9814861" y="232653"/>
            <a:ext cx="2164268" cy="507813"/>
          </a:xfrm>
          <a:prstGeom prst="rect">
            <a:avLst/>
          </a:prstGeom>
          <a:noFill/>
          <a:ln>
            <a:noFill/>
          </a:ln>
        </p:spPr>
      </p:pic>
      <p:sp>
        <p:nvSpPr>
          <p:cNvPr id="480" name="Google Shape;480;p8"/>
          <p:cNvSpPr txBox="1"/>
          <p:nvPr>
            <p:ph type="title"/>
          </p:nvPr>
        </p:nvSpPr>
        <p:spPr>
          <a:xfrm>
            <a:off x="9906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What is Diabetes?</a:t>
            </a:r>
            <a:endParaRPr b="1">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sp>
        <p:nvSpPr>
          <p:cNvPr id="1207" name="Google Shape;1207;g32c7ac89e2d_0_0"/>
          <p:cNvSpPr txBox="1"/>
          <p:nvPr>
            <p:ph type="title"/>
          </p:nvPr>
        </p:nvSpPr>
        <p:spPr>
          <a:xfrm>
            <a:off x="3551000" y="33100"/>
            <a:ext cx="45840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lang="en-GB">
                <a:latin typeface="Arial"/>
                <a:ea typeface="Arial"/>
                <a:cs typeface="Arial"/>
                <a:sym typeface="Arial"/>
              </a:rPr>
              <a:t>Sustain IT</a:t>
            </a:r>
            <a:endParaRPr>
              <a:latin typeface="Arial"/>
              <a:ea typeface="Arial"/>
              <a:cs typeface="Arial"/>
              <a:sym typeface="Arial"/>
            </a:endParaRPr>
          </a:p>
          <a:p>
            <a:pPr indent="0" lvl="0" marL="0" rtl="0" algn="ctr">
              <a:lnSpc>
                <a:spcPct val="90000"/>
              </a:lnSpc>
              <a:spcBef>
                <a:spcPts val="0"/>
              </a:spcBef>
              <a:spcAft>
                <a:spcPts val="0"/>
              </a:spcAft>
              <a:buSzPts val="1800"/>
              <a:buNone/>
            </a:pPr>
            <a:r>
              <a:rPr lang="en-GB" sz="2900">
                <a:latin typeface="Arial"/>
                <a:ea typeface="Arial"/>
                <a:cs typeface="Arial"/>
                <a:sym typeface="Arial"/>
              </a:rPr>
              <a:t>Voluntary Action Harrow</a:t>
            </a:r>
            <a:endParaRPr sz="2900">
              <a:latin typeface="Arial"/>
              <a:ea typeface="Arial"/>
              <a:cs typeface="Arial"/>
              <a:sym typeface="Arial"/>
            </a:endParaRPr>
          </a:p>
        </p:txBody>
      </p:sp>
      <p:sp>
        <p:nvSpPr>
          <p:cNvPr id="1208" name="Google Shape;1208;g32c7ac89e2d_0_0"/>
          <p:cNvSpPr txBox="1"/>
          <p:nvPr>
            <p:ph idx="1" type="body"/>
          </p:nvPr>
        </p:nvSpPr>
        <p:spPr>
          <a:xfrm>
            <a:off x="510500" y="1690825"/>
            <a:ext cx="11240400" cy="44859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1000"/>
              </a:spcBef>
              <a:spcAft>
                <a:spcPts val="0"/>
              </a:spcAft>
              <a:buSzPts val="1800"/>
              <a:buNone/>
            </a:pPr>
            <a:r>
              <a:rPr lang="en-GB" sz="2200">
                <a:solidFill>
                  <a:srgbClr val="333333"/>
                </a:solidFill>
                <a:highlight>
                  <a:srgbClr val="FFFFFF"/>
                </a:highlight>
              </a:rPr>
              <a:t>Our mission for Sustain IT is to bridge the digital divide by providing access to technology for local charities and voluntary organizations. The refurbished laptops are distributed to these groups, empowering them to better serve their communities and reach their goals. Through this initiative, we help reduce electronic waste, foster sustainability, and enable others to thrive with the tools they need for success.</a:t>
            </a:r>
            <a:endParaRPr sz="2200"/>
          </a:p>
        </p:txBody>
      </p:sp>
      <p:pic>
        <p:nvPicPr>
          <p:cNvPr id="1209" name="Google Shape;1209;g32c7ac89e2d_0_0"/>
          <p:cNvPicPr preferRelativeResize="0"/>
          <p:nvPr/>
        </p:nvPicPr>
        <p:blipFill rotWithShape="1">
          <a:blip r:embed="rId3">
            <a:alphaModFix/>
          </a:blip>
          <a:srcRect b="0" l="0" r="0" t="0"/>
          <a:stretch/>
        </p:blipFill>
        <p:spPr>
          <a:xfrm>
            <a:off x="5637200" y="3518774"/>
            <a:ext cx="6433698" cy="2902077"/>
          </a:xfrm>
          <a:prstGeom prst="rect">
            <a:avLst/>
          </a:prstGeom>
          <a:noFill/>
          <a:ln>
            <a:noFill/>
          </a:ln>
        </p:spPr>
      </p:pic>
      <p:sp>
        <p:nvSpPr>
          <p:cNvPr id="1210" name="Google Shape;1210;g32c7ac89e2d_0_0"/>
          <p:cNvSpPr/>
          <p:nvPr/>
        </p:nvSpPr>
        <p:spPr>
          <a:xfrm>
            <a:off x="9771400" y="264750"/>
            <a:ext cx="2070900" cy="459600"/>
          </a:xfrm>
          <a:prstGeom prst="chevron">
            <a:avLst>
              <a:gd fmla="val 50000" name="adj"/>
            </a:avLst>
          </a:prstGeom>
          <a:solidFill>
            <a:srgbClr val="7030A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sp>
        <p:nvSpPr>
          <p:cNvPr id="1211" name="Google Shape;1211;g32c7ac89e2d_0_0"/>
          <p:cNvSpPr txBox="1"/>
          <p:nvPr>
            <p:ph idx="1" type="body"/>
          </p:nvPr>
        </p:nvSpPr>
        <p:spPr>
          <a:xfrm>
            <a:off x="510500" y="3433825"/>
            <a:ext cx="5126700" cy="4485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GB" sz="2000">
                <a:solidFill>
                  <a:srgbClr val="333333"/>
                </a:solidFill>
                <a:highlight>
                  <a:srgbClr val="FFFFFF"/>
                </a:highlight>
              </a:rPr>
              <a:t>At Harrow Sustain IT, we work hand-in-hand with the local community to give unused laptops a second life. We collect donated laptops, keyboards, mice, and cables from individuals and regularly gather laptops from the Harrow Recycling Centre. These donations are then cleaned, repaired, and tested by our team of dedicated volunteers to ensure they are in working order.</a:t>
            </a:r>
            <a:endParaRPr sz="2000">
              <a:solidFill>
                <a:srgbClr val="333333"/>
              </a:solidFill>
              <a:highlight>
                <a:srgbClr val="FFFFFF"/>
              </a:highlight>
            </a:endParaRPr>
          </a:p>
          <a:p>
            <a:pPr indent="0" lvl="0" marL="0" rtl="0" algn="l">
              <a:spcBef>
                <a:spcPts val="1000"/>
              </a:spcBef>
              <a:spcAft>
                <a:spcPts val="0"/>
              </a:spcAft>
              <a:buSzPts val="1800"/>
              <a:buNone/>
            </a:pPr>
            <a:r>
              <a:rPr lang="en-GB" sz="1750">
                <a:solidFill>
                  <a:srgbClr val="333333"/>
                </a:solidFill>
                <a:highlight>
                  <a:schemeClr val="lt1"/>
                </a:highlight>
              </a:rPr>
              <a:t>For more information </a:t>
            </a:r>
            <a:r>
              <a:rPr lang="en-GB" sz="1750">
                <a:solidFill>
                  <a:srgbClr val="599055"/>
                </a:solidFill>
                <a:highlight>
                  <a:schemeClr val="lt1"/>
                </a:highlight>
              </a:rPr>
              <a:t>sustainit@vah.org.uk</a:t>
            </a:r>
            <a:r>
              <a:rPr lang="en-GB" sz="1750">
                <a:solidFill>
                  <a:srgbClr val="333333"/>
                </a:solidFill>
                <a:highlight>
                  <a:schemeClr val="lt1"/>
                </a:highlight>
              </a:rPr>
              <a:t> </a:t>
            </a:r>
            <a:endParaRPr sz="2300">
              <a:solidFill>
                <a:srgbClr val="333333"/>
              </a:solidFill>
              <a:highlight>
                <a:srgbClr val="FFFFFF"/>
              </a:highlight>
            </a:endParaRPr>
          </a:p>
        </p:txBody>
      </p:sp>
      <p:pic>
        <p:nvPicPr>
          <p:cNvPr id="1212" name="Google Shape;1212;g32c7ac89e2d_0_0"/>
          <p:cNvPicPr preferRelativeResize="0"/>
          <p:nvPr/>
        </p:nvPicPr>
        <p:blipFill rotWithShape="1">
          <a:blip r:embed="rId4">
            <a:alphaModFix/>
          </a:blip>
          <a:srcRect b="0" l="0" r="0" t="0"/>
          <a:stretch/>
        </p:blipFill>
        <p:spPr>
          <a:xfrm>
            <a:off x="519100" y="130675"/>
            <a:ext cx="1467475" cy="139975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67"/>
          <p:cNvSpPr/>
          <p:nvPr/>
        </p:nvSpPr>
        <p:spPr>
          <a:xfrm>
            <a:off x="6691149" y="1898260"/>
            <a:ext cx="2070900" cy="459600"/>
          </a:xfrm>
          <a:prstGeom prst="chevron">
            <a:avLst>
              <a:gd fmla="val 50000" name="adj"/>
            </a:avLst>
          </a:prstGeom>
          <a:solidFill>
            <a:srgbClr val="EF29C5"/>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grpSp>
        <p:nvGrpSpPr>
          <p:cNvPr id="1218" name="Google Shape;1218;p67"/>
          <p:cNvGrpSpPr/>
          <p:nvPr/>
        </p:nvGrpSpPr>
        <p:grpSpPr>
          <a:xfrm>
            <a:off x="2306638" y="170022"/>
            <a:ext cx="6684000" cy="738641"/>
            <a:chOff x="3069238" y="46934"/>
            <a:chExt cx="6684000" cy="738641"/>
          </a:xfrm>
        </p:grpSpPr>
        <p:sp>
          <p:nvSpPr>
            <p:cNvPr id="1219" name="Google Shape;1219;p67"/>
            <p:cNvSpPr txBox="1"/>
            <p:nvPr/>
          </p:nvSpPr>
          <p:spPr>
            <a:xfrm>
              <a:off x="4739742" y="46934"/>
              <a:ext cx="28887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rgbClr val="000000"/>
                  </a:solidFill>
                  <a:latin typeface="Arial"/>
                  <a:ea typeface="Arial"/>
                  <a:cs typeface="Arial"/>
                  <a:sym typeface="Arial"/>
                </a:rPr>
                <a:t>Contents</a:t>
              </a:r>
              <a:r>
                <a:rPr b="0" i="0" lang="en-GB" sz="2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1220" name="Google Shape;1220;p67"/>
            <p:cNvPicPr preferRelativeResize="0"/>
            <p:nvPr/>
          </p:nvPicPr>
          <p:blipFill rotWithShape="1">
            <a:blip r:embed="rId3">
              <a:alphaModFix/>
            </a:blip>
            <a:srcRect b="0" l="0" r="0" t="0"/>
            <a:stretch/>
          </p:blipFill>
          <p:spPr>
            <a:xfrm>
              <a:off x="7369125" y="126875"/>
              <a:ext cx="2384113" cy="646225"/>
            </a:xfrm>
            <a:prstGeom prst="rect">
              <a:avLst/>
            </a:prstGeom>
            <a:noFill/>
            <a:ln>
              <a:noFill/>
            </a:ln>
          </p:spPr>
        </p:pic>
        <p:pic>
          <p:nvPicPr>
            <p:cNvPr id="1221" name="Google Shape;1221;p67"/>
            <p:cNvPicPr preferRelativeResize="0"/>
            <p:nvPr/>
          </p:nvPicPr>
          <p:blipFill rotWithShape="1">
            <a:blip r:embed="rId4">
              <a:alphaModFix/>
            </a:blip>
            <a:srcRect b="0" l="0" r="0" t="0"/>
            <a:stretch/>
          </p:blipFill>
          <p:spPr>
            <a:xfrm>
              <a:off x="3069238" y="77675"/>
              <a:ext cx="1822910" cy="707900"/>
            </a:xfrm>
            <a:prstGeom prst="rect">
              <a:avLst/>
            </a:prstGeom>
            <a:noFill/>
            <a:ln>
              <a:noFill/>
            </a:ln>
          </p:spPr>
        </p:pic>
      </p:grpSp>
      <p:graphicFrame>
        <p:nvGraphicFramePr>
          <p:cNvPr id="1222" name="Google Shape;1222;p67"/>
          <p:cNvGraphicFramePr/>
          <p:nvPr/>
        </p:nvGraphicFramePr>
        <p:xfrm>
          <a:off x="585350" y="1552050"/>
          <a:ext cx="3000000" cy="3000000"/>
        </p:xfrm>
        <a:graphic>
          <a:graphicData uri="http://schemas.openxmlformats.org/drawingml/2006/table">
            <a:tbl>
              <a:tblPr>
                <a:noFill/>
                <a:tableStyleId>{02FB4C27-7A95-4CAF-8533-161C78CC9A62}</a:tableStyleId>
              </a:tblPr>
              <a:tblGrid>
                <a:gridCol w="7315200"/>
              </a:tblGrid>
              <a:tr h="323850">
                <a:tc>
                  <a:txBody>
                    <a:bodyPr/>
                    <a:lstStyle/>
                    <a:p>
                      <a:pPr indent="0" lvl="0" marL="0" marR="0" rtl="0" algn="l">
                        <a:lnSpc>
                          <a:spcPct val="100000"/>
                        </a:lnSpc>
                        <a:spcBef>
                          <a:spcPts val="0"/>
                        </a:spcBef>
                        <a:spcAft>
                          <a:spcPts val="0"/>
                        </a:spcAft>
                        <a:buClr>
                          <a:srgbClr val="000000"/>
                        </a:buClr>
                        <a:buSzPts val="2000"/>
                        <a:buFont typeface="Arial"/>
                        <a:buNone/>
                      </a:pPr>
                      <a:r>
                        <a:rPr b="1" lang="en-GB" sz="2000" u="none" cap="none" strike="noStrike"/>
                        <a:t>7. Information and Training Resources (Pink)</a:t>
                      </a:r>
                      <a:endParaRPr b="1" sz="2000" u="none" cap="none" strike="noStrike"/>
                    </a:p>
                  </a:txBody>
                  <a:tcPr marT="9525" marB="91425" marR="9525" marL="9525" anchor="ctr"/>
                </a:tc>
              </a:tr>
              <a:tr h="3238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525" marB="91425" marR="9525" marL="9525" anchor="b">
                    <a:solidFill>
                      <a:srgbClr val="FF33CC"/>
                    </a:solidFill>
                  </a:tcPr>
                </a:tc>
              </a:tr>
              <a:tr h="323850">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t>Focus: Information directories, training, and additional resources.</a:t>
                      </a:r>
                      <a:endParaRPr sz="2000" u="none" cap="none" strike="noStrike"/>
                    </a:p>
                  </a:txBody>
                  <a:tcPr marT="9525" marB="91425" marR="9525" marL="9525" anchor="b"/>
                </a:tc>
              </a:tr>
              <a:tr h="3238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525" marB="91425" marR="9525" marL="85725" anchor="ctr"/>
                </a:tc>
              </a:tr>
              <a:tr h="323850">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t>Additional Resources</a:t>
                      </a:r>
                      <a:endParaRPr sz="2000" u="none" cap="none" strike="noStrike"/>
                    </a:p>
                  </a:txBody>
                  <a:tcPr marT="9525" marB="91425" marR="9525" marL="85725" anchor="ctr"/>
                </a:tc>
              </a:tr>
              <a:tr h="323850">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t>Contact for MECC Training</a:t>
                      </a:r>
                      <a:endParaRPr sz="2000" u="none" cap="none" strike="noStrike"/>
                    </a:p>
                  </a:txBody>
                  <a:tcPr marT="9525" marB="91425" marR="9525" marL="85725" anchor="ctr"/>
                </a:tc>
              </a:tr>
              <a:tr h="323850">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t>Harrow Support Directories</a:t>
                      </a:r>
                      <a:endParaRPr sz="2000" u="none" cap="none" strike="noStrike"/>
                    </a:p>
                  </a:txBody>
                  <a:tcPr marT="9525" marB="91425" marR="9525" marL="85725" anchor="ctr"/>
                </a:tc>
              </a:tr>
              <a:tr h="323850">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t>MECC London Link</a:t>
                      </a:r>
                      <a:endParaRPr sz="2000" u="none" cap="none" strike="noStrike"/>
                    </a:p>
                  </a:txBody>
                  <a:tcPr marT="9525" marB="91425" marR="9525" marL="85725" anchor="ctr"/>
                </a:tc>
              </a:tr>
            </a:tbl>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7" name="Shape 1227"/>
        <p:cNvGrpSpPr/>
        <p:nvPr/>
      </p:nvGrpSpPr>
      <p:grpSpPr>
        <a:xfrm>
          <a:off x="0" y="0"/>
          <a:ext cx="0" cy="0"/>
          <a:chOff x="0" y="0"/>
          <a:chExt cx="0" cy="0"/>
        </a:xfrm>
      </p:grpSpPr>
      <p:pic>
        <p:nvPicPr>
          <p:cNvPr id="1228" name="Google Shape;1228;p68"/>
          <p:cNvPicPr preferRelativeResize="0"/>
          <p:nvPr/>
        </p:nvPicPr>
        <p:blipFill rotWithShape="1">
          <a:blip r:embed="rId3">
            <a:alphaModFix/>
          </a:blip>
          <a:srcRect b="0" l="0" r="0" t="0"/>
          <a:stretch/>
        </p:blipFill>
        <p:spPr>
          <a:xfrm>
            <a:off x="10169933" y="6208243"/>
            <a:ext cx="1896020" cy="573074"/>
          </a:xfrm>
          <a:prstGeom prst="rect">
            <a:avLst/>
          </a:prstGeom>
          <a:noFill/>
          <a:ln>
            <a:noFill/>
          </a:ln>
        </p:spPr>
      </p:pic>
      <p:graphicFrame>
        <p:nvGraphicFramePr>
          <p:cNvPr id="1229" name="Google Shape;1229;p68"/>
          <p:cNvGraphicFramePr/>
          <p:nvPr/>
        </p:nvGraphicFramePr>
        <p:xfrm>
          <a:off x="0" y="477673"/>
          <a:ext cx="3000000" cy="3000000"/>
        </p:xfrm>
        <a:graphic>
          <a:graphicData uri="http://schemas.openxmlformats.org/drawingml/2006/table">
            <a:tbl>
              <a:tblPr>
                <a:noFill/>
                <a:tableStyleId>{02FB4C27-7A95-4CAF-8533-161C78CC9A62}</a:tableStyleId>
              </a:tblPr>
              <a:tblGrid>
                <a:gridCol w="3817950"/>
                <a:gridCol w="8374050"/>
              </a:tblGrid>
              <a:tr h="472850">
                <a:tc gridSpan="2">
                  <a:txBody>
                    <a:bodyPr/>
                    <a:lstStyle/>
                    <a:p>
                      <a:pPr indent="0" lvl="0" marL="0" marR="0" rtl="0" algn="l">
                        <a:lnSpc>
                          <a:spcPct val="100000"/>
                        </a:lnSpc>
                        <a:spcBef>
                          <a:spcPts val="0"/>
                        </a:spcBef>
                        <a:spcAft>
                          <a:spcPts val="0"/>
                        </a:spcAft>
                        <a:buClr>
                          <a:srgbClr val="000000"/>
                        </a:buClr>
                        <a:buSzPts val="2400"/>
                        <a:buFont typeface="Arial"/>
                        <a:buNone/>
                      </a:pPr>
                      <a:r>
                        <a:rPr lang="en-GB" sz="2400" u="none" cap="none" strike="noStrike"/>
                        <a:t>9. Additional Resources</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0AD47"/>
                    </a:solidFill>
                  </a:tcPr>
                </a:tc>
                <a:tc hMerge="1"/>
              </a:tr>
              <a:tr h="1037350">
                <a:tc>
                  <a:txBody>
                    <a:bodyPr/>
                    <a:lstStyle/>
                    <a:p>
                      <a:pPr indent="0" lvl="0" marL="0" marR="0" rtl="0" algn="l">
                        <a:lnSpc>
                          <a:spcPct val="100000"/>
                        </a:lnSpc>
                        <a:spcBef>
                          <a:spcPts val="0"/>
                        </a:spcBef>
                        <a:spcAft>
                          <a:spcPts val="0"/>
                        </a:spcAft>
                        <a:buClr>
                          <a:schemeClr val="dk1"/>
                        </a:buClr>
                        <a:buSzPts val="2400"/>
                        <a:buFont typeface="Quattrocento Sans"/>
                        <a:buNone/>
                      </a:pPr>
                      <a:r>
                        <a:rPr lang="en-GB" sz="2400" u="sng" cap="none" strike="noStrike">
                          <a:solidFill>
                            <a:schemeClr val="hlink"/>
                          </a:solidFill>
                          <a:hlinkClick r:id="rId4"/>
                        </a:rPr>
                        <a:t>Live Well - NHS (www.nhs.uk)</a:t>
                      </a:r>
                      <a:endParaRPr sz="2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4E2CE"/>
                    </a:solidFill>
                  </a:tcPr>
                </a:tc>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solidFill>
                            <a:srgbClr val="29651B"/>
                          </a:solidFill>
                        </a:rPr>
                        <a:t>Advice and guidance around a wide range of health related topics including diet, exercise, smoking and alcohol use</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4E2CE"/>
                    </a:solidFill>
                  </a:tcPr>
                </a:tc>
              </a:tr>
              <a:tr h="1037350">
                <a:tc>
                  <a:txBody>
                    <a:bodyPr/>
                    <a:lstStyle/>
                    <a:p>
                      <a:pPr indent="0" lvl="0" marL="0" marR="0" rtl="0" algn="l">
                        <a:lnSpc>
                          <a:spcPct val="100000"/>
                        </a:lnSpc>
                        <a:spcBef>
                          <a:spcPts val="0"/>
                        </a:spcBef>
                        <a:spcAft>
                          <a:spcPts val="0"/>
                        </a:spcAft>
                        <a:buClr>
                          <a:schemeClr val="dk1"/>
                        </a:buClr>
                        <a:buSzPts val="2400"/>
                        <a:buFont typeface="Quattrocento Sans"/>
                        <a:buNone/>
                      </a:pPr>
                      <a:r>
                        <a:rPr lang="en-GB" sz="2400" u="sng" cap="none" strike="noStrike">
                          <a:solidFill>
                            <a:schemeClr val="hlink"/>
                          </a:solidFill>
                          <a:hlinkClick r:id="rId5"/>
                        </a:rPr>
                        <a:t>How Are You? quiz - NHS (www.nhs.uk)</a:t>
                      </a:r>
                      <a:endParaRPr sz="2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BF1E8"/>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GB" sz="1600" u="none" cap="none" strike="noStrike">
                          <a:solidFill>
                            <a:srgbClr val="29651B"/>
                          </a:solidFill>
                        </a:rPr>
                        <a:t> </a:t>
                      </a:r>
                      <a:r>
                        <a:rPr lang="en-GB" sz="2000" u="none" cap="none" strike="noStrike">
                          <a:solidFill>
                            <a:srgbClr val="29651B"/>
                          </a:solidFill>
                        </a:rPr>
                        <a:t>free 10 minute quiz creating a personalised health score with dashboard of where you can improve </a:t>
                      </a:r>
                      <a:endParaRPr sz="1600" u="none" cap="none" strike="noStrike">
                        <a:solidFill>
                          <a:srgbClr val="29651B"/>
                        </a:solidFill>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BF1E8"/>
                    </a:solidFill>
                  </a:tcPr>
                </a:tc>
              </a:tr>
              <a:tr h="662750">
                <a:tc>
                  <a:txBody>
                    <a:bodyPr/>
                    <a:lstStyle/>
                    <a:p>
                      <a:pPr indent="0" lvl="0" marL="0" marR="0" rtl="0" algn="l">
                        <a:lnSpc>
                          <a:spcPct val="100000"/>
                        </a:lnSpc>
                        <a:spcBef>
                          <a:spcPts val="0"/>
                        </a:spcBef>
                        <a:spcAft>
                          <a:spcPts val="0"/>
                        </a:spcAft>
                        <a:buClr>
                          <a:srgbClr val="000000"/>
                        </a:buClr>
                        <a:buSzPts val="2000"/>
                        <a:buFont typeface="Arial"/>
                        <a:buNone/>
                      </a:pPr>
                      <a:r>
                        <a:rPr lang="en-GB" sz="2000" u="sng" cap="none" strike="noStrike">
                          <a:solidFill>
                            <a:schemeClr val="hlink"/>
                          </a:solidFill>
                          <a:hlinkClick r:id="rId6"/>
                        </a:rPr>
                        <a:t>Mental health and wellbeing – Harrow Council</a:t>
                      </a:r>
                      <a:endParaRPr sz="20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4E2CE"/>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solidFill>
                            <a:srgbClr val="29651B"/>
                          </a:solidFill>
                        </a:rPr>
                        <a:t>Site with advice and extensive local resources for mental health in the locality</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4E2CE"/>
                    </a:solidFill>
                  </a:tcPr>
                </a:tc>
              </a:tr>
              <a:tr h="807450">
                <a:tc>
                  <a:txBody>
                    <a:bodyPr/>
                    <a:lstStyle/>
                    <a:p>
                      <a:pPr indent="0" lvl="0" marL="0" marR="0" rtl="0" algn="l">
                        <a:lnSpc>
                          <a:spcPct val="100000"/>
                        </a:lnSpc>
                        <a:spcBef>
                          <a:spcPts val="0"/>
                        </a:spcBef>
                        <a:spcAft>
                          <a:spcPts val="0"/>
                        </a:spcAft>
                        <a:buClr>
                          <a:srgbClr val="000000"/>
                        </a:buClr>
                        <a:buSzPts val="2000"/>
                        <a:buFont typeface="Arial"/>
                        <a:buNone/>
                      </a:pPr>
                      <a:r>
                        <a:rPr lang="en-GB" sz="2000" u="sng" cap="none" strike="noStrike">
                          <a:solidFill>
                            <a:schemeClr val="hlink"/>
                          </a:solidFill>
                          <a:hlinkClick r:id="rId7"/>
                        </a:rPr>
                        <a:t>Better Health - NHS (www.nhs.uk)</a:t>
                      </a:r>
                      <a:endParaRPr sz="20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BF1E8"/>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solidFill>
                            <a:srgbClr val="29651B"/>
                          </a:solidFill>
                        </a:rPr>
                        <a:t>Healthy changes start with little changes. Whether you want to lose weight, get active or quit smoking, Better Health is here with lots of free tools and support</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BF1E8"/>
                    </a:solidFill>
                  </a:tcPr>
                </a:tc>
              </a:tr>
              <a:tr h="918100">
                <a:tc>
                  <a:txBody>
                    <a:bodyPr/>
                    <a:lstStyle/>
                    <a:p>
                      <a:pPr indent="0" lvl="0" marL="0" marR="0" rtl="0" algn="l">
                        <a:lnSpc>
                          <a:spcPct val="100000"/>
                        </a:lnSpc>
                        <a:spcBef>
                          <a:spcPts val="0"/>
                        </a:spcBef>
                        <a:spcAft>
                          <a:spcPts val="0"/>
                        </a:spcAft>
                        <a:buClr>
                          <a:srgbClr val="000000"/>
                        </a:buClr>
                        <a:buSzPts val="2400"/>
                        <a:buFont typeface="Arial"/>
                        <a:buNone/>
                      </a:pPr>
                      <a:r>
                        <a:rPr lang="en-GB" sz="2400" u="sng" cap="none" strike="noStrike">
                          <a:solidFill>
                            <a:schemeClr val="hlink"/>
                          </a:solidFill>
                          <a:hlinkClick r:id="rId8"/>
                        </a:rPr>
                        <a:t>Citizens Advice Harrow</a:t>
                      </a:r>
                      <a:endParaRPr sz="2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4E2CE"/>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solidFill>
                            <a:srgbClr val="29651B"/>
                          </a:solidFill>
                        </a:rPr>
                        <a:t>Provide free, confidential and impartial advice and campaign on big issues affecting people's lives, online or telephone options available</a:t>
                      </a:r>
                      <a:endParaRPr sz="1800" u="none" cap="none" strike="noStrike">
                        <a:solidFill>
                          <a:srgbClr val="29651B"/>
                        </a:solidFill>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4E2CE"/>
                    </a:solidFill>
                  </a:tcPr>
                </a:tc>
              </a:tr>
              <a:tr h="1123775">
                <a:tc>
                  <a:txBody>
                    <a:bodyPr/>
                    <a:lstStyle/>
                    <a:p>
                      <a:pPr indent="0" lvl="0" marL="0" marR="0" rtl="0" algn="l">
                        <a:lnSpc>
                          <a:spcPct val="100000"/>
                        </a:lnSpc>
                        <a:spcBef>
                          <a:spcPts val="0"/>
                        </a:spcBef>
                        <a:spcAft>
                          <a:spcPts val="0"/>
                        </a:spcAft>
                        <a:buClr>
                          <a:srgbClr val="000000"/>
                        </a:buClr>
                        <a:buSzPts val="2400"/>
                        <a:buFont typeface="Arial"/>
                        <a:buNone/>
                      </a:pPr>
                      <a:r>
                        <a:rPr lang="en-GB" sz="2400" u="sng" cap="none" strike="noStrike">
                          <a:solidFill>
                            <a:schemeClr val="hlink"/>
                          </a:solidFill>
                          <a:hlinkClick r:id="rId9"/>
                        </a:rPr>
                        <a:t>Joy - The right support is just a few clicks away (thejoyapp.com)</a:t>
                      </a:r>
                      <a:endParaRPr sz="2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BF1E8"/>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solidFill>
                            <a:srgbClr val="29651B"/>
                          </a:solidFill>
                        </a:rPr>
                        <a:t>New digital platform JOY that is being used by PCNs to help with non-clinical referrals. It serves as a directory of community services for the public and other community organisations</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BF1E8"/>
                    </a:solidFill>
                  </a:tcPr>
                </a:tc>
              </a:tr>
            </a:tbl>
          </a:graphicData>
        </a:graphic>
      </p:graphicFrame>
      <p:sp>
        <p:nvSpPr>
          <p:cNvPr id="1230" name="Google Shape;1230;p68"/>
          <p:cNvSpPr/>
          <p:nvPr/>
        </p:nvSpPr>
        <p:spPr>
          <a:xfrm>
            <a:off x="9805874" y="274922"/>
            <a:ext cx="2070900" cy="459600"/>
          </a:xfrm>
          <a:prstGeom prst="chevron">
            <a:avLst>
              <a:gd fmla="val 50000" name="adj"/>
            </a:avLst>
          </a:prstGeom>
          <a:solidFill>
            <a:srgbClr val="EF29C5"/>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69"/>
          <p:cNvSpPr txBox="1"/>
          <p:nvPr/>
        </p:nvSpPr>
        <p:spPr>
          <a:xfrm>
            <a:off x="314325" y="1354275"/>
            <a:ext cx="11534400" cy="5358300"/>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l">
              <a:lnSpc>
                <a:spcPct val="90000"/>
              </a:lnSpc>
              <a:spcBef>
                <a:spcPts val="1000"/>
              </a:spcBef>
              <a:spcAft>
                <a:spcPts val="0"/>
              </a:spcAft>
              <a:buClr>
                <a:srgbClr val="EA5A75"/>
              </a:buClr>
              <a:buSzPct val="100000"/>
              <a:buFont typeface="Arial"/>
              <a:buNone/>
            </a:pPr>
            <a:r>
              <a:rPr b="1" i="0" lang="en-GB" sz="3200" u="none" cap="none" strike="noStrike">
                <a:solidFill>
                  <a:schemeClr val="dk1"/>
                </a:solidFill>
                <a:latin typeface="Arial"/>
                <a:ea typeface="Arial"/>
                <a:cs typeface="Arial"/>
                <a:sym typeface="Arial"/>
              </a:rPr>
              <a:t>MECC Sessions</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EA5A75"/>
              </a:buClr>
              <a:buSzPct val="1000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EA5A75"/>
              </a:buClr>
              <a:buSzPct val="100000"/>
              <a:buFont typeface="Arial"/>
              <a:buNone/>
            </a:pPr>
            <a:r>
              <a:rPr b="0" i="0" lang="en-GB" sz="3200" u="none" cap="none" strike="noStrike">
                <a:solidFill>
                  <a:schemeClr val="dk1"/>
                </a:solidFill>
                <a:latin typeface="Arial"/>
                <a:ea typeface="Arial"/>
                <a:cs typeface="Arial"/>
                <a:sym typeface="Arial"/>
              </a:rPr>
              <a:t>Hopefully this training has given you an overview of what MECC is, why it’s a good idea and how you can start incorporating MECC into your everyday working life.</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EA5A75"/>
              </a:buClr>
              <a:buSzPct val="100000"/>
              <a:buFont typeface="Arial"/>
              <a:buNone/>
            </a:pPr>
            <a:r>
              <a:t/>
            </a:r>
            <a:endParaRPr b="0" i="0" sz="3200" u="sng" cap="none" strike="noStrike">
              <a:solidFill>
                <a:schemeClr val="dk1"/>
              </a:solidFill>
              <a:latin typeface="Arial"/>
              <a:ea typeface="Arial"/>
              <a:cs typeface="Arial"/>
              <a:sym typeface="Arial"/>
              <a:hlinkClick r:id="rId3">
                <a:extLst>
                  <a:ext uri="{A12FA001-AC4F-418D-AE19-62706E023703}">
                    <ahyp:hlinkClr val="tx"/>
                  </a:ext>
                </a:extLst>
              </a:hlinkClick>
            </a:endParaRPr>
          </a:p>
          <a:p>
            <a:pPr indent="0" lvl="0" marL="0" marR="0" rtl="0" algn="l">
              <a:lnSpc>
                <a:spcPct val="90000"/>
              </a:lnSpc>
              <a:spcBef>
                <a:spcPts val="1000"/>
              </a:spcBef>
              <a:spcAft>
                <a:spcPts val="0"/>
              </a:spcAft>
              <a:buClr>
                <a:srgbClr val="EA5A75"/>
              </a:buClr>
              <a:buSzPct val="100000"/>
              <a:buFont typeface="Arial"/>
              <a:buNone/>
            </a:pPr>
            <a:r>
              <a:rPr b="0" i="0" lang="en-GB" sz="3200" u="sng" cap="none" strike="noStrike">
                <a:solidFill>
                  <a:schemeClr val="dk1"/>
                </a:solidFill>
                <a:latin typeface="Arial"/>
                <a:ea typeface="Arial"/>
                <a:cs typeface="Arial"/>
                <a:sym typeface="Arial"/>
                <a:hlinkClick r:id="rId4">
                  <a:extLst>
                    <a:ext uri="{A12FA001-AC4F-418D-AE19-62706E023703}">
                      <ahyp:hlinkClr val="tx"/>
                    </a:ext>
                  </a:extLst>
                </a:hlinkClick>
              </a:rPr>
              <a:t>              </a:t>
            </a:r>
            <a:r>
              <a:rPr b="0" i="0" lang="en-GB" sz="3200" cap="none" strike="noStrike">
                <a:solidFill>
                  <a:schemeClr val="dk1"/>
                </a:solidFill>
                <a:uFill>
                  <a:noFill/>
                </a:uFill>
                <a:latin typeface="Arial"/>
                <a:ea typeface="Arial"/>
                <a:cs typeface="Arial"/>
                <a:sym typeface="Arial"/>
                <a:hlinkClick r:id="rId5">
                  <a:extLst>
                    <a:ext uri="{A12FA001-AC4F-418D-AE19-62706E023703}">
                      <ahyp:hlinkClr val="tx"/>
                    </a:ext>
                  </a:extLst>
                </a:hlinkClick>
              </a:rPr>
              <a:t> </a:t>
            </a:r>
            <a:r>
              <a:rPr b="0" i="0" lang="en-GB" sz="3200" u="sng" cap="none" strike="noStrike">
                <a:solidFill>
                  <a:schemeClr val="dk1"/>
                </a:solidFill>
                <a:latin typeface="Arial"/>
                <a:ea typeface="Arial"/>
                <a:cs typeface="Arial"/>
                <a:sym typeface="Arial"/>
                <a:hlinkClick r:id="rId6">
                  <a:extLst>
                    <a:ext uri="{A12FA001-AC4F-418D-AE19-62706E023703}">
                      <ahyp:hlinkClr val="tx"/>
                    </a:ext>
                  </a:extLst>
                </a:hlinkClick>
              </a:rPr>
              <a:t>Healthy Harrow Website </a:t>
            </a:r>
            <a:endParaRPr b="0" i="0" sz="32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EA5A75"/>
              </a:buClr>
              <a:buSzPct val="100000"/>
              <a:buFont typeface="Arial"/>
              <a:buNone/>
            </a:pPr>
            <a:r>
              <a:rPr b="0" i="0" lang="en-GB" sz="3200" u="none" cap="none" strike="noStrike">
                <a:solidFill>
                  <a:schemeClr val="dk1"/>
                </a:solidFill>
                <a:latin typeface="Arial"/>
                <a:ea typeface="Arial"/>
                <a:cs typeface="Arial"/>
                <a:sym typeface="Arial"/>
              </a:rPr>
              <a:t>               Resources sessions and information on MECC </a:t>
            </a:r>
            <a:br>
              <a:rPr b="0" i="0" lang="en-GB" sz="3200" u="none" cap="none" strike="noStrike">
                <a:solidFill>
                  <a:schemeClr val="dk1"/>
                </a:solidFill>
                <a:latin typeface="Arial"/>
                <a:ea typeface="Arial"/>
                <a:cs typeface="Arial"/>
                <a:sym typeface="Arial"/>
              </a:rPr>
            </a:br>
            <a:endParaRPr b="0" i="0" sz="32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EA5A75"/>
              </a:buClr>
              <a:buSzPct val="100000"/>
              <a:buFont typeface="Arial"/>
              <a:buNone/>
            </a:pPr>
            <a:r>
              <a:t/>
            </a:r>
            <a:endParaRPr b="0" i="0" sz="32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EA5A75"/>
              </a:buClr>
              <a:buSzPct val="100000"/>
              <a:buFont typeface="Arial"/>
              <a:buNone/>
            </a:pPr>
            <a:r>
              <a:rPr b="0" i="0" lang="en-GB" sz="3200" u="none" cap="none" strike="noStrike">
                <a:solidFill>
                  <a:schemeClr val="dk1"/>
                </a:solidFill>
                <a:latin typeface="Arial"/>
                <a:ea typeface="Arial"/>
                <a:cs typeface="Arial"/>
                <a:sym typeface="Arial"/>
              </a:rPr>
              <a:t>Further free in-house training is available by contacting</a:t>
            </a:r>
            <a:endParaRPr b="0" i="0" sz="14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EA5A75"/>
              </a:buClr>
              <a:buSzPct val="100000"/>
              <a:buFont typeface="Arial"/>
              <a:buNone/>
            </a:pPr>
            <a:r>
              <a:rPr b="0" i="0" lang="en-GB" sz="3200" u="none" cap="none" strike="noStrike">
                <a:solidFill>
                  <a:schemeClr val="dk1"/>
                </a:solidFill>
                <a:latin typeface="Arial"/>
                <a:ea typeface="Arial"/>
                <a:cs typeface="Arial"/>
                <a:sym typeface="Arial"/>
              </a:rPr>
              <a:t>Alex or Asia emails: </a:t>
            </a:r>
            <a:endParaRPr b="0" i="0" sz="32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EA5A75"/>
              </a:buClr>
              <a:buSzPct val="100000"/>
              <a:buFont typeface="Arial"/>
              <a:buNone/>
            </a:pPr>
            <a:r>
              <a:rPr b="0" i="0" lang="en-GB" sz="3200" u="sng" cap="none" strike="noStrike">
                <a:solidFill>
                  <a:schemeClr val="dk1"/>
                </a:solidFill>
                <a:latin typeface="Arial"/>
                <a:ea typeface="Arial"/>
                <a:cs typeface="Arial"/>
                <a:sym typeface="Arial"/>
                <a:hlinkClick r:id="rId7">
                  <a:extLst>
                    <a:ext uri="{A12FA001-AC4F-418D-AE19-62706E023703}">
                      <ahyp:hlinkClr val="tx"/>
                    </a:ext>
                  </a:extLst>
                </a:hlinkClick>
              </a:rPr>
              <a:t>Alex@vah.org.uk</a:t>
            </a:r>
            <a:r>
              <a:rPr b="0" i="0" lang="en-GB" sz="3200" u="none" cap="none" strike="noStrike">
                <a:solidFill>
                  <a:schemeClr val="dk1"/>
                </a:solidFill>
                <a:latin typeface="Arial"/>
                <a:ea typeface="Arial"/>
                <a:cs typeface="Arial"/>
                <a:sym typeface="Arial"/>
              </a:rPr>
              <a:t> or</a:t>
            </a:r>
            <a:r>
              <a:rPr b="0" i="0" lang="en-GB" sz="1400" u="none" cap="none" strike="noStrike">
                <a:solidFill>
                  <a:schemeClr val="dk1"/>
                </a:solidFill>
                <a:latin typeface="Arial"/>
                <a:ea typeface="Arial"/>
                <a:cs typeface="Arial"/>
                <a:sym typeface="Arial"/>
              </a:rPr>
              <a:t> </a:t>
            </a:r>
            <a:r>
              <a:rPr b="0" i="0" lang="en-GB" sz="3200" u="sng" cap="none" strike="noStrike">
                <a:solidFill>
                  <a:schemeClr val="dk1"/>
                </a:solidFill>
                <a:latin typeface="Arial"/>
                <a:ea typeface="Arial"/>
                <a:cs typeface="Arial"/>
                <a:sym typeface="Arial"/>
                <a:hlinkClick r:id="rId8">
                  <a:extLst>
                    <a:ext uri="{A12FA001-AC4F-418D-AE19-62706E023703}">
                      <ahyp:hlinkClr val="tx"/>
                    </a:ext>
                  </a:extLst>
                </a:hlinkClick>
              </a:rPr>
              <a:t>Asia@vah.org.uk</a:t>
            </a:r>
            <a:endParaRPr b="0" i="0" sz="32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EA5A75"/>
              </a:buClr>
              <a:buSzPct val="100000"/>
              <a:buFont typeface="Arial"/>
              <a:buNone/>
            </a:pPr>
            <a:r>
              <a:t/>
            </a:r>
            <a:endParaRPr b="0" i="0" sz="2600" u="none" cap="none" strike="noStrike">
              <a:solidFill>
                <a:srgbClr val="29651B"/>
              </a:solidFill>
              <a:latin typeface="Quattrocento Sans"/>
              <a:ea typeface="Quattrocento Sans"/>
              <a:cs typeface="Quattrocento Sans"/>
              <a:sym typeface="Quattrocento Sans"/>
            </a:endParaRPr>
          </a:p>
        </p:txBody>
      </p:sp>
      <p:pic>
        <p:nvPicPr>
          <p:cNvPr id="1237" name="Google Shape;1237;p69"/>
          <p:cNvPicPr preferRelativeResize="0"/>
          <p:nvPr/>
        </p:nvPicPr>
        <p:blipFill rotWithShape="1">
          <a:blip r:embed="rId9">
            <a:alphaModFix/>
          </a:blip>
          <a:srcRect b="0" l="0" r="0" t="0"/>
          <a:stretch/>
        </p:blipFill>
        <p:spPr>
          <a:xfrm>
            <a:off x="9380676" y="4452351"/>
            <a:ext cx="2156700" cy="1923300"/>
          </a:xfrm>
          <a:prstGeom prst="rect">
            <a:avLst/>
          </a:prstGeom>
          <a:noFill/>
          <a:ln>
            <a:noFill/>
          </a:ln>
        </p:spPr>
      </p:pic>
      <p:pic>
        <p:nvPicPr>
          <p:cNvPr id="1238" name="Google Shape;1238;p69"/>
          <p:cNvPicPr preferRelativeResize="0"/>
          <p:nvPr/>
        </p:nvPicPr>
        <p:blipFill rotWithShape="1">
          <a:blip r:embed="rId10">
            <a:alphaModFix/>
          </a:blip>
          <a:srcRect b="0" l="0" r="0" t="0"/>
          <a:stretch/>
        </p:blipFill>
        <p:spPr>
          <a:xfrm>
            <a:off x="343301" y="3192776"/>
            <a:ext cx="1435476" cy="1382063"/>
          </a:xfrm>
          <a:prstGeom prst="rect">
            <a:avLst/>
          </a:prstGeom>
          <a:noFill/>
          <a:ln>
            <a:noFill/>
          </a:ln>
        </p:spPr>
      </p:pic>
      <p:sp>
        <p:nvSpPr>
          <p:cNvPr id="1239" name="Google Shape;1239;p69"/>
          <p:cNvSpPr/>
          <p:nvPr/>
        </p:nvSpPr>
        <p:spPr>
          <a:xfrm>
            <a:off x="9805874" y="274922"/>
            <a:ext cx="2070900" cy="459600"/>
          </a:xfrm>
          <a:prstGeom prst="chevron">
            <a:avLst>
              <a:gd fmla="val 50000" name="adj"/>
            </a:avLst>
          </a:prstGeom>
          <a:solidFill>
            <a:srgbClr val="EF29C5"/>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pic>
        <p:nvPicPr>
          <p:cNvPr id="1240" name="Google Shape;1240;p69"/>
          <p:cNvPicPr preferRelativeResize="0"/>
          <p:nvPr/>
        </p:nvPicPr>
        <p:blipFill rotWithShape="1">
          <a:blip r:embed="rId11">
            <a:alphaModFix/>
          </a:blip>
          <a:srcRect b="0" l="0" r="0" t="0"/>
          <a:stretch/>
        </p:blipFill>
        <p:spPr>
          <a:xfrm>
            <a:off x="1330925" y="221397"/>
            <a:ext cx="2070900" cy="804203"/>
          </a:xfrm>
          <a:prstGeom prst="rect">
            <a:avLst/>
          </a:prstGeom>
          <a:noFill/>
          <a:ln>
            <a:noFill/>
          </a:ln>
        </p:spPr>
      </p:pic>
      <p:pic>
        <p:nvPicPr>
          <p:cNvPr id="1241" name="Google Shape;1241;p69"/>
          <p:cNvPicPr preferRelativeResize="0"/>
          <p:nvPr/>
        </p:nvPicPr>
        <p:blipFill rotWithShape="1">
          <a:blip r:embed="rId12">
            <a:alphaModFix/>
          </a:blip>
          <a:srcRect b="0" l="0" r="0" t="0"/>
          <a:stretch/>
        </p:blipFill>
        <p:spPr>
          <a:xfrm>
            <a:off x="4504392" y="274925"/>
            <a:ext cx="1025508" cy="978175"/>
          </a:xfrm>
          <a:prstGeom prst="rect">
            <a:avLst/>
          </a:prstGeom>
          <a:noFill/>
          <a:ln>
            <a:noFill/>
          </a:ln>
        </p:spPr>
      </p:pic>
      <p:pic>
        <p:nvPicPr>
          <p:cNvPr id="1242" name="Google Shape;1242;p69"/>
          <p:cNvPicPr preferRelativeResize="0"/>
          <p:nvPr/>
        </p:nvPicPr>
        <p:blipFill rotWithShape="1">
          <a:blip r:embed="rId13">
            <a:alphaModFix/>
          </a:blip>
          <a:srcRect b="0" l="0" r="0" t="0"/>
          <a:stretch/>
        </p:blipFill>
        <p:spPr>
          <a:xfrm>
            <a:off x="5939150" y="221400"/>
            <a:ext cx="2750756" cy="7456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47" name="Shape 1247"/>
        <p:cNvGrpSpPr/>
        <p:nvPr/>
      </p:nvGrpSpPr>
      <p:grpSpPr>
        <a:xfrm>
          <a:off x="0" y="0"/>
          <a:ext cx="0" cy="0"/>
          <a:chOff x="0" y="0"/>
          <a:chExt cx="0" cy="0"/>
        </a:xfrm>
      </p:grpSpPr>
      <p:sp>
        <p:nvSpPr>
          <p:cNvPr id="1248" name="Google Shape;1248;p70"/>
          <p:cNvSpPr/>
          <p:nvPr/>
        </p:nvSpPr>
        <p:spPr>
          <a:xfrm>
            <a:off x="0" y="0"/>
            <a:ext cx="12192000" cy="6857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249" name="Google Shape;1249;p70"/>
          <p:cNvSpPr/>
          <p:nvPr/>
        </p:nvSpPr>
        <p:spPr>
          <a:xfrm>
            <a:off x="596464" y="551961"/>
            <a:ext cx="10999200" cy="5400000"/>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screenshot of a social media page&#10;&#10;Description automatically generated" id="1250" name="Google Shape;1250;p70"/>
          <p:cNvPicPr preferRelativeResize="0"/>
          <p:nvPr/>
        </p:nvPicPr>
        <p:blipFill rotWithShape="1">
          <a:blip r:embed="rId3">
            <a:alphaModFix/>
          </a:blip>
          <a:srcRect b="2550" l="0" r="0" t="0"/>
          <a:stretch/>
        </p:blipFill>
        <p:spPr>
          <a:xfrm>
            <a:off x="838200" y="754148"/>
            <a:ext cx="10515600" cy="4995575"/>
          </a:xfrm>
          <a:prstGeom prst="rect">
            <a:avLst/>
          </a:prstGeom>
          <a:noFill/>
          <a:ln>
            <a:noFill/>
          </a:ln>
        </p:spPr>
      </p:pic>
      <p:pic>
        <p:nvPicPr>
          <p:cNvPr id="1251" name="Google Shape;1251;p70"/>
          <p:cNvPicPr preferRelativeResize="0"/>
          <p:nvPr/>
        </p:nvPicPr>
        <p:blipFill rotWithShape="1">
          <a:blip r:embed="rId4">
            <a:alphaModFix/>
          </a:blip>
          <a:srcRect b="0" l="0" r="0" t="0"/>
          <a:stretch/>
        </p:blipFill>
        <p:spPr>
          <a:xfrm>
            <a:off x="5251724" y="4991050"/>
            <a:ext cx="1425659" cy="1383725"/>
          </a:xfrm>
          <a:prstGeom prst="rect">
            <a:avLst/>
          </a:prstGeom>
          <a:noFill/>
          <a:ln>
            <a:noFill/>
          </a:ln>
        </p:spPr>
      </p:pic>
      <p:pic>
        <p:nvPicPr>
          <p:cNvPr id="1252" name="Google Shape;1252;p70"/>
          <p:cNvPicPr preferRelativeResize="0"/>
          <p:nvPr/>
        </p:nvPicPr>
        <p:blipFill rotWithShape="1">
          <a:blip r:embed="rId5">
            <a:alphaModFix/>
          </a:blip>
          <a:srcRect b="0" l="0" r="0" t="0"/>
          <a:stretch/>
        </p:blipFill>
        <p:spPr>
          <a:xfrm>
            <a:off x="8495075" y="4748281"/>
            <a:ext cx="1425650" cy="1481569"/>
          </a:xfrm>
          <a:prstGeom prst="rect">
            <a:avLst/>
          </a:prstGeom>
          <a:noFill/>
          <a:ln>
            <a:noFill/>
          </a:ln>
        </p:spPr>
      </p:pic>
      <p:pic>
        <p:nvPicPr>
          <p:cNvPr id="1253" name="Google Shape;1253;p70"/>
          <p:cNvPicPr preferRelativeResize="0"/>
          <p:nvPr/>
        </p:nvPicPr>
        <p:blipFill rotWithShape="1">
          <a:blip r:embed="rId6">
            <a:alphaModFix/>
          </a:blip>
          <a:srcRect b="0" l="0" r="0" t="0"/>
          <a:stretch/>
        </p:blipFill>
        <p:spPr>
          <a:xfrm>
            <a:off x="823899" y="5184350"/>
            <a:ext cx="1383725" cy="1383725"/>
          </a:xfrm>
          <a:prstGeom prst="rect">
            <a:avLst/>
          </a:prstGeom>
          <a:noFill/>
          <a:ln>
            <a:noFill/>
          </a:ln>
        </p:spPr>
      </p:pic>
      <p:sp>
        <p:nvSpPr>
          <p:cNvPr id="1254" name="Google Shape;1254;p70"/>
          <p:cNvSpPr/>
          <p:nvPr/>
        </p:nvSpPr>
        <p:spPr>
          <a:xfrm>
            <a:off x="9805874" y="274922"/>
            <a:ext cx="2070900" cy="459600"/>
          </a:xfrm>
          <a:prstGeom prst="chevron">
            <a:avLst>
              <a:gd fmla="val 50000" name="adj"/>
            </a:avLst>
          </a:prstGeom>
          <a:solidFill>
            <a:srgbClr val="EF29C5"/>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9" name="Shape 1259"/>
        <p:cNvGrpSpPr/>
        <p:nvPr/>
      </p:nvGrpSpPr>
      <p:grpSpPr>
        <a:xfrm>
          <a:off x="0" y="0"/>
          <a:ext cx="0" cy="0"/>
          <a:chOff x="0" y="0"/>
          <a:chExt cx="0" cy="0"/>
        </a:xfrm>
      </p:grpSpPr>
      <p:pic>
        <p:nvPicPr>
          <p:cNvPr descr="MECC Link" id="1260" name="Google Shape;1260;p71"/>
          <p:cNvPicPr preferRelativeResize="0"/>
          <p:nvPr/>
        </p:nvPicPr>
        <p:blipFill rotWithShape="1">
          <a:blip r:embed="rId3">
            <a:alphaModFix/>
          </a:blip>
          <a:srcRect b="0" l="0" r="0" t="0"/>
          <a:stretch/>
        </p:blipFill>
        <p:spPr>
          <a:xfrm>
            <a:off x="1078704" y="1135209"/>
            <a:ext cx="3971561" cy="900112"/>
          </a:xfrm>
          <a:prstGeom prst="rect">
            <a:avLst/>
          </a:prstGeom>
          <a:noFill/>
          <a:ln>
            <a:noFill/>
          </a:ln>
        </p:spPr>
      </p:pic>
      <p:sp>
        <p:nvSpPr>
          <p:cNvPr id="1261" name="Google Shape;1261;p71"/>
          <p:cNvSpPr txBox="1"/>
          <p:nvPr/>
        </p:nvSpPr>
        <p:spPr>
          <a:xfrm>
            <a:off x="671513" y="2305615"/>
            <a:ext cx="11101500" cy="19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9651B"/>
              </a:buClr>
              <a:buSzPts val="4000"/>
              <a:buFont typeface="Arial"/>
              <a:buNone/>
            </a:pPr>
            <a:r>
              <a:rPr b="0" i="0" lang="en-GB" sz="4000" u="none" cap="none" strike="noStrike">
                <a:solidFill>
                  <a:srgbClr val="29651B"/>
                </a:solidFill>
                <a:latin typeface="Quattrocento Sans"/>
                <a:ea typeface="Quattrocento Sans"/>
                <a:cs typeface="Quattrocento Sans"/>
                <a:sym typeface="Quattrocento Sans"/>
              </a:rPr>
              <a:t>A one stop website with local and national resources and services for a range of health and wellbeing problems</a:t>
            </a:r>
            <a:endParaRPr b="0" i="0" sz="1400" u="none" cap="none" strike="noStrike">
              <a:solidFill>
                <a:srgbClr val="000000"/>
              </a:solidFill>
              <a:latin typeface="Arial"/>
              <a:ea typeface="Arial"/>
              <a:cs typeface="Arial"/>
              <a:sym typeface="Arial"/>
            </a:endParaRPr>
          </a:p>
        </p:txBody>
      </p:sp>
      <p:sp>
        <p:nvSpPr>
          <p:cNvPr id="1262" name="Google Shape;1262;p71"/>
          <p:cNvSpPr txBox="1"/>
          <p:nvPr/>
        </p:nvSpPr>
        <p:spPr>
          <a:xfrm>
            <a:off x="3826452" y="5038976"/>
            <a:ext cx="8529600" cy="64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GB" sz="3600" u="sng" cap="none" strike="noStrike">
                <a:solidFill>
                  <a:srgbClr val="000000"/>
                </a:solidFill>
                <a:latin typeface="Quattrocento Sans"/>
                <a:ea typeface="Quattrocento Sans"/>
                <a:cs typeface="Quattrocento Sans"/>
                <a:sym typeface="Quattrocento Sans"/>
                <a:hlinkClick r:id="rId4">
                  <a:extLst>
                    <a:ext uri="{A12FA001-AC4F-418D-AE19-62706E023703}">
                      <ahyp:hlinkClr val="tx"/>
                    </a:ext>
                  </a:extLst>
                </a:hlinkClick>
              </a:rPr>
              <a:t>MECC Link</a:t>
            </a:r>
            <a:r>
              <a:rPr b="0" i="0" lang="en-GB" sz="3600" u="none" cap="none" strike="noStrike">
                <a:solidFill>
                  <a:srgbClr val="000000"/>
                </a:solidFill>
                <a:latin typeface="Quattrocento Sans"/>
                <a:ea typeface="Quattrocento Sans"/>
                <a:cs typeface="Quattrocento Sans"/>
                <a:sym typeface="Quattrocento Sans"/>
              </a:rPr>
              <a:t> </a:t>
            </a:r>
            <a:r>
              <a:rPr b="0" i="0" lang="en-GB" sz="3600" u="none" cap="none" strike="noStrike">
                <a:solidFill>
                  <a:srgbClr val="29651B"/>
                </a:solidFill>
                <a:latin typeface="Quattrocento Sans"/>
                <a:ea typeface="Quattrocento Sans"/>
                <a:cs typeface="Quattrocento Sans"/>
                <a:sym typeface="Quattrocento Sans"/>
              </a:rPr>
              <a:t>– Also available as an App</a:t>
            </a:r>
            <a:endParaRPr b="0" i="0" sz="1400" u="none" cap="none" strike="noStrike">
              <a:solidFill>
                <a:srgbClr val="000000"/>
              </a:solidFill>
              <a:latin typeface="Arial"/>
              <a:ea typeface="Arial"/>
              <a:cs typeface="Arial"/>
              <a:sym typeface="Arial"/>
            </a:endParaRPr>
          </a:p>
        </p:txBody>
      </p:sp>
      <p:pic>
        <p:nvPicPr>
          <p:cNvPr id="1263" name="Google Shape;1263;p71"/>
          <p:cNvPicPr preferRelativeResize="0"/>
          <p:nvPr/>
        </p:nvPicPr>
        <p:blipFill rotWithShape="1">
          <a:blip r:embed="rId5">
            <a:alphaModFix/>
          </a:blip>
          <a:srcRect b="0" l="0" r="0" t="0"/>
          <a:stretch/>
        </p:blipFill>
        <p:spPr>
          <a:xfrm>
            <a:off x="1287606" y="4397007"/>
            <a:ext cx="1962150" cy="1885950"/>
          </a:xfrm>
          <a:prstGeom prst="rect">
            <a:avLst/>
          </a:prstGeom>
          <a:noFill/>
          <a:ln>
            <a:noFill/>
          </a:ln>
        </p:spPr>
      </p:pic>
      <p:sp>
        <p:nvSpPr>
          <p:cNvPr id="1264" name="Google Shape;1264;p71"/>
          <p:cNvSpPr/>
          <p:nvPr/>
        </p:nvSpPr>
        <p:spPr>
          <a:xfrm>
            <a:off x="9805874" y="274922"/>
            <a:ext cx="2070900" cy="459600"/>
          </a:xfrm>
          <a:prstGeom prst="chevron">
            <a:avLst>
              <a:gd fmla="val 50000" name="adj"/>
            </a:avLst>
          </a:prstGeom>
          <a:solidFill>
            <a:srgbClr val="EF29C5"/>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0000"/>
              </a:highlight>
              <a:latin typeface="Arial"/>
              <a:ea typeface="Arial"/>
              <a:cs typeface="Arial"/>
              <a:sym typeface="Arial"/>
            </a:endParaRPr>
          </a:p>
        </p:txBody>
      </p:sp>
      <p:sp>
        <p:nvSpPr>
          <p:cNvPr id="1265" name="Google Shape;1265;p71"/>
          <p:cNvSpPr txBox="1"/>
          <p:nvPr>
            <p:ph idx="4294967295" type="title"/>
          </p:nvPr>
        </p:nvSpPr>
        <p:spPr>
          <a:xfrm>
            <a:off x="1295400" y="212725"/>
            <a:ext cx="8878500" cy="649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Play"/>
              <a:buNone/>
            </a:pPr>
            <a:r>
              <a:rPr b="1" lang="en-GB">
                <a:latin typeface="Arial"/>
                <a:ea typeface="Arial"/>
                <a:cs typeface="Arial"/>
                <a:sym typeface="Arial"/>
              </a:rPr>
              <a:t>MECC Link</a:t>
            </a:r>
            <a:endParaRPr b="1">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5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4_Office Theme">
  <a:themeElements>
    <a:clrScheme name="Office Theme">
      <a:dk1>
        <a:srgbClr val="000000"/>
      </a:dk1>
      <a:lt1>
        <a:srgbClr val="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2024-07-03T09:22:33Z</dcterms:created>
  <dc:creator>Voluntary Action Harrow Co-operative</dc:creator>
</cp:coreProperties>
</file>