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62" r:id="rId6"/>
    <p:sldId id="2145706477" r:id="rId7"/>
    <p:sldId id="2145706526" r:id="rId8"/>
    <p:sldId id="787" r:id="rId9"/>
    <p:sldId id="790" r:id="rId10"/>
    <p:sldId id="789" r:id="rId11"/>
    <p:sldId id="788" r:id="rId12"/>
    <p:sldId id="797" r:id="rId13"/>
    <p:sldId id="798" r:id="rId14"/>
    <p:sldId id="791" r:id="rId15"/>
    <p:sldId id="795" r:id="rId16"/>
    <p:sldId id="2145706528" r:id="rId17"/>
    <p:sldId id="214570652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2E211D-8549-47AC-AFDF-6532222D3716}" v="1" dt="2026-03-30T12:00:06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453" autoAdjust="0"/>
  </p:normalViewPr>
  <p:slideViewPr>
    <p:cSldViewPr snapToGrid="0" snapToObjects="1" showGuides="1">
      <p:cViewPr varScale="1">
        <p:scale>
          <a:sx n="58" d="100"/>
          <a:sy n="58" d="100"/>
        </p:scale>
        <p:origin x="98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erine McGirr" userId="17cb4d10-7e2e-4bf4-85d5-4fbecbc379e0" providerId="ADAL" clId="{1AC661C9-3886-4EBD-8721-47A597827650}"/>
    <pc:docChg chg="custSel addSld delSld modSld">
      <pc:chgData name="Katherine McGirr" userId="17cb4d10-7e2e-4bf4-85d5-4fbecbc379e0" providerId="ADAL" clId="{1AC661C9-3886-4EBD-8721-47A597827650}" dt="2026-03-30T13:10:45.634" v="1955" actId="313"/>
      <pc:docMkLst>
        <pc:docMk/>
      </pc:docMkLst>
      <pc:sldChg chg="modSp mod">
        <pc:chgData name="Katherine McGirr" userId="17cb4d10-7e2e-4bf4-85d5-4fbecbc379e0" providerId="ADAL" clId="{1AC661C9-3886-4EBD-8721-47A597827650}" dt="2026-03-30T12:31:51.402" v="1859" actId="20577"/>
        <pc:sldMkLst>
          <pc:docMk/>
          <pc:sldMk cId="3068129318" sldId="256"/>
        </pc:sldMkLst>
        <pc:spChg chg="mod">
          <ac:chgData name="Katherine McGirr" userId="17cb4d10-7e2e-4bf4-85d5-4fbecbc379e0" providerId="ADAL" clId="{1AC661C9-3886-4EBD-8721-47A597827650}" dt="2026-03-30T12:31:51.402" v="1859" actId="20577"/>
          <ac:spMkLst>
            <pc:docMk/>
            <pc:sldMk cId="3068129318" sldId="256"/>
            <ac:spMk id="6" creationId="{5023968D-558D-FD44-9040-BA88F56A6599}"/>
          </ac:spMkLst>
        </pc:spChg>
      </pc:sldChg>
      <pc:sldChg chg="del">
        <pc:chgData name="Katherine McGirr" userId="17cb4d10-7e2e-4bf4-85d5-4fbecbc379e0" providerId="ADAL" clId="{1AC661C9-3886-4EBD-8721-47A597827650}" dt="2026-03-30T11:58:14.014" v="0" actId="2696"/>
        <pc:sldMkLst>
          <pc:docMk/>
          <pc:sldMk cId="2388264165" sldId="784"/>
        </pc:sldMkLst>
      </pc:sldChg>
      <pc:sldChg chg="modSp mod">
        <pc:chgData name="Katherine McGirr" userId="17cb4d10-7e2e-4bf4-85d5-4fbecbc379e0" providerId="ADAL" clId="{1AC661C9-3886-4EBD-8721-47A597827650}" dt="2026-03-30T12:46:21.953" v="1870" actId="20577"/>
        <pc:sldMkLst>
          <pc:docMk/>
          <pc:sldMk cId="3383616669" sldId="790"/>
        </pc:sldMkLst>
        <pc:spChg chg="mod">
          <ac:chgData name="Katherine McGirr" userId="17cb4d10-7e2e-4bf4-85d5-4fbecbc379e0" providerId="ADAL" clId="{1AC661C9-3886-4EBD-8721-47A597827650}" dt="2026-03-30T12:46:21.953" v="1870" actId="20577"/>
          <ac:spMkLst>
            <pc:docMk/>
            <pc:sldMk cId="3383616669" sldId="790"/>
            <ac:spMk id="4" creationId="{4FE44F37-9DDF-3091-A3A4-9CC8F25BB25F}"/>
          </ac:spMkLst>
        </pc:spChg>
      </pc:sldChg>
      <pc:sldChg chg="delSp mod">
        <pc:chgData name="Katherine McGirr" userId="17cb4d10-7e2e-4bf4-85d5-4fbecbc379e0" providerId="ADAL" clId="{1AC661C9-3886-4EBD-8721-47A597827650}" dt="2026-03-30T13:09:10.007" v="1871" actId="21"/>
        <pc:sldMkLst>
          <pc:docMk/>
          <pc:sldMk cId="2265300228" sldId="795"/>
        </pc:sldMkLst>
        <pc:spChg chg="del">
          <ac:chgData name="Katherine McGirr" userId="17cb4d10-7e2e-4bf4-85d5-4fbecbc379e0" providerId="ADAL" clId="{1AC661C9-3886-4EBD-8721-47A597827650}" dt="2026-03-30T13:09:10.007" v="1871" actId="21"/>
          <ac:spMkLst>
            <pc:docMk/>
            <pc:sldMk cId="2265300228" sldId="795"/>
            <ac:spMk id="12" creationId="{33EF56E8-49EE-FFCF-43E3-980AF101EB03}"/>
          </ac:spMkLst>
        </pc:spChg>
      </pc:sldChg>
      <pc:sldChg chg="del">
        <pc:chgData name="Katherine McGirr" userId="17cb4d10-7e2e-4bf4-85d5-4fbecbc379e0" providerId="ADAL" clId="{1AC661C9-3886-4EBD-8721-47A597827650}" dt="2026-03-30T12:46:00.608" v="1861" actId="2696"/>
        <pc:sldMkLst>
          <pc:docMk/>
          <pc:sldMk cId="2340535268" sldId="796"/>
        </pc:sldMkLst>
      </pc:sldChg>
      <pc:sldChg chg="del">
        <pc:chgData name="Katherine McGirr" userId="17cb4d10-7e2e-4bf4-85d5-4fbecbc379e0" providerId="ADAL" clId="{1AC661C9-3886-4EBD-8721-47A597827650}" dt="2026-03-30T12:33:43.767" v="1860" actId="2696"/>
        <pc:sldMkLst>
          <pc:docMk/>
          <pc:sldMk cId="363655749" sldId="2145706527"/>
        </pc:sldMkLst>
      </pc:sldChg>
      <pc:sldChg chg="modSp add mod">
        <pc:chgData name="Katherine McGirr" userId="17cb4d10-7e2e-4bf4-85d5-4fbecbc379e0" providerId="ADAL" clId="{1AC661C9-3886-4EBD-8721-47A597827650}" dt="2026-03-30T13:10:45.634" v="1955" actId="313"/>
        <pc:sldMkLst>
          <pc:docMk/>
          <pc:sldMk cId="778529426" sldId="2145706528"/>
        </pc:sldMkLst>
        <pc:graphicFrameChg chg="modGraphic">
          <ac:chgData name="Katherine McGirr" userId="17cb4d10-7e2e-4bf4-85d5-4fbecbc379e0" providerId="ADAL" clId="{1AC661C9-3886-4EBD-8721-47A597827650}" dt="2026-03-30T13:10:45.634" v="1955" actId="313"/>
          <ac:graphicFrameMkLst>
            <pc:docMk/>
            <pc:sldMk cId="778529426" sldId="2145706528"/>
            <ac:graphicFrameMk id="6" creationId="{C6669317-8F52-970B-9E95-80058F798126}"/>
          </ac:graphicFrameMkLst>
        </pc:graphicFrameChg>
      </pc:sldChg>
      <pc:sldChg chg="modSp add mod">
        <pc:chgData name="Katherine McGirr" userId="17cb4d10-7e2e-4bf4-85d5-4fbecbc379e0" providerId="ADAL" clId="{1AC661C9-3886-4EBD-8721-47A597827650}" dt="2026-03-30T12:30:45.633" v="1789" actId="5793"/>
        <pc:sldMkLst>
          <pc:docMk/>
          <pc:sldMk cId="1924911538" sldId="2145706529"/>
        </pc:sldMkLst>
        <pc:graphicFrameChg chg="modGraphic">
          <ac:chgData name="Katherine McGirr" userId="17cb4d10-7e2e-4bf4-85d5-4fbecbc379e0" providerId="ADAL" clId="{1AC661C9-3886-4EBD-8721-47A597827650}" dt="2026-03-30T12:30:45.633" v="1789" actId="5793"/>
          <ac:graphicFrameMkLst>
            <pc:docMk/>
            <pc:sldMk cId="1924911538" sldId="2145706529"/>
            <ac:graphicFrameMk id="6" creationId="{A8FE75AB-79A1-FD91-AA66-109ADCBC3C4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AA387-B10F-4B76-B9FF-F10F1029034E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0C249-3E9C-47E6-AFA2-51F17F2D5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612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2CF4A-9F4E-3FFF-EAFC-91A1E254B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C91462-74D2-C530-4D11-BA1282B9E4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60757C-69E8-4451-13ED-412A33D946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E2DB7-AC80-80F4-82E3-9C56B723E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629107"/>
            <a:fld id="{6E8B3A8C-701C-4E1E-8C0A-5173BD1DEF08}" type="slidenum">
              <a:rPr lang="en-GB" sz="800">
                <a:solidFill>
                  <a:prstClr val="black"/>
                </a:solidFill>
                <a:latin typeface="Aptos" panose="02110004020202020204"/>
              </a:rPr>
              <a:pPr defTabSz="629107"/>
              <a:t>9</a:t>
            </a:fld>
            <a:endParaRPr lang="en-GB" sz="80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55881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C02058-1CD7-F049-AA1A-2D352A6C9244}"/>
              </a:ext>
            </a:extLst>
          </p:cNvPr>
          <p:cNvSpPr/>
          <p:nvPr userDrawn="1"/>
        </p:nvSpPr>
        <p:spPr>
          <a:xfrm>
            <a:off x="0" y="0"/>
            <a:ext cx="246956" cy="4177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CBC47F-BFDD-014E-804C-305F1E92F1B2}"/>
              </a:ext>
            </a:extLst>
          </p:cNvPr>
          <p:cNvSpPr/>
          <p:nvPr userDrawn="1"/>
        </p:nvSpPr>
        <p:spPr>
          <a:xfrm>
            <a:off x="0" y="4951086"/>
            <a:ext cx="246937" cy="5441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FC1967-CD2D-8E4D-8771-AB4CCD1D111B}"/>
              </a:ext>
            </a:extLst>
          </p:cNvPr>
          <p:cNvSpPr/>
          <p:nvPr userDrawn="1"/>
        </p:nvSpPr>
        <p:spPr>
          <a:xfrm>
            <a:off x="0" y="4177362"/>
            <a:ext cx="246936" cy="7737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85EB45-01BA-F547-9713-0206C2E7C750}"/>
              </a:ext>
            </a:extLst>
          </p:cNvPr>
          <p:cNvSpPr/>
          <p:nvPr userDrawn="1"/>
        </p:nvSpPr>
        <p:spPr>
          <a:xfrm>
            <a:off x="0" y="5495192"/>
            <a:ext cx="246936" cy="13628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0FCFCD7-D53A-CC40-98EC-DAA3841FE9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8799" y="3720646"/>
            <a:ext cx="11074561" cy="4567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1">
            <a:extLst>
              <a:ext uri="{FF2B5EF4-FFF2-40B4-BE49-F238E27FC236}">
                <a16:creationId xmlns:a16="http://schemas.microsoft.com/office/drawing/2014/main" id="{E0035301-8A54-DF48-B07A-49261EC97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3" y="1854200"/>
            <a:ext cx="11087405" cy="16764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20000"/>
              </a:lnSpc>
              <a:spcAft>
                <a:spcPts val="1200"/>
              </a:spcAft>
              <a:defRPr sz="4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48094126-A1FA-6F44-BF12-C85A561613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8799" y="4405416"/>
            <a:ext cx="11074561" cy="9511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EBFBE6-4B52-0749-A4C1-121FFFC48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700" y="344308"/>
            <a:ext cx="813352" cy="6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29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33E288-375A-0248-A133-61328205437A}"/>
              </a:ext>
            </a:extLst>
          </p:cNvPr>
          <p:cNvSpPr/>
          <p:nvPr userDrawn="1"/>
        </p:nvSpPr>
        <p:spPr>
          <a:xfrm>
            <a:off x="0" y="0"/>
            <a:ext cx="246956" cy="4177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5AEA56-2C44-0749-93E7-91E6ADFB6786}"/>
              </a:ext>
            </a:extLst>
          </p:cNvPr>
          <p:cNvSpPr/>
          <p:nvPr userDrawn="1"/>
        </p:nvSpPr>
        <p:spPr>
          <a:xfrm>
            <a:off x="0" y="4951086"/>
            <a:ext cx="246937" cy="5441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446F95-6CEB-5E44-A073-D11C0730CE68}"/>
              </a:ext>
            </a:extLst>
          </p:cNvPr>
          <p:cNvSpPr/>
          <p:nvPr userDrawn="1"/>
        </p:nvSpPr>
        <p:spPr>
          <a:xfrm>
            <a:off x="0" y="4177364"/>
            <a:ext cx="246936" cy="7737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26DA2A-392C-9B40-B568-AE26FFE60F5A}"/>
              </a:ext>
            </a:extLst>
          </p:cNvPr>
          <p:cNvSpPr/>
          <p:nvPr userDrawn="1"/>
        </p:nvSpPr>
        <p:spPr>
          <a:xfrm>
            <a:off x="0" y="5495192"/>
            <a:ext cx="246936" cy="13628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E6701806-5D57-D746-8783-F0FB1DD6BF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6100" y="1498600"/>
            <a:ext cx="6807200" cy="584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C91CD9B1-CC27-114F-B955-2018A970C6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1052" y="2550550"/>
            <a:ext cx="596900" cy="421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 b="1"/>
            </a:lvl1pPr>
          </a:lstStyle>
          <a:p>
            <a:pPr lvl="0"/>
            <a:r>
              <a:rPr lang="en-US" dirty="0"/>
              <a:t>1.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B77DC797-806B-7D42-B2A6-29E104E8F8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4552" y="2550550"/>
            <a:ext cx="5473700" cy="421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27A71F84-4AF0-FF4F-8CA7-B3EE651738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4552" y="2992900"/>
            <a:ext cx="5473700" cy="421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 b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933A46B2-8687-8244-8EEB-8A585EEAA2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1052" y="3998350"/>
            <a:ext cx="596900" cy="421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 b="1"/>
            </a:lvl1pPr>
          </a:lstStyle>
          <a:p>
            <a:pPr lvl="0"/>
            <a:r>
              <a:rPr lang="en-US" dirty="0"/>
              <a:t>2.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4FC682AE-4496-0F4A-B446-47811057EA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94552" y="3998350"/>
            <a:ext cx="5473700" cy="421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33595B0F-4DB9-644E-A404-C2610EA2A2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4552" y="4455550"/>
            <a:ext cx="5473700" cy="421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 b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BAB4C4BD-EB82-F047-87D3-8B7D948A5C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61052" y="5471550"/>
            <a:ext cx="596900" cy="421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 b="1"/>
            </a:lvl1pPr>
          </a:lstStyle>
          <a:p>
            <a:pPr lvl="0"/>
            <a:r>
              <a:rPr lang="en-US" dirty="0"/>
              <a:t>3.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0018B8B8-88F8-5142-A37A-D12C3E622F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4552" y="5471550"/>
            <a:ext cx="5473700" cy="421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B5000BB-65D5-7744-875B-346C32CAD3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94552" y="5918200"/>
            <a:ext cx="5473700" cy="421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 b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E53F6D4-31A8-1F42-8817-B31D123A67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700" y="344308"/>
            <a:ext cx="813352" cy="6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58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963EA1-D6E5-A747-A2DA-50631B4F57D9}"/>
              </a:ext>
            </a:extLst>
          </p:cNvPr>
          <p:cNvSpPr/>
          <p:nvPr userDrawn="1"/>
        </p:nvSpPr>
        <p:spPr>
          <a:xfrm>
            <a:off x="0" y="0"/>
            <a:ext cx="246956" cy="4177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9A4FFC-9823-E847-A465-B5638FB63241}"/>
              </a:ext>
            </a:extLst>
          </p:cNvPr>
          <p:cNvSpPr/>
          <p:nvPr userDrawn="1"/>
        </p:nvSpPr>
        <p:spPr>
          <a:xfrm>
            <a:off x="0" y="4177364"/>
            <a:ext cx="246937" cy="5441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6D6194-BC1D-804C-8F80-6F8D0F0AD76D}"/>
              </a:ext>
            </a:extLst>
          </p:cNvPr>
          <p:cNvSpPr/>
          <p:nvPr userDrawn="1"/>
        </p:nvSpPr>
        <p:spPr>
          <a:xfrm>
            <a:off x="0" y="4721469"/>
            <a:ext cx="246936" cy="7737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10EED4-5B89-6D42-BE19-A1AC4831AA99}"/>
              </a:ext>
            </a:extLst>
          </p:cNvPr>
          <p:cNvSpPr/>
          <p:nvPr userDrawn="1"/>
        </p:nvSpPr>
        <p:spPr>
          <a:xfrm>
            <a:off x="0" y="5495192"/>
            <a:ext cx="246936" cy="13628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86B7BE7C-DF41-AD4C-8DE0-BCC286E7C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570038"/>
            <a:ext cx="10991280" cy="6397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3600" b="1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3200">
                <a:solidFill>
                  <a:schemeClr val="tx1"/>
                </a:solidFill>
              </a:defRPr>
            </a:lvl3pPr>
            <a:lvl4pPr>
              <a:defRPr sz="3200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1535BD15-74A5-DD4D-ADAE-2A59A92AA19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8813" y="2378075"/>
            <a:ext cx="10990392" cy="3870325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 marL="6858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2pPr>
            <a:lvl3pPr marL="11430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280846-29AA-D240-B619-52B2D5A5EB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813" y="305217"/>
            <a:ext cx="743478" cy="62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78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F7CDC5-51CC-DD44-878F-C667660A8C5E}"/>
              </a:ext>
            </a:extLst>
          </p:cNvPr>
          <p:cNvSpPr/>
          <p:nvPr userDrawn="1"/>
        </p:nvSpPr>
        <p:spPr>
          <a:xfrm>
            <a:off x="0" y="0"/>
            <a:ext cx="246956" cy="4177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37A662-549F-D641-9AB4-92CA8EE1C359}"/>
              </a:ext>
            </a:extLst>
          </p:cNvPr>
          <p:cNvSpPr/>
          <p:nvPr userDrawn="1"/>
        </p:nvSpPr>
        <p:spPr>
          <a:xfrm>
            <a:off x="0" y="4177364"/>
            <a:ext cx="246937" cy="5441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1F43B1-62A5-5242-8B5C-67EFE66A32CA}"/>
              </a:ext>
            </a:extLst>
          </p:cNvPr>
          <p:cNvSpPr/>
          <p:nvPr userDrawn="1"/>
        </p:nvSpPr>
        <p:spPr>
          <a:xfrm>
            <a:off x="0" y="4721469"/>
            <a:ext cx="246936" cy="7737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05A397-5C8F-1243-BBF6-E087EB899247}"/>
              </a:ext>
            </a:extLst>
          </p:cNvPr>
          <p:cNvSpPr/>
          <p:nvPr userDrawn="1"/>
        </p:nvSpPr>
        <p:spPr>
          <a:xfrm>
            <a:off x="0" y="5495192"/>
            <a:ext cx="246936" cy="13628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47A5DFB-A3C2-4649-99E8-F0BF63963E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570038"/>
            <a:ext cx="10940288" cy="6397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3600" b="1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3200">
                <a:solidFill>
                  <a:schemeClr val="tx1"/>
                </a:solidFill>
              </a:defRPr>
            </a:lvl3pPr>
            <a:lvl4pPr>
              <a:defRPr sz="3200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563279CF-C362-D748-B877-C9F18F64F66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8813" y="2378075"/>
            <a:ext cx="5967455" cy="38703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>
              <a:lnSpc>
                <a:spcPct val="120000"/>
              </a:lnSpc>
              <a:spcAft>
                <a:spcPts val="1200"/>
              </a:spcAft>
              <a:buNone/>
              <a:defRPr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spcAft>
                <a:spcPts val="1200"/>
              </a:spcAft>
              <a:buNone/>
              <a:defRPr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spcAft>
                <a:spcPts val="1200"/>
              </a:spcAft>
              <a:buNone/>
              <a:defRPr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spcAft>
                <a:spcPts val="1200"/>
              </a:spcAft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100466EA-9F0F-794A-B64D-A9774779EF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14784" y="2378075"/>
            <a:ext cx="4484317" cy="38703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0D9C4B-0B7E-E249-8261-AB9D8BF37A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813" y="305217"/>
            <a:ext cx="743478" cy="62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5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3366904-B7E4-744F-B0D5-6B73656360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6852" y="6202678"/>
            <a:ext cx="472753" cy="39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8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3DC460-3EC1-4A4F-A07D-EF91F4DDE4F3}"/>
              </a:ext>
            </a:extLst>
          </p:cNvPr>
          <p:cNvSpPr/>
          <p:nvPr userDrawn="1"/>
        </p:nvSpPr>
        <p:spPr>
          <a:xfrm>
            <a:off x="0" y="0"/>
            <a:ext cx="246956" cy="4177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199285-3547-E140-A57E-144805553A38}"/>
              </a:ext>
            </a:extLst>
          </p:cNvPr>
          <p:cNvSpPr/>
          <p:nvPr userDrawn="1"/>
        </p:nvSpPr>
        <p:spPr>
          <a:xfrm>
            <a:off x="0" y="4951086"/>
            <a:ext cx="246937" cy="5441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16CB1A-FF3D-AC46-8ACD-696F99D87431}"/>
              </a:ext>
            </a:extLst>
          </p:cNvPr>
          <p:cNvSpPr/>
          <p:nvPr userDrawn="1"/>
        </p:nvSpPr>
        <p:spPr>
          <a:xfrm>
            <a:off x="0" y="4177364"/>
            <a:ext cx="246936" cy="7737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11B7FC-8AA8-0244-9AE3-3EC09A5604C7}"/>
              </a:ext>
            </a:extLst>
          </p:cNvPr>
          <p:cNvSpPr/>
          <p:nvPr userDrawn="1"/>
        </p:nvSpPr>
        <p:spPr>
          <a:xfrm>
            <a:off x="0" y="5495192"/>
            <a:ext cx="246936" cy="13628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9948E83-748E-D449-9FB4-176ECFE957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8799" y="2392680"/>
            <a:ext cx="11090405" cy="6400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3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24C3A48B-991C-2646-9997-9D0FAE08E1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8799" y="3061686"/>
            <a:ext cx="11090405" cy="6111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4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4867EB7-DB3F-774B-9F87-B9C9E65AC6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8799" y="4394589"/>
            <a:ext cx="11090405" cy="19604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Contact us:</a:t>
            </a:r>
          </a:p>
          <a:p>
            <a:pPr lvl="0"/>
            <a:r>
              <a:rPr lang="en-US" b="0" dirty="0"/>
              <a:t>Tel.: 000000000</a:t>
            </a:r>
          </a:p>
          <a:p>
            <a:pPr lvl="0"/>
            <a:r>
              <a:rPr lang="en-US" b="0" dirty="0"/>
              <a:t>Email: </a:t>
            </a:r>
            <a:r>
              <a:rPr lang="en-US" b="0" dirty="0" err="1"/>
              <a:t>xxxxxxxxxxxxxxx</a:t>
            </a:r>
            <a:endParaRPr lang="en-US" b="0" dirty="0"/>
          </a:p>
          <a:p>
            <a:pPr lvl="0"/>
            <a:r>
              <a:rPr lang="en-US" b="0" dirty="0" err="1"/>
              <a:t>gdc-uk.org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62C697-AD37-D549-80C7-072244FCA2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700" y="344308"/>
            <a:ext cx="813352" cy="6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48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34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7F020F-04A8-924A-9555-608E03B9A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and Effective:</a:t>
            </a:r>
            <a:br>
              <a:rPr lang="en-US" dirty="0"/>
            </a:br>
            <a:r>
              <a:rPr lang="en-US" dirty="0"/>
              <a:t>The GDC’s draft strategy for 2026-28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8C6E5D-F611-B248-9545-F305298265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23968D-558D-FD44-9040-BA88F56A65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Katherine McGirr, Head of Right Touch Regulation </a:t>
            </a:r>
          </a:p>
          <a:p>
            <a:r>
              <a:rPr lang="en-US" dirty="0"/>
              <a:t>30 March 2026 </a:t>
            </a:r>
          </a:p>
        </p:txBody>
      </p:sp>
    </p:spTree>
    <p:extLst>
      <p:ext uri="{BB962C8B-B14F-4D97-AF65-F5344CB8AC3E}">
        <p14:creationId xmlns:p14="http://schemas.microsoft.com/office/powerpoint/2010/main" val="3068129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B5FCE-356A-5720-D2E4-78F5A6CA8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5F916670-9C32-938D-A7E0-68E015D96CC6}"/>
              </a:ext>
            </a:extLst>
          </p:cNvPr>
          <p:cNvSpPr/>
          <p:nvPr/>
        </p:nvSpPr>
        <p:spPr>
          <a:xfrm>
            <a:off x="720000" y="1260000"/>
            <a:ext cx="2844000" cy="5004000"/>
          </a:xfrm>
          <a:prstGeom prst="round2DiagRect">
            <a:avLst/>
          </a:prstGeom>
          <a:solidFill>
            <a:srgbClr val="001F3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44000" rtlCol="0" anchor="t" anchorCtr="0"/>
          <a:lstStyle/>
          <a:p>
            <a:pPr algn="ctr" defTabSz="914446"/>
            <a:r>
              <a:rPr lang="en-GB" sz="2800" b="1">
                <a:solidFill>
                  <a:srgbClr val="FFFFFF"/>
                </a:solidFill>
                <a:latin typeface="Arial" panose="020B0604020202020204"/>
              </a:rPr>
              <a:t>Objective </a:t>
            </a:r>
          </a:p>
          <a:p>
            <a:pPr algn="ctr" defTabSz="914446"/>
            <a:r>
              <a:rPr lang="en-GB" sz="2800" b="1">
                <a:solidFill>
                  <a:srgbClr val="FFFFFF"/>
                </a:solidFill>
                <a:latin typeface="Arial" panose="020B0604020202020204"/>
              </a:rPr>
              <a:t>4</a:t>
            </a:r>
          </a:p>
          <a:p>
            <a:pPr algn="ctr" defTabSz="914446"/>
            <a:endParaRPr lang="en-GB" sz="2800" b="1">
              <a:solidFill>
                <a:srgbClr val="FFFFFF"/>
              </a:solidFill>
              <a:latin typeface="Arial" panose="020B0604020202020204"/>
            </a:endParaRPr>
          </a:p>
          <a:p>
            <a:pPr algn="ctr" defTabSz="914446"/>
            <a:r>
              <a:rPr lang="en-GB" sz="2400">
                <a:solidFill>
                  <a:srgbClr val="FFFFFF"/>
                </a:solidFill>
                <a:latin typeface="Arial" panose="020B0604020202020204"/>
              </a:rPr>
              <a:t>Work collaboratively to speak up on, influence and address issues that affect patients and the public</a:t>
            </a: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7F7CE5B4-9CEA-EF57-5004-2E7EBDBABFD1}"/>
              </a:ext>
            </a:extLst>
          </p:cNvPr>
          <p:cNvSpPr/>
          <p:nvPr/>
        </p:nvSpPr>
        <p:spPr>
          <a:xfrm>
            <a:off x="3943351" y="1260000"/>
            <a:ext cx="7362825" cy="5004000"/>
          </a:xfrm>
          <a:prstGeom prst="round2DiagRect">
            <a:avLst/>
          </a:prstGeom>
          <a:solidFill>
            <a:srgbClr val="001F38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endParaRPr lang="en-GB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058F00-62A4-B60D-184E-AE9F02C78A30}"/>
              </a:ext>
            </a:extLst>
          </p:cNvPr>
          <p:cNvSpPr txBox="1"/>
          <p:nvPr/>
        </p:nvSpPr>
        <p:spPr>
          <a:xfrm>
            <a:off x="5238916" y="3782885"/>
            <a:ext cx="2275354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4446"/>
            <a:r>
              <a:rPr lang="en-GB" sz="2000">
                <a:solidFill>
                  <a:srgbClr val="FFFFFF"/>
                </a:solidFill>
                <a:latin typeface="Arial" panose="020B0604020202020204"/>
              </a:rPr>
              <a:t>Creating an appetite for regulatory reform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458057-226E-500C-2239-8A8B434B6ADA}"/>
              </a:ext>
            </a:extLst>
          </p:cNvPr>
          <p:cNvSpPr txBox="1"/>
          <p:nvPr/>
        </p:nvSpPr>
        <p:spPr>
          <a:xfrm>
            <a:off x="7857846" y="2144417"/>
            <a:ext cx="2595003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4446"/>
            <a:r>
              <a:rPr lang="en-GB" sz="2000">
                <a:solidFill>
                  <a:srgbClr val="FFFFFF"/>
                </a:solidFill>
                <a:latin typeface="Arial" panose="020B0604020202020204"/>
              </a:rPr>
              <a:t>Being a reliable and constructive partner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EEBF48-7CE9-A56A-166A-84A396C008B4}"/>
              </a:ext>
            </a:extLst>
          </p:cNvPr>
          <p:cNvSpPr txBox="1"/>
          <p:nvPr/>
        </p:nvSpPr>
        <p:spPr>
          <a:xfrm>
            <a:off x="8528965" y="4290716"/>
            <a:ext cx="2049389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4446"/>
            <a:r>
              <a:rPr lang="en-GB" sz="2000">
                <a:solidFill>
                  <a:srgbClr val="FFFFFF"/>
                </a:solidFill>
                <a:latin typeface="Arial" panose="020B0604020202020204"/>
              </a:rPr>
              <a:t>Contributing research and insights for the benefit of all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27C713-F708-DCF7-8033-9947EA2E86DC}"/>
              </a:ext>
            </a:extLst>
          </p:cNvPr>
          <p:cNvSpPr txBox="1"/>
          <p:nvPr/>
        </p:nvSpPr>
        <p:spPr>
          <a:xfrm>
            <a:off x="4521741" y="2009660"/>
            <a:ext cx="2049389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4446"/>
            <a:r>
              <a:rPr lang="en-GB" sz="2000">
                <a:solidFill>
                  <a:srgbClr val="FFFFFF"/>
                </a:solidFill>
                <a:latin typeface="Arial" panose="020B0604020202020204"/>
              </a:rPr>
              <a:t>Developing partnerships and facilitating engagement</a:t>
            </a:r>
          </a:p>
        </p:txBody>
      </p:sp>
    </p:spTree>
    <p:extLst>
      <p:ext uri="{BB962C8B-B14F-4D97-AF65-F5344CB8AC3E}">
        <p14:creationId xmlns:p14="http://schemas.microsoft.com/office/powerpoint/2010/main" val="168844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FD176-F87B-8A64-F895-FC0082135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BF1E6E80-6BF6-DE30-1257-6A4D59416C93}"/>
              </a:ext>
            </a:extLst>
          </p:cNvPr>
          <p:cNvSpPr/>
          <p:nvPr/>
        </p:nvSpPr>
        <p:spPr>
          <a:xfrm>
            <a:off x="720000" y="1260000"/>
            <a:ext cx="2844000" cy="5004000"/>
          </a:xfrm>
          <a:prstGeom prst="round2DiagRect">
            <a:avLst/>
          </a:prstGeom>
          <a:solidFill>
            <a:srgbClr val="5459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 anchorCtr="0"/>
          <a:lstStyle/>
          <a:p>
            <a:pPr algn="ctr" defTabSz="914446"/>
            <a:r>
              <a:rPr lang="en-GB" sz="2800" b="1">
                <a:solidFill>
                  <a:srgbClr val="FFFFFF"/>
                </a:solidFill>
                <a:latin typeface="Arial" panose="020B0604020202020204"/>
              </a:rPr>
              <a:t>Objective </a:t>
            </a:r>
          </a:p>
          <a:p>
            <a:pPr algn="ctr" defTabSz="914446"/>
            <a:r>
              <a:rPr lang="en-GB" sz="2800" b="1">
                <a:solidFill>
                  <a:srgbClr val="FFFFFF"/>
                </a:solidFill>
                <a:latin typeface="Arial" panose="020B0604020202020204"/>
              </a:rPr>
              <a:t>5</a:t>
            </a:r>
          </a:p>
          <a:p>
            <a:pPr algn="ctr" defTabSz="914446"/>
            <a:endParaRPr lang="en-GB" sz="2800" b="1">
              <a:solidFill>
                <a:srgbClr val="FFFFFF"/>
              </a:solidFill>
              <a:latin typeface="Arial" panose="020B0604020202020204"/>
            </a:endParaRPr>
          </a:p>
          <a:p>
            <a:pPr algn="ctr" defTabSz="914446"/>
            <a:r>
              <a:rPr lang="en-GB" sz="2400">
                <a:solidFill>
                  <a:srgbClr val="FFFFFF"/>
                </a:solidFill>
                <a:latin typeface="Arial" panose="020B0604020202020204"/>
              </a:rPr>
              <a:t>Maximise the effectiveness of our people, our culture and our systems</a:t>
            </a: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7FB29F59-9711-A8E0-EDB9-32269DAC3B2C}"/>
              </a:ext>
            </a:extLst>
          </p:cNvPr>
          <p:cNvSpPr/>
          <p:nvPr/>
        </p:nvSpPr>
        <p:spPr>
          <a:xfrm>
            <a:off x="3943351" y="1260000"/>
            <a:ext cx="7362825" cy="5004000"/>
          </a:xfrm>
          <a:prstGeom prst="round2DiagRect">
            <a:avLst/>
          </a:prstGeom>
          <a:solidFill>
            <a:srgbClr val="54595D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endParaRPr lang="en-GB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B614C7-8F4D-BD53-35FC-CB5D4194DB54}"/>
              </a:ext>
            </a:extLst>
          </p:cNvPr>
          <p:cNvSpPr txBox="1"/>
          <p:nvPr/>
        </p:nvSpPr>
        <p:spPr>
          <a:xfrm>
            <a:off x="8670846" y="4228086"/>
            <a:ext cx="2049389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4446"/>
            <a:r>
              <a:rPr lang="en-GB" sz="2000">
                <a:solidFill>
                  <a:srgbClr val="FFFFFF"/>
                </a:solidFill>
                <a:latin typeface="Arial" panose="020B0604020202020204"/>
              </a:rPr>
              <a:t>Aligning the organisation behind our mission and objectives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F588C6-129F-4A04-0087-32E0E6E949E6}"/>
              </a:ext>
            </a:extLst>
          </p:cNvPr>
          <p:cNvSpPr txBox="1"/>
          <p:nvPr/>
        </p:nvSpPr>
        <p:spPr>
          <a:xfrm>
            <a:off x="4247612" y="3501762"/>
            <a:ext cx="2470730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4446"/>
            <a:r>
              <a:rPr lang="en-GB" sz="2000">
                <a:solidFill>
                  <a:srgbClr val="FFFFFF"/>
                </a:solidFill>
                <a:latin typeface="Arial" panose="020B0604020202020204"/>
              </a:rPr>
              <a:t>Becoming driven by – and recognised for – our values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55CEB4-9832-FE2E-246D-A6AB0276520B}"/>
              </a:ext>
            </a:extLst>
          </p:cNvPr>
          <p:cNvSpPr txBox="1"/>
          <p:nvPr/>
        </p:nvSpPr>
        <p:spPr>
          <a:xfrm>
            <a:off x="4458284" y="1857046"/>
            <a:ext cx="2049389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4446"/>
            <a:r>
              <a:rPr lang="en-GB" sz="2000">
                <a:solidFill>
                  <a:srgbClr val="FFFFFF"/>
                </a:solidFill>
                <a:latin typeface="Arial" panose="020B0604020202020204"/>
              </a:rPr>
              <a:t>Adopting the tools and ways of working of the modern world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8E2E19-5356-9C41-6B09-7DA4EEB5E9FD}"/>
              </a:ext>
            </a:extLst>
          </p:cNvPr>
          <p:cNvSpPr txBox="1"/>
          <p:nvPr/>
        </p:nvSpPr>
        <p:spPr>
          <a:xfrm>
            <a:off x="5482978" y="4843639"/>
            <a:ext cx="2851649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4446"/>
            <a:r>
              <a:rPr lang="en-GB" sz="2000">
                <a:solidFill>
                  <a:srgbClr val="FFFFFF"/>
                </a:solidFill>
                <a:latin typeface="Arial" panose="020B0604020202020204"/>
              </a:rPr>
              <a:t>Communicating with a clear voice through effective channels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6F2AF8-3430-BA41-0A07-41160E76A211}"/>
              </a:ext>
            </a:extLst>
          </p:cNvPr>
          <p:cNvSpPr txBox="1"/>
          <p:nvPr/>
        </p:nvSpPr>
        <p:spPr>
          <a:xfrm>
            <a:off x="7305345" y="2836913"/>
            <a:ext cx="3279551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4446"/>
            <a:r>
              <a:rPr lang="en-GB" sz="2000">
                <a:solidFill>
                  <a:srgbClr val="FFFFFF"/>
                </a:solidFill>
                <a:latin typeface="Arial" panose="020B0604020202020204"/>
              </a:rPr>
              <a:t>Recruiting and developing people to support the organisation we want to be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FF176F-5EAE-B39B-9C6C-D708330A8F83}"/>
              </a:ext>
            </a:extLst>
          </p:cNvPr>
          <p:cNvSpPr txBox="1"/>
          <p:nvPr/>
        </p:nvSpPr>
        <p:spPr>
          <a:xfrm>
            <a:off x="7481327" y="1682214"/>
            <a:ext cx="2960133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4446"/>
            <a:r>
              <a:rPr lang="en-GB" sz="2000">
                <a:solidFill>
                  <a:srgbClr val="FFFFFF"/>
                </a:solidFill>
                <a:latin typeface="Arial" panose="020B0604020202020204"/>
              </a:rPr>
              <a:t>Celebrating diversity and supporting inclusion</a:t>
            </a:r>
          </a:p>
        </p:txBody>
      </p:sp>
    </p:spTree>
    <p:extLst>
      <p:ext uri="{BB962C8B-B14F-4D97-AF65-F5344CB8AC3E}">
        <p14:creationId xmlns:p14="http://schemas.microsoft.com/office/powerpoint/2010/main" val="3300376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1E118-6888-F560-D4E5-6DC7610B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8D3FD4-710F-04A7-5DFF-C5550CABEC1A}"/>
              </a:ext>
            </a:extLst>
          </p:cNvPr>
          <p:cNvSpPr/>
          <p:nvPr/>
        </p:nvSpPr>
        <p:spPr>
          <a:xfrm>
            <a:off x="2069199" y="1476815"/>
            <a:ext cx="8212009" cy="339365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endParaRPr lang="en-GB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85DBD1-40C9-330D-36CB-8D4D42E6F63B}"/>
              </a:ext>
            </a:extLst>
          </p:cNvPr>
          <p:cNvSpPr/>
          <p:nvPr/>
        </p:nvSpPr>
        <p:spPr>
          <a:xfrm>
            <a:off x="2069199" y="1897390"/>
            <a:ext cx="8212009" cy="33936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endParaRPr lang="en-GB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C7F937-AB80-1589-9B46-F154B073A952}"/>
              </a:ext>
            </a:extLst>
          </p:cNvPr>
          <p:cNvSpPr/>
          <p:nvPr/>
        </p:nvSpPr>
        <p:spPr>
          <a:xfrm>
            <a:off x="2069198" y="2317965"/>
            <a:ext cx="8204226" cy="339365"/>
          </a:xfrm>
          <a:prstGeom prst="rect">
            <a:avLst/>
          </a:prstGeom>
          <a:solidFill>
            <a:srgbClr val="001F38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endParaRPr lang="en-GB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9173E9-228D-C92B-C865-7789DC059042}"/>
              </a:ext>
            </a:extLst>
          </p:cNvPr>
          <p:cNvSpPr/>
          <p:nvPr/>
        </p:nvSpPr>
        <p:spPr>
          <a:xfrm>
            <a:off x="2069199" y="2738539"/>
            <a:ext cx="8204227" cy="339365"/>
          </a:xfrm>
          <a:prstGeom prst="rect">
            <a:avLst/>
          </a:prstGeom>
          <a:solidFill>
            <a:srgbClr val="5459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endParaRPr lang="en-GB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4267DB-8832-E50F-6DE9-9CCD9CE0CA0E}"/>
              </a:ext>
            </a:extLst>
          </p:cNvPr>
          <p:cNvSpPr/>
          <p:nvPr/>
        </p:nvSpPr>
        <p:spPr>
          <a:xfrm>
            <a:off x="2069199" y="1056240"/>
            <a:ext cx="8212009" cy="33936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endParaRPr lang="en-GB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7FDC108A-3795-9675-9D0D-1921FA0AC2C6}"/>
              </a:ext>
            </a:extLst>
          </p:cNvPr>
          <p:cNvSpPr/>
          <p:nvPr/>
        </p:nvSpPr>
        <p:spPr>
          <a:xfrm>
            <a:off x="1552576" y="3473156"/>
            <a:ext cx="4398593" cy="571500"/>
          </a:xfrm>
          <a:prstGeom prst="round2Diag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GB">
                <a:solidFill>
                  <a:srgbClr val="FFFFFF"/>
                </a:solidFill>
                <a:latin typeface="Arial" panose="020B0604020202020204"/>
              </a:rPr>
              <a:t>Medium Term Financial Strategy</a:t>
            </a: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E336695F-A8FF-1292-A892-B1215DC7B7AC}"/>
              </a:ext>
            </a:extLst>
          </p:cNvPr>
          <p:cNvSpPr/>
          <p:nvPr/>
        </p:nvSpPr>
        <p:spPr>
          <a:xfrm>
            <a:off x="6240833" y="3473156"/>
            <a:ext cx="4398593" cy="571500"/>
          </a:xfrm>
          <a:prstGeom prst="round2Diag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GB">
                <a:solidFill>
                  <a:srgbClr val="FFFFFF"/>
                </a:solidFill>
                <a:latin typeface="Arial" panose="020B0604020202020204"/>
              </a:rPr>
              <a:t>People</a:t>
            </a: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FE95F898-EA17-4B82-1712-21FEE27C0E87}"/>
              </a:ext>
            </a:extLst>
          </p:cNvPr>
          <p:cNvSpPr/>
          <p:nvPr/>
        </p:nvSpPr>
        <p:spPr>
          <a:xfrm>
            <a:off x="1552576" y="4309483"/>
            <a:ext cx="4398593" cy="571500"/>
          </a:xfrm>
          <a:prstGeom prst="round2Diag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GB">
                <a:solidFill>
                  <a:srgbClr val="FFFFFF"/>
                </a:solidFill>
                <a:latin typeface="Arial" panose="020B0604020202020204"/>
              </a:rPr>
              <a:t>Communications and Engagement</a:t>
            </a: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EA4DC70E-5CF8-8AA8-F35A-61D6A5926BCA}"/>
              </a:ext>
            </a:extLst>
          </p:cNvPr>
          <p:cNvSpPr/>
          <p:nvPr/>
        </p:nvSpPr>
        <p:spPr>
          <a:xfrm>
            <a:off x="6240833" y="4309483"/>
            <a:ext cx="4398593" cy="571500"/>
          </a:xfrm>
          <a:prstGeom prst="round2Diag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GB">
                <a:solidFill>
                  <a:srgbClr val="FFFFFF"/>
                </a:solidFill>
                <a:latin typeface="Arial" panose="020B0604020202020204"/>
              </a:rPr>
              <a:t>Digital and Technology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617EE8A0-E27B-46EF-69BB-F8349CA4D277}"/>
              </a:ext>
            </a:extLst>
          </p:cNvPr>
          <p:cNvSpPr/>
          <p:nvPr/>
        </p:nvSpPr>
        <p:spPr>
          <a:xfrm>
            <a:off x="6240833" y="5142847"/>
            <a:ext cx="4398593" cy="571500"/>
          </a:xfrm>
          <a:prstGeom prst="round2Diag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GB">
                <a:solidFill>
                  <a:srgbClr val="FFFFFF"/>
                </a:solidFill>
                <a:latin typeface="Arial" panose="020B0604020202020204"/>
              </a:rPr>
              <a:t>Data</a:t>
            </a: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11F59531-112B-E9BB-9EA4-F449D9511D77}"/>
              </a:ext>
            </a:extLst>
          </p:cNvPr>
          <p:cNvSpPr/>
          <p:nvPr/>
        </p:nvSpPr>
        <p:spPr>
          <a:xfrm>
            <a:off x="1552576" y="5145810"/>
            <a:ext cx="4398593" cy="571500"/>
          </a:xfrm>
          <a:prstGeom prst="round2Diag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GB">
                <a:solidFill>
                  <a:srgbClr val="FFFFFF"/>
                </a:solidFill>
                <a:latin typeface="Arial" panose="020B0604020202020204"/>
              </a:rPr>
              <a:t>Research</a:t>
            </a: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5B9AB521-84C3-0563-CC20-AC272A4EEE01}"/>
              </a:ext>
            </a:extLst>
          </p:cNvPr>
          <p:cNvSpPr/>
          <p:nvPr/>
        </p:nvSpPr>
        <p:spPr>
          <a:xfrm>
            <a:off x="2069198" y="772484"/>
            <a:ext cx="1404000" cy="2484000"/>
          </a:xfrm>
          <a:prstGeom prst="round2DiagRect">
            <a:avLst/>
          </a:prstGeom>
          <a:solidFill>
            <a:srgbClr val="6996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 anchorCtr="0"/>
          <a:lstStyle/>
          <a:p>
            <a:pPr algn="ctr" defTabSz="914446"/>
            <a:r>
              <a:rPr lang="en-GB" sz="1400" b="1" dirty="0">
                <a:solidFill>
                  <a:srgbClr val="FFFFFF"/>
                </a:solidFill>
                <a:latin typeface="Arial" panose="020B0604020202020204"/>
              </a:rPr>
              <a:t>Objective </a:t>
            </a:r>
          </a:p>
          <a:p>
            <a:pPr algn="ctr" defTabSz="914446"/>
            <a:r>
              <a:rPr lang="en-GB" sz="1400" b="1" dirty="0">
                <a:solidFill>
                  <a:srgbClr val="FFFFFF"/>
                </a:solidFill>
                <a:latin typeface="Arial" panose="020B0604020202020204"/>
              </a:rPr>
              <a:t>1</a:t>
            </a:r>
          </a:p>
          <a:p>
            <a:pPr algn="ctr" defTabSz="914446"/>
            <a:endParaRPr lang="en-GB" sz="14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446"/>
            <a:r>
              <a:rPr lang="en-GB" sz="1200" dirty="0">
                <a:solidFill>
                  <a:srgbClr val="FFFFFF"/>
                </a:solidFill>
                <a:latin typeface="Arial" panose="020B0604020202020204"/>
              </a:rPr>
              <a:t>Support dental professionals to provide safe and effective care for their patients</a:t>
            </a:r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C342780F-6B72-439E-B155-0F81218A4B98}"/>
              </a:ext>
            </a:extLst>
          </p:cNvPr>
          <p:cNvSpPr/>
          <p:nvPr/>
        </p:nvSpPr>
        <p:spPr>
          <a:xfrm>
            <a:off x="3771112" y="772484"/>
            <a:ext cx="1404000" cy="2484000"/>
          </a:xfrm>
          <a:prstGeom prst="round2DiagRect">
            <a:avLst/>
          </a:prstGeom>
          <a:solidFill>
            <a:srgbClr val="82243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 anchorCtr="0"/>
          <a:lstStyle/>
          <a:p>
            <a:pPr algn="ctr" defTabSz="914446"/>
            <a:r>
              <a:rPr lang="en-GB" sz="1400" b="1" dirty="0">
                <a:solidFill>
                  <a:srgbClr val="FFFFFF"/>
                </a:solidFill>
                <a:latin typeface="Arial" panose="020B0604020202020204"/>
              </a:rPr>
              <a:t>Objective </a:t>
            </a:r>
          </a:p>
          <a:p>
            <a:pPr algn="ctr" defTabSz="914446"/>
            <a:r>
              <a:rPr lang="en-GB" sz="1400" b="1" dirty="0">
                <a:solidFill>
                  <a:srgbClr val="FFFFFF"/>
                </a:solidFill>
                <a:latin typeface="Arial" panose="020B0604020202020204"/>
              </a:rPr>
              <a:t>2</a:t>
            </a:r>
          </a:p>
          <a:p>
            <a:pPr algn="ctr" defTabSz="914446"/>
            <a:endParaRPr lang="en-GB" sz="14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446"/>
            <a:r>
              <a:rPr lang="en-GB" sz="1200" dirty="0">
                <a:solidFill>
                  <a:srgbClr val="FFFFFF"/>
                </a:solidFill>
                <a:latin typeface="Arial" panose="020B0604020202020204"/>
              </a:rPr>
              <a:t>Maintain high standards for registration and register those who meet them in a timely and effective way</a:t>
            </a:r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C402D2A6-9185-22A1-BEF2-EDF32C40D4B9}"/>
              </a:ext>
            </a:extLst>
          </p:cNvPr>
          <p:cNvSpPr/>
          <p:nvPr/>
        </p:nvSpPr>
        <p:spPr>
          <a:xfrm>
            <a:off x="5473027" y="772484"/>
            <a:ext cx="1404355" cy="2484000"/>
          </a:xfrm>
          <a:prstGeom prst="round2DiagRect">
            <a:avLst/>
          </a:prstGeom>
          <a:solidFill>
            <a:srgbClr val="5E27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 anchorCtr="0"/>
          <a:lstStyle/>
          <a:p>
            <a:pPr algn="ctr" defTabSz="914446"/>
            <a:r>
              <a:rPr lang="en-GB" sz="1400" b="1">
                <a:solidFill>
                  <a:srgbClr val="FFFFFF"/>
                </a:solidFill>
                <a:latin typeface="Arial" panose="020B0604020202020204"/>
              </a:rPr>
              <a:t>Objective </a:t>
            </a:r>
          </a:p>
          <a:p>
            <a:pPr algn="ctr" defTabSz="914446"/>
            <a:r>
              <a:rPr lang="en-GB" sz="1400" b="1">
                <a:solidFill>
                  <a:srgbClr val="FFFFFF"/>
                </a:solidFill>
                <a:latin typeface="Arial" panose="020B0604020202020204"/>
              </a:rPr>
              <a:t>3</a:t>
            </a:r>
          </a:p>
          <a:p>
            <a:pPr algn="ctr" defTabSz="914446"/>
            <a:endParaRPr lang="en-GB" sz="1400" b="1">
              <a:solidFill>
                <a:srgbClr val="FFFFFF"/>
              </a:solidFill>
              <a:latin typeface="Arial" panose="020B0604020202020204"/>
            </a:endParaRPr>
          </a:p>
          <a:p>
            <a:pPr algn="ctr" defTabSz="914446"/>
            <a:r>
              <a:rPr lang="en-GB" sz="1200">
                <a:solidFill>
                  <a:srgbClr val="FFFFFF"/>
                </a:solidFill>
                <a:latin typeface="Arial" panose="020B0604020202020204"/>
              </a:rPr>
              <a:t>Improve fitness to practise, maximising patient safety and reducing unintended impacts</a:t>
            </a:r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8E14CAC2-378C-DE98-D2D7-81B346A2AB96}"/>
              </a:ext>
            </a:extLst>
          </p:cNvPr>
          <p:cNvSpPr/>
          <p:nvPr/>
        </p:nvSpPr>
        <p:spPr>
          <a:xfrm>
            <a:off x="7175294" y="772484"/>
            <a:ext cx="1404000" cy="2484000"/>
          </a:xfrm>
          <a:prstGeom prst="round2DiagRect">
            <a:avLst/>
          </a:prstGeom>
          <a:solidFill>
            <a:srgbClr val="001F3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108000" rtlCol="0" anchor="t" anchorCtr="0"/>
          <a:lstStyle/>
          <a:p>
            <a:pPr algn="ctr" defTabSz="914446"/>
            <a:r>
              <a:rPr lang="en-GB" sz="1400" b="1">
                <a:solidFill>
                  <a:srgbClr val="FFFFFF"/>
                </a:solidFill>
                <a:latin typeface="Arial" panose="020B0604020202020204"/>
              </a:rPr>
              <a:t>Objective </a:t>
            </a:r>
          </a:p>
          <a:p>
            <a:pPr algn="ctr" defTabSz="914446"/>
            <a:r>
              <a:rPr lang="en-GB" sz="1400" b="1">
                <a:solidFill>
                  <a:srgbClr val="FFFFFF"/>
                </a:solidFill>
                <a:latin typeface="Arial" panose="020B0604020202020204"/>
              </a:rPr>
              <a:t>4</a:t>
            </a:r>
          </a:p>
          <a:p>
            <a:pPr algn="ctr" defTabSz="914446"/>
            <a:endParaRPr lang="en-GB" sz="1400" b="1">
              <a:solidFill>
                <a:srgbClr val="FFFFFF"/>
              </a:solidFill>
              <a:latin typeface="Arial" panose="020B0604020202020204"/>
            </a:endParaRPr>
          </a:p>
          <a:p>
            <a:pPr algn="ctr" defTabSz="914446"/>
            <a:r>
              <a:rPr lang="en-GB" sz="1200">
                <a:solidFill>
                  <a:srgbClr val="FFFFFF"/>
                </a:solidFill>
                <a:latin typeface="Arial" panose="020B0604020202020204"/>
              </a:rPr>
              <a:t>Work collaboratively to speak up on, influence and address issues that affect patients and the public</a:t>
            </a:r>
          </a:p>
        </p:txBody>
      </p:sp>
      <p:sp>
        <p:nvSpPr>
          <p:cNvPr id="24" name="Rectangle: Diagonal Corners Rounded 23">
            <a:extLst>
              <a:ext uri="{FF2B5EF4-FFF2-40B4-BE49-F238E27FC236}">
                <a16:creationId xmlns:a16="http://schemas.microsoft.com/office/drawing/2014/main" id="{854E62CC-CF5A-06C9-9E2B-63C0465AD3F6}"/>
              </a:ext>
            </a:extLst>
          </p:cNvPr>
          <p:cNvSpPr/>
          <p:nvPr/>
        </p:nvSpPr>
        <p:spPr>
          <a:xfrm>
            <a:off x="8877207" y="772484"/>
            <a:ext cx="1404000" cy="2484000"/>
          </a:xfrm>
          <a:prstGeom prst="round2DiagRect">
            <a:avLst/>
          </a:prstGeom>
          <a:solidFill>
            <a:srgbClr val="5459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 anchorCtr="0"/>
          <a:lstStyle/>
          <a:p>
            <a:pPr algn="ctr" defTabSz="914446"/>
            <a:r>
              <a:rPr lang="en-GB" sz="1400" b="1">
                <a:solidFill>
                  <a:srgbClr val="FFFFFF"/>
                </a:solidFill>
                <a:latin typeface="Arial" panose="020B0604020202020204"/>
              </a:rPr>
              <a:t>Objective </a:t>
            </a:r>
          </a:p>
          <a:p>
            <a:pPr algn="ctr" defTabSz="914446"/>
            <a:r>
              <a:rPr lang="en-GB" sz="1400" b="1">
                <a:solidFill>
                  <a:srgbClr val="FFFFFF"/>
                </a:solidFill>
                <a:latin typeface="Arial" panose="020B0604020202020204"/>
              </a:rPr>
              <a:t>5</a:t>
            </a:r>
          </a:p>
          <a:p>
            <a:pPr algn="ctr" defTabSz="914446"/>
            <a:endParaRPr lang="en-GB" sz="1400" b="1">
              <a:solidFill>
                <a:srgbClr val="FFFFFF"/>
              </a:solidFill>
              <a:latin typeface="Arial" panose="020B0604020202020204"/>
            </a:endParaRPr>
          </a:p>
          <a:p>
            <a:pPr algn="ctr" defTabSz="914446"/>
            <a:r>
              <a:rPr lang="en-GB" sz="1200">
                <a:solidFill>
                  <a:srgbClr val="FFFFFF"/>
                </a:solidFill>
                <a:latin typeface="Arial" panose="020B0604020202020204"/>
              </a:rPr>
              <a:t>Maximise the effectiveness of our people, our culture and our systems</a:t>
            </a:r>
          </a:p>
        </p:txBody>
      </p:sp>
    </p:spTree>
    <p:extLst>
      <p:ext uri="{BB962C8B-B14F-4D97-AF65-F5344CB8AC3E}">
        <p14:creationId xmlns:p14="http://schemas.microsoft.com/office/powerpoint/2010/main" val="2265300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6669317-8F52-970B-9E95-80058F798126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495027746"/>
              </p:ext>
            </p:extLst>
          </p:nvPr>
        </p:nvGraphicFramePr>
        <p:xfrm>
          <a:off x="658813" y="1055914"/>
          <a:ext cx="10990260" cy="48208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64101">
                  <a:extLst>
                    <a:ext uri="{9D8B030D-6E8A-4147-A177-3AD203B41FA5}">
                      <a16:colId xmlns:a16="http://schemas.microsoft.com/office/drawing/2014/main" val="3313054532"/>
                    </a:ext>
                  </a:extLst>
                </a:gridCol>
                <a:gridCol w="4252686">
                  <a:extLst>
                    <a:ext uri="{9D8B030D-6E8A-4147-A177-3AD203B41FA5}">
                      <a16:colId xmlns:a16="http://schemas.microsoft.com/office/drawing/2014/main" val="53867667"/>
                    </a:ext>
                  </a:extLst>
                </a:gridCol>
                <a:gridCol w="3673473">
                  <a:extLst>
                    <a:ext uri="{9D8B030D-6E8A-4147-A177-3AD203B41FA5}">
                      <a16:colId xmlns:a16="http://schemas.microsoft.com/office/drawing/2014/main" val="2346402024"/>
                    </a:ext>
                  </a:extLst>
                </a:gridCol>
              </a:tblGrid>
              <a:tr h="523196">
                <a:tc>
                  <a:txBody>
                    <a:bodyPr/>
                    <a:lstStyle/>
                    <a:p>
                      <a:r>
                        <a:rPr lang="en-GB"/>
                        <a:t>Priority </a:t>
                      </a:r>
                      <a:r>
                        <a:rPr lang="en-GB" dirty="0"/>
                        <a:t>Areas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Activity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EDI focus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724086"/>
                  </a:ext>
                </a:extLst>
              </a:tr>
              <a:tr h="14235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00" dirty="0">
                          <a:solidFill>
                            <a:srgbClr val="003F7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Using FtP to manage risk more effectively within the current legislative framework 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Scope and develop options for closing cases earlier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Instigate procedural improvements that can be implemented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Continue to review and develop procedural improvements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Update decision-making guidance to include handling sexual misconduct and discrimination cases</a:t>
                      </a:r>
                    </a:p>
                    <a:p>
                      <a:pPr marL="0" indent="0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endParaRPr lang="en-GB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340838"/>
                  </a:ext>
                </a:extLst>
              </a:tr>
              <a:tr h="3080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00" dirty="0">
                          <a:solidFill>
                            <a:srgbClr val="003F7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Work with the profession and partners to better understand the elements of the process that have the most impact on mental health and wellbeing and address them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Launch wellbeing support services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Analysis of process/research to identify areas of negative impact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Review and improve support based on evidence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0" dirty="0">
                          <a:solidFill>
                            <a:srgbClr val="003F71"/>
                          </a:solidFill>
                          <a:effectLst/>
                          <a:latin typeface="+mn-lt"/>
                          <a:cs typeface="Calibri"/>
                        </a:rPr>
                        <a:t>Engagement on areas identified and solutions so that solutions are appropriately targeted according to needs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561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529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1509E-E2DE-C27D-0ED2-4BB0CF0DE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8FE75AB-79A1-FD91-AA66-109ADCBC3C44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84020724"/>
              </p:ext>
            </p:extLst>
          </p:nvPr>
        </p:nvGraphicFramePr>
        <p:xfrm>
          <a:off x="658813" y="1055914"/>
          <a:ext cx="10990260" cy="30835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64101">
                  <a:extLst>
                    <a:ext uri="{9D8B030D-6E8A-4147-A177-3AD203B41FA5}">
                      <a16:colId xmlns:a16="http://schemas.microsoft.com/office/drawing/2014/main" val="3313054532"/>
                    </a:ext>
                  </a:extLst>
                </a:gridCol>
                <a:gridCol w="4252686">
                  <a:extLst>
                    <a:ext uri="{9D8B030D-6E8A-4147-A177-3AD203B41FA5}">
                      <a16:colId xmlns:a16="http://schemas.microsoft.com/office/drawing/2014/main" val="53867667"/>
                    </a:ext>
                  </a:extLst>
                </a:gridCol>
                <a:gridCol w="3673473">
                  <a:extLst>
                    <a:ext uri="{9D8B030D-6E8A-4147-A177-3AD203B41FA5}">
                      <a16:colId xmlns:a16="http://schemas.microsoft.com/office/drawing/2014/main" val="2346402024"/>
                    </a:ext>
                  </a:extLst>
                </a:gridCol>
              </a:tblGrid>
              <a:tr h="523196">
                <a:tc>
                  <a:txBody>
                    <a:bodyPr/>
                    <a:lstStyle/>
                    <a:p>
                      <a:r>
                        <a:rPr lang="en-GB" dirty="0"/>
                        <a:t>Business plan priority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EDI focus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724086"/>
                  </a:ext>
                </a:extLst>
              </a:tr>
              <a:tr h="14235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00" dirty="0">
                          <a:solidFill>
                            <a:srgbClr val="003F7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Use evidence to improve our understanding of the impact of FtP, including at factors related to EDI, to ensure processes are fair and equitable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Scope to understand representation of different groups in FtP and outcomes of FtP on groups with protected characteristics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Review of FtP quality assurance processes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Implement recommendations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Scope changes to data collection to enable future analysis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Identifying and addressing potential bias, discrimination and unfairness in processes </a:t>
                      </a:r>
                    </a:p>
                    <a:p>
                      <a:pPr marL="0" indent="0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endParaRPr lang="en-GB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endParaRPr lang="en-GB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340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91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61EDF1-471A-0B61-830E-AA556B448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94384">
            <a:off x="3838637" y="875286"/>
            <a:ext cx="3799084" cy="53595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4261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AE5BE26-CAFF-888A-F406-723024DAAED2}"/>
              </a:ext>
            </a:extLst>
          </p:cNvPr>
          <p:cNvGrpSpPr/>
          <p:nvPr/>
        </p:nvGrpSpPr>
        <p:grpSpPr>
          <a:xfrm>
            <a:off x="1575335" y="2448560"/>
            <a:ext cx="9047747" cy="2732238"/>
            <a:chOff x="1395663" y="3429000"/>
            <a:chExt cx="9047747" cy="1674796"/>
          </a:xfrm>
        </p:grpSpPr>
        <p:sp>
          <p:nvSpPr>
            <p:cNvPr id="5" name="Rectangle: Diagonal Corners Rounded 4">
              <a:extLst>
                <a:ext uri="{FF2B5EF4-FFF2-40B4-BE49-F238E27FC236}">
                  <a16:creationId xmlns:a16="http://schemas.microsoft.com/office/drawing/2014/main" id="{968515CF-3343-359F-D272-087C9E97F0EC}"/>
                </a:ext>
              </a:extLst>
            </p:cNvPr>
            <p:cNvSpPr/>
            <p:nvPr/>
          </p:nvSpPr>
          <p:spPr>
            <a:xfrm>
              <a:off x="3853313" y="3429000"/>
              <a:ext cx="6590097" cy="1674796"/>
            </a:xfrm>
            <a:prstGeom prst="round2Diag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To be a trusted and effective regulator, supporting dental professionals to provide safe and effective care for their patients</a:t>
              </a:r>
            </a:p>
          </p:txBody>
        </p:sp>
        <p:sp>
          <p:nvSpPr>
            <p:cNvPr id="6" name="Rectangle: Diagonal Corners Rounded 5">
              <a:extLst>
                <a:ext uri="{FF2B5EF4-FFF2-40B4-BE49-F238E27FC236}">
                  <a16:creationId xmlns:a16="http://schemas.microsoft.com/office/drawing/2014/main" id="{B41456CA-72BF-1301-FB36-6EEA795DC820}"/>
                </a:ext>
              </a:extLst>
            </p:cNvPr>
            <p:cNvSpPr/>
            <p:nvPr/>
          </p:nvSpPr>
          <p:spPr>
            <a:xfrm>
              <a:off x="1395663" y="3429000"/>
              <a:ext cx="2204185" cy="1674796"/>
            </a:xfrm>
            <a:prstGeom prst="round2Diag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/>
                <a:t>Vision 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067529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FE79CA-7913-B739-D240-33ECEED03834}"/>
              </a:ext>
            </a:extLst>
          </p:cNvPr>
          <p:cNvSpPr/>
          <p:nvPr/>
        </p:nvSpPr>
        <p:spPr>
          <a:xfrm>
            <a:off x="1024931" y="1768503"/>
            <a:ext cx="2842010" cy="183884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There is a serious and continued strain on access to dental services – particularly NHS services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4F676F4-C3A0-9D03-F257-D0E55FF52033}"/>
              </a:ext>
            </a:extLst>
          </p:cNvPr>
          <p:cNvSpPr/>
          <p:nvPr/>
        </p:nvSpPr>
        <p:spPr>
          <a:xfrm>
            <a:off x="7561385" y="1690627"/>
            <a:ext cx="3766456" cy="119073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Some of our international routes to registration are not currently able to meet demand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C62CE91-5C54-49C0-230F-098B8840F437}"/>
              </a:ext>
            </a:extLst>
          </p:cNvPr>
          <p:cNvSpPr/>
          <p:nvPr/>
        </p:nvSpPr>
        <p:spPr>
          <a:xfrm>
            <a:off x="633046" y="4386099"/>
            <a:ext cx="4039437" cy="1472084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Fitness to practise is adversarial and can impact dental professionals’ mental health and wellbeing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EF2484-AE53-1C64-AA75-16171185FE80}"/>
              </a:ext>
            </a:extLst>
          </p:cNvPr>
          <p:cNvSpPr/>
          <p:nvPr/>
        </p:nvSpPr>
        <p:spPr>
          <a:xfrm>
            <a:off x="5372518" y="4521742"/>
            <a:ext cx="2873829" cy="1683099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 climate of fear exists within dentistry, driven by mistrust of regulation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F010968-20DA-BDD4-742C-5323C8ADD217}"/>
              </a:ext>
            </a:extLst>
          </p:cNvPr>
          <p:cNvSpPr/>
          <p:nvPr/>
        </p:nvSpPr>
        <p:spPr>
          <a:xfrm>
            <a:off x="5015802" y="1924252"/>
            <a:ext cx="2180492" cy="1683099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Dentistry is changing and we need to change with it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81259C1-1142-EA27-F08D-7D774C2F434E}"/>
              </a:ext>
            </a:extLst>
          </p:cNvPr>
          <p:cNvSpPr/>
          <p:nvPr/>
        </p:nvSpPr>
        <p:spPr>
          <a:xfrm>
            <a:off x="8946383" y="3449089"/>
            <a:ext cx="2632667" cy="2240782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We need to meet the needs of a diverse public and diverse professions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1CA0CC-08FB-95B2-4C86-6121E48AC8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0654" y="575235"/>
            <a:ext cx="8488375" cy="639762"/>
          </a:xfrm>
        </p:spPr>
        <p:txBody>
          <a:bodyPr/>
          <a:lstStyle/>
          <a:p>
            <a:r>
              <a:rPr lang="en-GB" dirty="0"/>
              <a:t>Understanding the strategic context</a:t>
            </a:r>
          </a:p>
        </p:txBody>
      </p:sp>
    </p:spTree>
    <p:extLst>
      <p:ext uri="{BB962C8B-B14F-4D97-AF65-F5344CB8AC3E}">
        <p14:creationId xmlns:p14="http://schemas.microsoft.com/office/powerpoint/2010/main" val="3218316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E3FB71F0-80A0-68FA-3EDA-CE19E2490F4A}"/>
              </a:ext>
            </a:extLst>
          </p:cNvPr>
          <p:cNvSpPr/>
          <p:nvPr/>
        </p:nvSpPr>
        <p:spPr>
          <a:xfrm>
            <a:off x="3943351" y="1260000"/>
            <a:ext cx="7362825" cy="5004000"/>
          </a:xfrm>
          <a:prstGeom prst="round2Diag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endParaRPr lang="en-GB" sz="20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C7F113A6-0981-2B72-7A5A-B35E9691410A}"/>
              </a:ext>
            </a:extLst>
          </p:cNvPr>
          <p:cNvSpPr/>
          <p:nvPr/>
        </p:nvSpPr>
        <p:spPr>
          <a:xfrm>
            <a:off x="720000" y="1260000"/>
            <a:ext cx="2844000" cy="5004000"/>
          </a:xfrm>
          <a:prstGeom prst="round2DiagRect">
            <a:avLst/>
          </a:prstGeom>
          <a:solidFill>
            <a:srgbClr val="6996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 anchorCtr="0"/>
          <a:lstStyle/>
          <a:p>
            <a:pPr algn="ctr" defTabSz="914446"/>
            <a:r>
              <a:rPr lang="en-GB" sz="2800" b="1" dirty="0">
                <a:solidFill>
                  <a:srgbClr val="FFFFFF"/>
                </a:solidFill>
                <a:latin typeface="Arial" panose="020B0604020202020204"/>
              </a:rPr>
              <a:t>Objective </a:t>
            </a:r>
          </a:p>
          <a:p>
            <a:pPr algn="ctr" defTabSz="914446"/>
            <a:r>
              <a:rPr lang="en-GB" sz="2800" b="1" dirty="0">
                <a:solidFill>
                  <a:srgbClr val="FFFFFF"/>
                </a:solidFill>
                <a:latin typeface="Arial" panose="020B0604020202020204"/>
              </a:rPr>
              <a:t>1</a:t>
            </a:r>
          </a:p>
          <a:p>
            <a:pPr algn="ctr" defTabSz="914446"/>
            <a:endParaRPr lang="en-GB" sz="28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446"/>
            <a:r>
              <a:rPr lang="en-GB" sz="2400" dirty="0">
                <a:solidFill>
                  <a:srgbClr val="FFFFFF"/>
                </a:solidFill>
                <a:latin typeface="Arial" panose="020B0604020202020204"/>
              </a:rPr>
              <a:t>Support dental professionals to provide safe and effective care for their patients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6AB889-D940-9A50-C39E-E35D09A17CDD}"/>
              </a:ext>
            </a:extLst>
          </p:cNvPr>
          <p:cNvSpPr txBox="1"/>
          <p:nvPr/>
        </p:nvSpPr>
        <p:spPr>
          <a:xfrm>
            <a:off x="4898258" y="2052918"/>
            <a:ext cx="3044472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4446"/>
            <a:r>
              <a:rPr lang="en-GB" sz="2000">
                <a:solidFill>
                  <a:srgbClr val="FFFFFF"/>
                </a:solidFill>
                <a:latin typeface="Arial" panose="020B0604020202020204"/>
              </a:rPr>
              <a:t>Focusing on the majority – supporting their professionalism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A76421-4AB3-459A-750C-340413BFBFEE}"/>
              </a:ext>
            </a:extLst>
          </p:cNvPr>
          <p:cNvSpPr txBox="1"/>
          <p:nvPr/>
        </p:nvSpPr>
        <p:spPr>
          <a:xfrm>
            <a:off x="5050659" y="3475110"/>
            <a:ext cx="2049389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4446"/>
            <a:r>
              <a:rPr lang="en-GB" sz="2000">
                <a:solidFill>
                  <a:srgbClr val="FFFFFF"/>
                </a:solidFill>
                <a:latin typeface="Arial" panose="020B0604020202020204"/>
              </a:rPr>
              <a:t>Addressing the climate of fear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056B00-9811-7371-D666-EE9524DE9DDB}"/>
              </a:ext>
            </a:extLst>
          </p:cNvPr>
          <p:cNvSpPr txBox="1"/>
          <p:nvPr/>
        </p:nvSpPr>
        <p:spPr>
          <a:xfrm>
            <a:off x="8689634" y="2165939"/>
            <a:ext cx="2049389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4446"/>
            <a:r>
              <a:rPr lang="en-GB" sz="2000">
                <a:solidFill>
                  <a:srgbClr val="FFFFFF"/>
                </a:solidFill>
                <a:latin typeface="Arial" panose="020B0604020202020204"/>
              </a:rPr>
              <a:t>Understanding needs – and addressing them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21E982-0401-64E9-0BF2-4AD09D696EEA}"/>
              </a:ext>
            </a:extLst>
          </p:cNvPr>
          <p:cNvSpPr txBox="1"/>
          <p:nvPr/>
        </p:nvSpPr>
        <p:spPr>
          <a:xfrm>
            <a:off x="4428450" y="4975914"/>
            <a:ext cx="3693574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4446"/>
            <a:r>
              <a:rPr lang="en-GB" sz="2000">
                <a:solidFill>
                  <a:srgbClr val="FFFFFF"/>
                </a:solidFill>
                <a:latin typeface="Arial" panose="020B0604020202020204"/>
              </a:rPr>
              <a:t>Supporting modern practice across the whole dental team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F3C19F-A329-DC98-5DD4-20B8F1DAA33D}"/>
              </a:ext>
            </a:extLst>
          </p:cNvPr>
          <p:cNvSpPr txBox="1"/>
          <p:nvPr/>
        </p:nvSpPr>
        <p:spPr>
          <a:xfrm>
            <a:off x="7933766" y="3829053"/>
            <a:ext cx="2572870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4446"/>
            <a:r>
              <a:rPr lang="en-GB" sz="2000">
                <a:solidFill>
                  <a:srgbClr val="FFFFFF"/>
                </a:solidFill>
                <a:latin typeface="Arial" panose="020B0604020202020204"/>
              </a:rPr>
              <a:t>Speaking with empathy and humanity</a:t>
            </a:r>
          </a:p>
        </p:txBody>
      </p:sp>
    </p:spTree>
    <p:extLst>
      <p:ext uri="{BB962C8B-B14F-4D97-AF65-F5344CB8AC3E}">
        <p14:creationId xmlns:p14="http://schemas.microsoft.com/office/powerpoint/2010/main" val="4241485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6BEEA-328D-73DB-D133-4DD322282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4FE44F37-9DDF-3091-A3A4-9CC8F25BB25F}"/>
              </a:ext>
            </a:extLst>
          </p:cNvPr>
          <p:cNvSpPr/>
          <p:nvPr/>
        </p:nvSpPr>
        <p:spPr>
          <a:xfrm>
            <a:off x="720000" y="1260000"/>
            <a:ext cx="2844000" cy="5004000"/>
          </a:xfrm>
          <a:prstGeom prst="round2DiagRect">
            <a:avLst/>
          </a:prstGeom>
          <a:solidFill>
            <a:srgbClr val="82243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 anchorCtr="0"/>
          <a:lstStyle/>
          <a:p>
            <a:pPr algn="ctr" defTabSz="914446"/>
            <a:r>
              <a:rPr lang="en-GB" sz="2800" b="1" dirty="0">
                <a:solidFill>
                  <a:srgbClr val="FFFFFF"/>
                </a:solidFill>
                <a:latin typeface="Arial" panose="020B0604020202020204"/>
              </a:rPr>
              <a:t>Objective </a:t>
            </a:r>
          </a:p>
          <a:p>
            <a:pPr algn="ctr" defTabSz="914446"/>
            <a:r>
              <a:rPr lang="en-GB" sz="2800" b="1" dirty="0">
                <a:solidFill>
                  <a:srgbClr val="FFFFFF"/>
                </a:solidFill>
                <a:latin typeface="Arial" panose="020B0604020202020204"/>
              </a:rPr>
              <a:t>2</a:t>
            </a:r>
          </a:p>
          <a:p>
            <a:pPr algn="ctr" defTabSz="914446"/>
            <a:endParaRPr lang="en-GB" sz="2800" b="1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914446"/>
            <a:r>
              <a:rPr lang="en-GB" sz="2400" dirty="0">
                <a:solidFill>
                  <a:srgbClr val="FFFFFF"/>
                </a:solidFill>
                <a:latin typeface="Arial" panose="020B0604020202020204"/>
              </a:rPr>
              <a:t>Maintain high standards for registration and register those who meet them in a timely and effective way 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0B9A89F1-BFA4-9226-F1E9-CFB43CEA8C56}"/>
              </a:ext>
            </a:extLst>
          </p:cNvPr>
          <p:cNvSpPr/>
          <p:nvPr/>
        </p:nvSpPr>
        <p:spPr>
          <a:xfrm>
            <a:off x="3943351" y="1260000"/>
            <a:ext cx="7362825" cy="5004000"/>
          </a:xfrm>
          <a:prstGeom prst="round2DiagRect">
            <a:avLst/>
          </a:prstGeom>
          <a:solidFill>
            <a:schemeClr val="accent3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endParaRPr lang="en-GB" sz="20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60F36B-851E-6D6D-47DE-646DCAAA91C7}"/>
              </a:ext>
            </a:extLst>
          </p:cNvPr>
          <p:cNvSpPr txBox="1"/>
          <p:nvPr/>
        </p:nvSpPr>
        <p:spPr>
          <a:xfrm>
            <a:off x="5031880" y="4810788"/>
            <a:ext cx="1882587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defTabSz="914446"/>
            <a:r>
              <a:rPr lang="en-GB" sz="2000">
                <a:solidFill>
                  <a:srgbClr val="FFFFFF"/>
                </a:solidFill>
                <a:latin typeface="Arial" panose="020B0604020202020204"/>
              </a:rPr>
              <a:t>Modernising our processes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FE6B2C-357C-CCBF-F86D-3B1CA9B9EF6C}"/>
              </a:ext>
            </a:extLst>
          </p:cNvPr>
          <p:cNvSpPr txBox="1"/>
          <p:nvPr/>
        </p:nvSpPr>
        <p:spPr>
          <a:xfrm>
            <a:off x="7495614" y="1937285"/>
            <a:ext cx="2794015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defTabSz="914446"/>
            <a:r>
              <a:rPr lang="en-GB">
                <a:solidFill>
                  <a:srgbClr val="FFFFFF"/>
                </a:solidFill>
                <a:latin typeface="Arial" panose="020B0604020202020204"/>
              </a:rPr>
              <a:t>Creating a new framework for international registration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56EF18-2375-06CC-9CEC-473A10D80BAE}"/>
              </a:ext>
            </a:extLst>
          </p:cNvPr>
          <p:cNvSpPr txBox="1"/>
          <p:nvPr/>
        </p:nvSpPr>
        <p:spPr>
          <a:xfrm>
            <a:off x="4778189" y="2214284"/>
            <a:ext cx="1882587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defTabSz="914446"/>
            <a:r>
              <a:rPr lang="en-GB">
                <a:solidFill>
                  <a:srgbClr val="FFFFFF"/>
                </a:solidFill>
                <a:latin typeface="Arial" panose="020B0604020202020204"/>
              </a:rPr>
              <a:t>Supporting and assuring education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A873BD-4D9B-5E07-FD45-20FA1487B784}"/>
              </a:ext>
            </a:extLst>
          </p:cNvPr>
          <p:cNvSpPr txBox="1"/>
          <p:nvPr/>
        </p:nvSpPr>
        <p:spPr>
          <a:xfrm>
            <a:off x="7624762" y="4011283"/>
            <a:ext cx="3077652" cy="147732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defTabSz="914446"/>
            <a:r>
              <a:rPr lang="en-GB">
                <a:solidFill>
                  <a:srgbClr val="FFFFFF"/>
                </a:solidFill>
                <a:latin typeface="Arial" panose="020B0604020202020204"/>
              </a:rPr>
              <a:t>Understanding and acting on users’ needs – and recognising that we are only one part of something bigger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9F2377-799A-70BE-628F-E9DB34A3EF50}"/>
              </a:ext>
            </a:extLst>
          </p:cNvPr>
          <p:cNvSpPr txBox="1"/>
          <p:nvPr/>
        </p:nvSpPr>
        <p:spPr>
          <a:xfrm>
            <a:off x="4401671" y="3620257"/>
            <a:ext cx="2619331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defTabSz="914446"/>
            <a:r>
              <a:rPr lang="en-GB" sz="2000">
                <a:solidFill>
                  <a:srgbClr val="FFFFFF"/>
                </a:solidFill>
                <a:latin typeface="Arial" panose="020B0604020202020204"/>
              </a:rPr>
              <a:t>Supporting the transition to practice</a:t>
            </a:r>
          </a:p>
        </p:txBody>
      </p:sp>
    </p:spTree>
    <p:extLst>
      <p:ext uri="{BB962C8B-B14F-4D97-AF65-F5344CB8AC3E}">
        <p14:creationId xmlns:p14="http://schemas.microsoft.com/office/powerpoint/2010/main" val="3383616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BBFFB-18A2-1D72-6763-1EC8C816D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BDFBA4A1-A76F-090F-2560-79493C0B9EC0}"/>
              </a:ext>
            </a:extLst>
          </p:cNvPr>
          <p:cNvSpPr/>
          <p:nvPr/>
        </p:nvSpPr>
        <p:spPr>
          <a:xfrm>
            <a:off x="720000" y="1260000"/>
            <a:ext cx="2844000" cy="5004000"/>
          </a:xfrm>
          <a:prstGeom prst="round2DiagRect">
            <a:avLst/>
          </a:prstGeom>
          <a:solidFill>
            <a:srgbClr val="5E27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 anchorCtr="0"/>
          <a:lstStyle/>
          <a:p>
            <a:pPr algn="ctr" defTabSz="914446"/>
            <a:r>
              <a:rPr lang="en-GB" sz="2800" b="1">
                <a:solidFill>
                  <a:srgbClr val="FFFFFF"/>
                </a:solidFill>
                <a:latin typeface="Arial" panose="020B0604020202020204"/>
              </a:rPr>
              <a:t>Objective </a:t>
            </a:r>
          </a:p>
          <a:p>
            <a:pPr algn="ctr" defTabSz="914446"/>
            <a:r>
              <a:rPr lang="en-GB" sz="2800" b="1">
                <a:solidFill>
                  <a:srgbClr val="FFFFFF"/>
                </a:solidFill>
                <a:latin typeface="Arial" panose="020B0604020202020204"/>
              </a:rPr>
              <a:t>3</a:t>
            </a:r>
          </a:p>
          <a:p>
            <a:pPr algn="ctr" defTabSz="914446"/>
            <a:endParaRPr lang="en-GB" sz="2800" b="1">
              <a:solidFill>
                <a:srgbClr val="FFFFFF"/>
              </a:solidFill>
              <a:latin typeface="Arial" panose="020B0604020202020204"/>
            </a:endParaRPr>
          </a:p>
          <a:p>
            <a:pPr algn="ctr" defTabSz="914446"/>
            <a:r>
              <a:rPr lang="en-GB" sz="2400">
                <a:solidFill>
                  <a:srgbClr val="FFFFFF"/>
                </a:solidFill>
                <a:latin typeface="Arial" panose="020B0604020202020204"/>
              </a:rPr>
              <a:t>Improve fitness to practise, maximising patient safety and reducing unintended impacts</a:t>
            </a: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521CE52C-4738-FE36-0C8E-B4767B419C61}"/>
              </a:ext>
            </a:extLst>
          </p:cNvPr>
          <p:cNvSpPr/>
          <p:nvPr/>
        </p:nvSpPr>
        <p:spPr>
          <a:xfrm>
            <a:off x="3943351" y="1260000"/>
            <a:ext cx="7362825" cy="5004000"/>
          </a:xfrm>
          <a:prstGeom prst="round2DiagRect">
            <a:avLst/>
          </a:prstGeom>
          <a:solidFill>
            <a:schemeClr val="accent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endParaRPr lang="en-GB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339C79-D884-4337-A485-3B6E93E64526}"/>
              </a:ext>
            </a:extLst>
          </p:cNvPr>
          <p:cNvSpPr txBox="1"/>
          <p:nvPr/>
        </p:nvSpPr>
        <p:spPr>
          <a:xfrm>
            <a:off x="5018414" y="3429000"/>
            <a:ext cx="2155173" cy="175432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defTabSz="914446"/>
            <a:r>
              <a:rPr lang="en-GB">
                <a:solidFill>
                  <a:srgbClr val="FFFFFF"/>
                </a:solidFill>
                <a:latin typeface="Arial" panose="020B0604020202020204"/>
              </a:rPr>
              <a:t>Pushing at the boundaries of current legislation to improve and accelerate our processes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D9EF3C-0773-304E-2D18-B3C010B83DBC}"/>
              </a:ext>
            </a:extLst>
          </p:cNvPr>
          <p:cNvSpPr txBox="1"/>
          <p:nvPr/>
        </p:nvSpPr>
        <p:spPr>
          <a:xfrm>
            <a:off x="8154242" y="2202177"/>
            <a:ext cx="2442041" cy="175432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defTabSz="914446"/>
            <a:r>
              <a:rPr lang="en-GB">
                <a:solidFill>
                  <a:srgbClr val="FFFFFF"/>
                </a:solidFill>
                <a:latin typeface="Arial" panose="020B0604020202020204"/>
              </a:rPr>
              <a:t>Understanding  the negative impact of the fitness to practise process on registrants and others – and acting to reduce 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BD505E-B2CE-93B9-EAE1-9DB3F9A90404}"/>
              </a:ext>
            </a:extLst>
          </p:cNvPr>
          <p:cNvSpPr txBox="1"/>
          <p:nvPr/>
        </p:nvSpPr>
        <p:spPr>
          <a:xfrm>
            <a:off x="4835506" y="2100224"/>
            <a:ext cx="2049389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4446"/>
            <a:r>
              <a:rPr lang="en-GB" sz="2000">
                <a:solidFill>
                  <a:srgbClr val="FFFFFF"/>
                </a:solidFill>
                <a:latin typeface="Arial" panose="020B0604020202020204"/>
              </a:rPr>
              <a:t>Addressing the climate of fear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359E5F-3087-223C-E332-56E9535C25C3}"/>
              </a:ext>
            </a:extLst>
          </p:cNvPr>
          <p:cNvSpPr txBox="1"/>
          <p:nvPr/>
        </p:nvSpPr>
        <p:spPr>
          <a:xfrm>
            <a:off x="7964190" y="4544735"/>
            <a:ext cx="2763514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4446"/>
            <a:r>
              <a:rPr lang="en-GB" sz="2000">
                <a:solidFill>
                  <a:srgbClr val="FFFFFF"/>
                </a:solidFill>
                <a:latin typeface="Arial" panose="020B0604020202020204"/>
              </a:rPr>
              <a:t>Exploring the potential for more consensual resolution</a:t>
            </a:r>
          </a:p>
        </p:txBody>
      </p:sp>
    </p:spTree>
    <p:extLst>
      <p:ext uri="{BB962C8B-B14F-4D97-AF65-F5344CB8AC3E}">
        <p14:creationId xmlns:p14="http://schemas.microsoft.com/office/powerpoint/2010/main" val="1429176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44184-7775-CA9A-A6BA-503373BF0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37F95C91-0766-EF08-47D1-B4CAC4B7A9CC}"/>
              </a:ext>
            </a:extLst>
          </p:cNvPr>
          <p:cNvSpPr/>
          <p:nvPr/>
        </p:nvSpPr>
        <p:spPr>
          <a:xfrm>
            <a:off x="720000" y="1260000"/>
            <a:ext cx="2844000" cy="5004000"/>
          </a:xfrm>
          <a:prstGeom prst="round2DiagRect">
            <a:avLst/>
          </a:prstGeom>
          <a:solidFill>
            <a:srgbClr val="001F3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44000" rtlCol="0" anchor="t" anchorCtr="0"/>
          <a:lstStyle/>
          <a:p>
            <a:pPr algn="ctr" defTabSz="914446"/>
            <a:r>
              <a:rPr lang="en-GB" sz="2800" b="1">
                <a:solidFill>
                  <a:srgbClr val="FFFFFF"/>
                </a:solidFill>
                <a:latin typeface="Arial" panose="020B0604020202020204"/>
              </a:rPr>
              <a:t>Objective </a:t>
            </a:r>
          </a:p>
          <a:p>
            <a:pPr algn="ctr" defTabSz="914446"/>
            <a:r>
              <a:rPr lang="en-GB" sz="2800" b="1">
                <a:solidFill>
                  <a:srgbClr val="FFFFFF"/>
                </a:solidFill>
                <a:latin typeface="Arial" panose="020B0604020202020204"/>
              </a:rPr>
              <a:t>4</a:t>
            </a:r>
          </a:p>
          <a:p>
            <a:pPr algn="ctr" defTabSz="914446"/>
            <a:endParaRPr lang="en-GB" sz="2800" b="1">
              <a:solidFill>
                <a:srgbClr val="FFFFFF"/>
              </a:solidFill>
              <a:latin typeface="Arial" panose="020B0604020202020204"/>
            </a:endParaRPr>
          </a:p>
          <a:p>
            <a:pPr algn="ctr" defTabSz="914446"/>
            <a:r>
              <a:rPr lang="en-GB" sz="2400">
                <a:solidFill>
                  <a:srgbClr val="FFFFFF"/>
                </a:solidFill>
                <a:latin typeface="Arial" panose="020B0604020202020204"/>
              </a:rPr>
              <a:t>Work collaboratively to speak up on, influence and address issues that affect patients and the public</a:t>
            </a: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4C2BCED3-808E-F129-2CAB-E762BA6980CB}"/>
              </a:ext>
            </a:extLst>
          </p:cNvPr>
          <p:cNvSpPr/>
          <p:nvPr/>
        </p:nvSpPr>
        <p:spPr>
          <a:xfrm>
            <a:off x="3943351" y="1260000"/>
            <a:ext cx="7362825" cy="5004000"/>
          </a:xfrm>
          <a:prstGeom prst="round2DiagRect">
            <a:avLst/>
          </a:prstGeom>
          <a:solidFill>
            <a:srgbClr val="001F38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endParaRPr lang="en-GB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A683E3-2D2D-4562-581A-497F35DD7443}"/>
              </a:ext>
            </a:extLst>
          </p:cNvPr>
          <p:cNvSpPr txBox="1"/>
          <p:nvPr/>
        </p:nvSpPr>
        <p:spPr>
          <a:xfrm>
            <a:off x="5238916" y="3782885"/>
            <a:ext cx="2275354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4446"/>
            <a:r>
              <a:rPr lang="en-GB" sz="2000">
                <a:solidFill>
                  <a:srgbClr val="FFFFFF"/>
                </a:solidFill>
                <a:latin typeface="Arial" panose="020B0604020202020204"/>
              </a:rPr>
              <a:t>Creating an appetite for regulatory reform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260B32-0555-E87D-189C-7604B2F2F156}"/>
              </a:ext>
            </a:extLst>
          </p:cNvPr>
          <p:cNvSpPr txBox="1"/>
          <p:nvPr/>
        </p:nvSpPr>
        <p:spPr>
          <a:xfrm>
            <a:off x="7857846" y="2144417"/>
            <a:ext cx="2595003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4446"/>
            <a:r>
              <a:rPr lang="en-GB" sz="2000">
                <a:solidFill>
                  <a:srgbClr val="FFFFFF"/>
                </a:solidFill>
                <a:latin typeface="Arial" panose="020B0604020202020204"/>
              </a:rPr>
              <a:t>Being a reliable and constructive partner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A164E-B1EE-BA1B-03A8-1ABDB23823E9}"/>
              </a:ext>
            </a:extLst>
          </p:cNvPr>
          <p:cNvSpPr txBox="1"/>
          <p:nvPr/>
        </p:nvSpPr>
        <p:spPr>
          <a:xfrm>
            <a:off x="8528965" y="4290716"/>
            <a:ext cx="2049389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4446"/>
            <a:r>
              <a:rPr lang="en-GB" sz="2000">
                <a:solidFill>
                  <a:srgbClr val="FFFFFF"/>
                </a:solidFill>
                <a:latin typeface="Arial" panose="020B0604020202020204"/>
              </a:rPr>
              <a:t>Contributing research and insights for the benefit of all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EBC5F9-516A-C69E-BBD5-E3F85072047E}"/>
              </a:ext>
            </a:extLst>
          </p:cNvPr>
          <p:cNvSpPr txBox="1"/>
          <p:nvPr/>
        </p:nvSpPr>
        <p:spPr>
          <a:xfrm>
            <a:off x="4521741" y="2009660"/>
            <a:ext cx="2049389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4446"/>
            <a:r>
              <a:rPr lang="en-GB" sz="2000">
                <a:solidFill>
                  <a:srgbClr val="FFFFFF"/>
                </a:solidFill>
                <a:latin typeface="Arial" panose="020B0604020202020204"/>
              </a:rPr>
              <a:t>Developing partnerships and facilitating engagement</a:t>
            </a:r>
          </a:p>
        </p:txBody>
      </p:sp>
    </p:spTree>
    <p:extLst>
      <p:ext uri="{BB962C8B-B14F-4D97-AF65-F5344CB8AC3E}">
        <p14:creationId xmlns:p14="http://schemas.microsoft.com/office/powerpoint/2010/main" val="2074529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9187D-4049-7751-6C10-C2A202744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8BF541A7-2DD2-9404-F0D8-5F2AFDD4DEA7}"/>
              </a:ext>
            </a:extLst>
          </p:cNvPr>
          <p:cNvCxnSpPr>
            <a:stCxn id="98" idx="2"/>
            <a:endCxn id="13" idx="1"/>
          </p:cNvCxnSpPr>
          <p:nvPr/>
        </p:nvCxnSpPr>
        <p:spPr>
          <a:xfrm>
            <a:off x="3150932" y="1854690"/>
            <a:ext cx="2241754" cy="2269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76D6698D-46F9-7147-3E60-7572EE52023F}"/>
              </a:ext>
            </a:extLst>
          </p:cNvPr>
          <p:cNvCxnSpPr>
            <a:stCxn id="7" idx="3"/>
            <a:endCxn id="13" idx="1"/>
          </p:cNvCxnSpPr>
          <p:nvPr/>
        </p:nvCxnSpPr>
        <p:spPr>
          <a:xfrm>
            <a:off x="2277964" y="2746683"/>
            <a:ext cx="3114722" cy="1377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D3464C8-5413-F58C-3EB5-7A36AC5947E3}"/>
              </a:ext>
            </a:extLst>
          </p:cNvPr>
          <p:cNvCxnSpPr>
            <a:stCxn id="16" idx="2"/>
            <a:endCxn id="20" idx="0"/>
          </p:cNvCxnSpPr>
          <p:nvPr/>
        </p:nvCxnSpPr>
        <p:spPr>
          <a:xfrm>
            <a:off x="8556524" y="2408899"/>
            <a:ext cx="282678" cy="2413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6637E1E-F1E8-F64F-6E4D-FEE9D9861CBB}"/>
              </a:ext>
            </a:extLst>
          </p:cNvPr>
          <p:cNvSpPr/>
          <p:nvPr/>
        </p:nvSpPr>
        <p:spPr>
          <a:xfrm>
            <a:off x="5392687" y="978305"/>
            <a:ext cx="1637071" cy="757084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GB">
                <a:solidFill>
                  <a:srgbClr val="FFFFFF"/>
                </a:solidFill>
                <a:latin typeface="Arial" panose="020B0604020202020204"/>
              </a:rPr>
              <a:t>Patients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FE876B-75A6-ABD5-B986-59CBE2492796}"/>
              </a:ext>
            </a:extLst>
          </p:cNvPr>
          <p:cNvSpPr/>
          <p:nvPr/>
        </p:nvSpPr>
        <p:spPr>
          <a:xfrm>
            <a:off x="852288" y="2368140"/>
            <a:ext cx="1425677" cy="757084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GB">
                <a:solidFill>
                  <a:srgbClr val="FFFFFF"/>
                </a:solidFill>
                <a:latin typeface="Arial" panose="020B0604020202020204"/>
              </a:rPr>
              <a:t>Education oversight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46A429-DDDE-BEC5-B55D-B06D973DB8AD}"/>
              </a:ext>
            </a:extLst>
          </p:cNvPr>
          <p:cNvSpPr/>
          <p:nvPr/>
        </p:nvSpPr>
        <p:spPr>
          <a:xfrm>
            <a:off x="1455337" y="3477027"/>
            <a:ext cx="1425677" cy="757084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GB">
                <a:solidFill>
                  <a:srgbClr val="FFFFFF"/>
                </a:solidFill>
                <a:latin typeface="Arial" panose="020B0604020202020204"/>
              </a:rPr>
              <a:t>Standards providers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B0860FD-C08C-C56A-8A3F-20D58A0C5E05}"/>
              </a:ext>
            </a:extLst>
          </p:cNvPr>
          <p:cNvSpPr/>
          <p:nvPr/>
        </p:nvSpPr>
        <p:spPr>
          <a:xfrm>
            <a:off x="2859193" y="2209114"/>
            <a:ext cx="1425677" cy="757084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GB">
                <a:solidFill>
                  <a:srgbClr val="FFFFFF"/>
                </a:solidFill>
                <a:latin typeface="Arial" panose="020B0604020202020204"/>
              </a:rPr>
              <a:t>Education providers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45BA06-9A29-1921-9E35-8AC8343FA832}"/>
              </a:ext>
            </a:extLst>
          </p:cNvPr>
          <p:cNvSpPr/>
          <p:nvPr/>
        </p:nvSpPr>
        <p:spPr>
          <a:xfrm>
            <a:off x="5392687" y="2361857"/>
            <a:ext cx="1637071" cy="757084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GB">
                <a:solidFill>
                  <a:srgbClr val="FFFFFF"/>
                </a:solidFill>
                <a:latin typeface="Arial" panose="020B0604020202020204"/>
              </a:rPr>
              <a:t>Dental professionals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45D559D-9CEF-D322-762B-5BA7714AAB99}"/>
              </a:ext>
            </a:extLst>
          </p:cNvPr>
          <p:cNvSpPr/>
          <p:nvPr/>
        </p:nvSpPr>
        <p:spPr>
          <a:xfrm>
            <a:off x="5392687" y="3745409"/>
            <a:ext cx="1637071" cy="757084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GB">
                <a:solidFill>
                  <a:srgbClr val="FFFFFF"/>
                </a:solidFill>
                <a:latin typeface="Arial" panose="020B0604020202020204"/>
              </a:rPr>
              <a:t>GDC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768A934-27FD-FEF9-ED62-3CC601C6AD54}"/>
              </a:ext>
            </a:extLst>
          </p:cNvPr>
          <p:cNvSpPr/>
          <p:nvPr/>
        </p:nvSpPr>
        <p:spPr>
          <a:xfrm>
            <a:off x="5392687" y="5128961"/>
            <a:ext cx="1637071" cy="7570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GB">
                <a:solidFill>
                  <a:srgbClr val="FFFFFF"/>
                </a:solidFill>
                <a:latin typeface="Arial" panose="020B0604020202020204"/>
              </a:rPr>
              <a:t>Parliament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096EE6-036B-6B9E-B6DD-9CC0732FF5D0}"/>
              </a:ext>
            </a:extLst>
          </p:cNvPr>
          <p:cNvSpPr/>
          <p:nvPr/>
        </p:nvSpPr>
        <p:spPr>
          <a:xfrm>
            <a:off x="7737988" y="1651815"/>
            <a:ext cx="1637071" cy="757084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GB">
                <a:solidFill>
                  <a:srgbClr val="FFFFFF"/>
                </a:solidFill>
                <a:latin typeface="Arial" panose="020B0604020202020204"/>
              </a:rPr>
              <a:t>Clinical providers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9D7B6A8-F764-BDF5-AC18-E039A74F2180}"/>
              </a:ext>
            </a:extLst>
          </p:cNvPr>
          <p:cNvSpPr/>
          <p:nvPr/>
        </p:nvSpPr>
        <p:spPr>
          <a:xfrm>
            <a:off x="9383969" y="2830083"/>
            <a:ext cx="1794388" cy="757084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GB">
                <a:solidFill>
                  <a:srgbClr val="FFFFFF"/>
                </a:solidFill>
                <a:latin typeface="Arial" panose="020B0604020202020204"/>
              </a:rPr>
              <a:t>NHS commissioners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D7840E-5B24-DCF0-2AA0-911F175DD5BE}"/>
              </a:ext>
            </a:extLst>
          </p:cNvPr>
          <p:cNvSpPr/>
          <p:nvPr/>
        </p:nvSpPr>
        <p:spPr>
          <a:xfrm>
            <a:off x="9979743" y="1656727"/>
            <a:ext cx="1637071" cy="757084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GB">
                <a:solidFill>
                  <a:srgbClr val="FFFFFF"/>
                </a:solidFill>
                <a:latin typeface="Arial" panose="020B0604020202020204"/>
              </a:rPr>
              <a:t>Corporate entities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19F5436-3A1D-05A5-0468-60C0F09CD418}"/>
              </a:ext>
            </a:extLst>
          </p:cNvPr>
          <p:cNvSpPr/>
          <p:nvPr/>
        </p:nvSpPr>
        <p:spPr>
          <a:xfrm>
            <a:off x="9979743" y="5191437"/>
            <a:ext cx="1637071" cy="7570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GB">
                <a:solidFill>
                  <a:srgbClr val="FFFFFF"/>
                </a:solidFill>
                <a:latin typeface="Arial" panose="020B0604020202020204"/>
              </a:rPr>
              <a:t>Wider regulation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722841E-A967-1D60-CB78-B2B866000B4C}"/>
              </a:ext>
            </a:extLst>
          </p:cNvPr>
          <p:cNvSpPr/>
          <p:nvPr/>
        </p:nvSpPr>
        <p:spPr>
          <a:xfrm>
            <a:off x="8020666" y="4822731"/>
            <a:ext cx="1637071" cy="7570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GB">
                <a:solidFill>
                  <a:srgbClr val="FFFFFF"/>
                </a:solidFill>
                <a:latin typeface="Arial" panose="020B0604020202020204"/>
              </a:rPr>
              <a:t>System regulators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7923BDD-FED0-9F28-D369-333599338069}"/>
              </a:ext>
            </a:extLst>
          </p:cNvPr>
          <p:cNvSpPr/>
          <p:nvPr/>
        </p:nvSpPr>
        <p:spPr>
          <a:xfrm>
            <a:off x="8263853" y="3687105"/>
            <a:ext cx="1794383" cy="757084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GB">
                <a:solidFill>
                  <a:srgbClr val="FFFFFF"/>
                </a:solidFill>
                <a:latin typeface="Arial" panose="020B0604020202020204"/>
              </a:rPr>
              <a:t>National health services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FEC8870-22BC-F637-852E-466B29707DF3}"/>
              </a:ext>
            </a:extLst>
          </p:cNvPr>
          <p:cNvSpPr/>
          <p:nvPr/>
        </p:nvSpPr>
        <p:spPr>
          <a:xfrm>
            <a:off x="3266616" y="5679950"/>
            <a:ext cx="1526459" cy="757084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GB">
                <a:solidFill>
                  <a:srgbClr val="FFFFFF"/>
                </a:solidFill>
                <a:latin typeface="Arial" panose="020B0604020202020204"/>
              </a:rPr>
              <a:t>Indemnifiers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A3F7500-2FEE-969A-6E76-B5A796CF7E8E}"/>
              </a:ext>
            </a:extLst>
          </p:cNvPr>
          <p:cNvSpPr/>
          <p:nvPr/>
        </p:nvSpPr>
        <p:spPr>
          <a:xfrm>
            <a:off x="1765511" y="4523408"/>
            <a:ext cx="1595283" cy="757084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GB">
                <a:solidFill>
                  <a:srgbClr val="FFFFFF"/>
                </a:solidFill>
                <a:latin typeface="Arial" panose="020B0604020202020204"/>
              </a:rPr>
              <a:t>Professional associations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5DE984C-AF36-E543-7172-FE071BDDB5BB}"/>
              </a:ext>
            </a:extLst>
          </p:cNvPr>
          <p:cNvCxnSpPr>
            <a:stCxn id="4" idx="2"/>
            <a:endCxn id="11" idx="0"/>
          </p:cNvCxnSpPr>
          <p:nvPr/>
        </p:nvCxnSpPr>
        <p:spPr>
          <a:xfrm>
            <a:off x="6211222" y="1735389"/>
            <a:ext cx="0" cy="626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6C44D29-DA9B-2493-1C38-A61139C49C8D}"/>
              </a:ext>
            </a:extLst>
          </p:cNvPr>
          <p:cNvCxnSpPr>
            <a:stCxn id="11" idx="2"/>
            <a:endCxn id="13" idx="0"/>
          </p:cNvCxnSpPr>
          <p:nvPr/>
        </p:nvCxnSpPr>
        <p:spPr>
          <a:xfrm>
            <a:off x="6211222" y="3118941"/>
            <a:ext cx="0" cy="626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4B2970A-A9D7-C194-2A7C-D268F6449BF0}"/>
              </a:ext>
            </a:extLst>
          </p:cNvPr>
          <p:cNvCxnSpPr>
            <a:stCxn id="13" idx="2"/>
            <a:endCxn id="15" idx="0"/>
          </p:cNvCxnSpPr>
          <p:nvPr/>
        </p:nvCxnSpPr>
        <p:spPr>
          <a:xfrm>
            <a:off x="6211222" y="4502493"/>
            <a:ext cx="0" cy="626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B86CB50-0052-E511-015E-5D703DE51D5B}"/>
              </a:ext>
            </a:extLst>
          </p:cNvPr>
          <p:cNvCxnSpPr>
            <a:stCxn id="4" idx="3"/>
            <a:endCxn id="16" idx="1"/>
          </p:cNvCxnSpPr>
          <p:nvPr/>
        </p:nvCxnSpPr>
        <p:spPr>
          <a:xfrm>
            <a:off x="7029758" y="1356848"/>
            <a:ext cx="708230" cy="673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6A01EC5-1A09-8631-1B3A-DCAE0177C037}"/>
              </a:ext>
            </a:extLst>
          </p:cNvPr>
          <p:cNvCxnSpPr>
            <a:stCxn id="11" idx="3"/>
            <a:endCxn id="16" idx="1"/>
          </p:cNvCxnSpPr>
          <p:nvPr/>
        </p:nvCxnSpPr>
        <p:spPr>
          <a:xfrm flipV="1">
            <a:off x="7029758" y="2030358"/>
            <a:ext cx="708230" cy="710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75AC245-56E8-6425-EE1B-45A745687B85}"/>
              </a:ext>
            </a:extLst>
          </p:cNvPr>
          <p:cNvCxnSpPr>
            <a:stCxn id="16" idx="3"/>
            <a:endCxn id="18" idx="1"/>
          </p:cNvCxnSpPr>
          <p:nvPr/>
        </p:nvCxnSpPr>
        <p:spPr>
          <a:xfrm>
            <a:off x="9375058" y="2030357"/>
            <a:ext cx="604684" cy="4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F96CA8A-2EA4-6973-ED84-238FE4CC2525}"/>
              </a:ext>
            </a:extLst>
          </p:cNvPr>
          <p:cNvCxnSpPr>
            <a:stCxn id="17" idx="0"/>
            <a:endCxn id="16" idx="3"/>
          </p:cNvCxnSpPr>
          <p:nvPr/>
        </p:nvCxnSpPr>
        <p:spPr>
          <a:xfrm flipH="1" flipV="1">
            <a:off x="9375059" y="2030358"/>
            <a:ext cx="906105" cy="799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9C4BB27-C6BA-C104-4132-EA7A9DFF8D4D}"/>
              </a:ext>
            </a:extLst>
          </p:cNvPr>
          <p:cNvCxnSpPr>
            <a:cxnSpLocks/>
            <a:stCxn id="21" idx="0"/>
            <a:endCxn id="16" idx="2"/>
          </p:cNvCxnSpPr>
          <p:nvPr/>
        </p:nvCxnSpPr>
        <p:spPr>
          <a:xfrm flipH="1" flipV="1">
            <a:off x="8556524" y="2408900"/>
            <a:ext cx="604521" cy="1278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24C3FB2-ED78-440F-ED61-3635BFEC7410}"/>
              </a:ext>
            </a:extLst>
          </p:cNvPr>
          <p:cNvCxnSpPr>
            <a:cxnSpLocks/>
            <a:stCxn id="11" idx="3"/>
            <a:endCxn id="21" idx="0"/>
          </p:cNvCxnSpPr>
          <p:nvPr/>
        </p:nvCxnSpPr>
        <p:spPr>
          <a:xfrm>
            <a:off x="7029758" y="2740400"/>
            <a:ext cx="2131287" cy="946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3C23F00-6248-C233-7EE1-29843543BAE2}"/>
              </a:ext>
            </a:extLst>
          </p:cNvPr>
          <p:cNvCxnSpPr>
            <a:stCxn id="23" idx="3"/>
            <a:endCxn id="11" idx="1"/>
          </p:cNvCxnSpPr>
          <p:nvPr/>
        </p:nvCxnSpPr>
        <p:spPr>
          <a:xfrm flipV="1">
            <a:off x="3360794" y="2740400"/>
            <a:ext cx="2031893" cy="2161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9AE00CC-5755-0B89-E964-EE696B78E8DB}"/>
              </a:ext>
            </a:extLst>
          </p:cNvPr>
          <p:cNvCxnSpPr>
            <a:stCxn id="22" idx="0"/>
            <a:endCxn id="11" idx="1"/>
          </p:cNvCxnSpPr>
          <p:nvPr/>
        </p:nvCxnSpPr>
        <p:spPr>
          <a:xfrm flipV="1">
            <a:off x="4029846" y="2740400"/>
            <a:ext cx="1362841" cy="2939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1786AEE-154F-8304-6D16-6F4AD7F3C9D3}"/>
              </a:ext>
            </a:extLst>
          </p:cNvPr>
          <p:cNvCxnSpPr>
            <a:cxnSpLocks/>
            <a:stCxn id="13" idx="3"/>
            <a:endCxn id="21" idx="1"/>
          </p:cNvCxnSpPr>
          <p:nvPr/>
        </p:nvCxnSpPr>
        <p:spPr>
          <a:xfrm flipV="1">
            <a:off x="7029758" y="4065647"/>
            <a:ext cx="1234095" cy="58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373FDEA-70B6-5683-FE29-39C0C53463DC}"/>
              </a:ext>
            </a:extLst>
          </p:cNvPr>
          <p:cNvCxnSpPr>
            <a:stCxn id="21" idx="3"/>
            <a:endCxn id="17" idx="2"/>
          </p:cNvCxnSpPr>
          <p:nvPr/>
        </p:nvCxnSpPr>
        <p:spPr>
          <a:xfrm flipV="1">
            <a:off x="10058235" y="3587167"/>
            <a:ext cx="222928" cy="478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29018D2-9ED3-C560-B7F1-78F8525B3646}"/>
              </a:ext>
            </a:extLst>
          </p:cNvPr>
          <p:cNvCxnSpPr>
            <a:stCxn id="13" idx="3"/>
            <a:endCxn id="20" idx="1"/>
          </p:cNvCxnSpPr>
          <p:nvPr/>
        </p:nvCxnSpPr>
        <p:spPr>
          <a:xfrm>
            <a:off x="7029757" y="4123952"/>
            <a:ext cx="990908" cy="1077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375086F-D166-16A7-CBB2-0B1494C5279A}"/>
              </a:ext>
            </a:extLst>
          </p:cNvPr>
          <p:cNvCxnSpPr>
            <a:stCxn id="9" idx="3"/>
            <a:endCxn id="11" idx="1"/>
          </p:cNvCxnSpPr>
          <p:nvPr/>
        </p:nvCxnSpPr>
        <p:spPr>
          <a:xfrm>
            <a:off x="4284870" y="2587657"/>
            <a:ext cx="1107817" cy="152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7B4373B-B81A-3928-38B4-FBADAC0399BA}"/>
              </a:ext>
            </a:extLst>
          </p:cNvPr>
          <p:cNvCxnSpPr>
            <a:stCxn id="9" idx="3"/>
            <a:endCxn id="13" idx="1"/>
          </p:cNvCxnSpPr>
          <p:nvPr/>
        </p:nvCxnSpPr>
        <p:spPr>
          <a:xfrm>
            <a:off x="4284870" y="2587657"/>
            <a:ext cx="1107817" cy="1536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467895E-2798-9D55-74E6-FE552F0E926D}"/>
              </a:ext>
            </a:extLst>
          </p:cNvPr>
          <p:cNvCxnSpPr>
            <a:stCxn id="22" idx="0"/>
            <a:endCxn id="13" idx="1"/>
          </p:cNvCxnSpPr>
          <p:nvPr/>
        </p:nvCxnSpPr>
        <p:spPr>
          <a:xfrm flipV="1">
            <a:off x="4029846" y="4123952"/>
            <a:ext cx="1362841" cy="1555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6A6B7AB-5BC0-6528-F75E-DFE3FC1BEB7A}"/>
              </a:ext>
            </a:extLst>
          </p:cNvPr>
          <p:cNvCxnSpPr>
            <a:stCxn id="23" idx="3"/>
            <a:endCxn id="13" idx="1"/>
          </p:cNvCxnSpPr>
          <p:nvPr/>
        </p:nvCxnSpPr>
        <p:spPr>
          <a:xfrm flipV="1">
            <a:off x="3360794" y="4123952"/>
            <a:ext cx="2031893" cy="777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6B3F509F-F6B1-649C-D69E-D97408301BB3}"/>
              </a:ext>
            </a:extLst>
          </p:cNvPr>
          <p:cNvCxnSpPr>
            <a:stCxn id="7" idx="3"/>
            <a:endCxn id="9" idx="1"/>
          </p:cNvCxnSpPr>
          <p:nvPr/>
        </p:nvCxnSpPr>
        <p:spPr>
          <a:xfrm flipV="1">
            <a:off x="2277964" y="2587656"/>
            <a:ext cx="581228" cy="159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3BFF7DD-91D5-5403-FAB5-D8E694FBDA75}"/>
              </a:ext>
            </a:extLst>
          </p:cNvPr>
          <p:cNvCxnSpPr>
            <a:stCxn id="8" idx="3"/>
            <a:endCxn id="11" idx="1"/>
          </p:cNvCxnSpPr>
          <p:nvPr/>
        </p:nvCxnSpPr>
        <p:spPr>
          <a:xfrm flipV="1">
            <a:off x="2881014" y="2740400"/>
            <a:ext cx="2511673" cy="1115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B359C8B-CF59-B186-3253-2FBF5BC7C348}"/>
              </a:ext>
            </a:extLst>
          </p:cNvPr>
          <p:cNvCxnSpPr>
            <a:stCxn id="8" idx="3"/>
            <a:endCxn id="13" idx="1"/>
          </p:cNvCxnSpPr>
          <p:nvPr/>
        </p:nvCxnSpPr>
        <p:spPr>
          <a:xfrm>
            <a:off x="2881014" y="3855570"/>
            <a:ext cx="2511673" cy="268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B25BD2B5-EFF1-F0ED-1B2A-375946778068}"/>
              </a:ext>
            </a:extLst>
          </p:cNvPr>
          <p:cNvSpPr/>
          <p:nvPr/>
        </p:nvSpPr>
        <p:spPr>
          <a:xfrm>
            <a:off x="2332397" y="1097605"/>
            <a:ext cx="1637071" cy="7570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GB">
                <a:solidFill>
                  <a:srgbClr val="FFFFFF"/>
                </a:solidFill>
                <a:latin typeface="Arial" panose="020B0604020202020204"/>
              </a:rPr>
              <a:t>Patient advocates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3C187F24-DC8C-5CC8-0B97-336B6EA941FB}"/>
              </a:ext>
            </a:extLst>
          </p:cNvPr>
          <p:cNvCxnSpPr>
            <a:stCxn id="98" idx="3"/>
            <a:endCxn id="4" idx="1"/>
          </p:cNvCxnSpPr>
          <p:nvPr/>
        </p:nvCxnSpPr>
        <p:spPr>
          <a:xfrm flipV="1">
            <a:off x="3969468" y="1356847"/>
            <a:ext cx="1423219" cy="119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D9A088C0-9069-DCC2-5EBF-FC409FF3E9DC}"/>
              </a:ext>
            </a:extLst>
          </p:cNvPr>
          <p:cNvSpPr/>
          <p:nvPr/>
        </p:nvSpPr>
        <p:spPr>
          <a:xfrm>
            <a:off x="7351764" y="5769437"/>
            <a:ext cx="1637071" cy="7570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GB">
                <a:solidFill>
                  <a:srgbClr val="FFFFFF"/>
                </a:solidFill>
                <a:latin typeface="Arial" panose="020B0604020202020204"/>
              </a:rPr>
              <a:t>Governments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489A7A59-5928-52FD-EB30-AEF91B964850}"/>
              </a:ext>
            </a:extLst>
          </p:cNvPr>
          <p:cNvCxnSpPr>
            <a:stCxn id="116" idx="0"/>
            <a:endCxn id="13" idx="3"/>
          </p:cNvCxnSpPr>
          <p:nvPr/>
        </p:nvCxnSpPr>
        <p:spPr>
          <a:xfrm flipH="1" flipV="1">
            <a:off x="7029758" y="4123952"/>
            <a:ext cx="1140542" cy="1645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4753C45-0C94-F6B4-00C9-54625CCAF0F2}"/>
              </a:ext>
            </a:extLst>
          </p:cNvPr>
          <p:cNvCxnSpPr>
            <a:cxnSpLocks/>
            <a:stCxn id="116" idx="0"/>
          </p:cNvCxnSpPr>
          <p:nvPr/>
        </p:nvCxnSpPr>
        <p:spPr>
          <a:xfrm flipH="1" flipV="1">
            <a:off x="7014647" y="5530793"/>
            <a:ext cx="1155652" cy="238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5876B8D6-0EB6-E6B1-6576-6447A38D5592}"/>
              </a:ext>
            </a:extLst>
          </p:cNvPr>
          <p:cNvCxnSpPr>
            <a:stCxn id="116" idx="0"/>
            <a:endCxn id="20" idx="2"/>
          </p:cNvCxnSpPr>
          <p:nvPr/>
        </p:nvCxnSpPr>
        <p:spPr>
          <a:xfrm flipV="1">
            <a:off x="8170300" y="5579816"/>
            <a:ext cx="668902" cy="189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130C2BF-D434-AC66-58CD-F1DC2327EE9D}"/>
              </a:ext>
            </a:extLst>
          </p:cNvPr>
          <p:cNvCxnSpPr>
            <a:stCxn id="116" idx="3"/>
            <a:endCxn id="19" idx="1"/>
          </p:cNvCxnSpPr>
          <p:nvPr/>
        </p:nvCxnSpPr>
        <p:spPr>
          <a:xfrm flipV="1">
            <a:off x="8988834" y="5569979"/>
            <a:ext cx="990908" cy="57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9CB0EDEB-02F1-0D78-06BD-CDFCEC05D731}"/>
              </a:ext>
            </a:extLst>
          </p:cNvPr>
          <p:cNvCxnSpPr>
            <a:stCxn id="18" idx="1"/>
            <a:endCxn id="13" idx="3"/>
          </p:cNvCxnSpPr>
          <p:nvPr/>
        </p:nvCxnSpPr>
        <p:spPr>
          <a:xfrm flipH="1">
            <a:off x="7029758" y="2035270"/>
            <a:ext cx="2949985" cy="2088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1F6E3BB3-C749-EACB-7A1A-B529E564C592}"/>
              </a:ext>
            </a:extLst>
          </p:cNvPr>
          <p:cNvCxnSpPr>
            <a:stCxn id="16" idx="2"/>
            <a:endCxn id="13" idx="3"/>
          </p:cNvCxnSpPr>
          <p:nvPr/>
        </p:nvCxnSpPr>
        <p:spPr>
          <a:xfrm flipH="1">
            <a:off x="7029758" y="2408899"/>
            <a:ext cx="1526766" cy="1715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281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DC">
      <a:dk1>
        <a:srgbClr val="003F71"/>
      </a:dk1>
      <a:lt1>
        <a:srgbClr val="FFFFFF"/>
      </a:lt1>
      <a:dk2>
        <a:srgbClr val="464646"/>
      </a:dk2>
      <a:lt2>
        <a:srgbClr val="F7F7F7"/>
      </a:lt2>
      <a:accent1>
        <a:srgbClr val="007C92"/>
      </a:accent1>
      <a:accent2>
        <a:srgbClr val="69963B"/>
      </a:accent2>
      <a:accent3>
        <a:srgbClr val="822433"/>
      </a:accent3>
      <a:accent4>
        <a:srgbClr val="5E2750"/>
      </a:accent4>
      <a:accent5>
        <a:srgbClr val="003F71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DC presentation template_widescreen .potx" id="{075B1A81-66C6-4794-8D60-846B3B825FE4}" vid="{3DA5F94A-FBBE-41EB-BE74-82ED0E4B0D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D047DCC5F3A54996ABF28F33EF63D7" ma:contentTypeVersion="160" ma:contentTypeDescription="Create a new document." ma:contentTypeScope="" ma:versionID="acf3fdfdba2bd155591d8697c9184d33">
  <xsd:schema xmlns:xsd="http://www.w3.org/2001/XMLSchema" xmlns:xs="http://www.w3.org/2001/XMLSchema" xmlns:p="http://schemas.microsoft.com/office/2006/metadata/properties" xmlns:ns2="e8d00372-8684-4e8b-8bba-2f4190546b6f" xmlns:ns3="57bdfe54-2ac7-4ec6-8151-2191b86722a0" targetNamespace="http://schemas.microsoft.com/office/2006/metadata/properties" ma:root="true" ma:fieldsID="1c1521ac3224530cef121f3805b8f039" ns2:_="" ns3:_="">
    <xsd:import namespace="e8d00372-8684-4e8b-8bba-2f4190546b6f"/>
    <xsd:import namespace="57bdfe54-2ac7-4ec6-8151-2191b86722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Workstream" minOccurs="0"/>
                <xsd:element ref="ns2:Status" minOccurs="0"/>
                <xsd:element ref="ns2:Document_x0020_category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00372-8684-4e8b-8bba-2f4190546b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Workstream" ma:index="10" nillable="true" ma:displayName="Workstream" ma:format="Dropdown" ma:indexed="true" ma:internalName="Workstream">
      <xsd:simpleType>
        <xsd:restriction base="dms:Choice">
          <xsd:enumeration value="Regulatory Intelligence"/>
          <xsd:enumeration value="Upstream Regulation"/>
          <xsd:enumeration value="Right Touch Regulation"/>
          <xsd:enumeration value="Public Policy"/>
          <xsd:enumeration value="GDC Corporate Strategy"/>
          <xsd:enumeration value="Team/Admin"/>
        </xsd:restriction>
      </xsd:simpleType>
    </xsd:element>
    <xsd:element name="Status" ma:index="11" nillable="true" ma:displayName="Status" ma:format="Dropdown" ma:indexed="true" ma:internalName="Status">
      <xsd:simpleType>
        <xsd:restriction base="dms:Choice">
          <xsd:enumeration value="Live"/>
          <xsd:enumeration value="Draft"/>
          <xsd:enumeration value="Archive"/>
          <xsd:enumeration value="For approval"/>
          <xsd:enumeration value="Submitted to governance"/>
          <xsd:enumeration value="Folder"/>
          <xsd:enumeration value="Subfolder"/>
        </xsd:restriction>
      </xsd:simpleType>
    </xsd:element>
    <xsd:element name="Document_x0020_category" ma:index="12" nillable="true" ma:displayName="Document category" ma:format="Dropdown" ma:indexed="true" ma:internalName="Document_x0020_category">
      <xsd:simpleType>
        <xsd:restriction base="dms:Choice">
          <xsd:enumeration value="Guidance"/>
          <xsd:enumeration value="Form"/>
          <xsd:enumeration value="Paper to committee"/>
          <xsd:enumeration value="Project documents"/>
          <xsd:enumeration value="Research"/>
          <xsd:enumeration value="Publication"/>
          <xsd:enumeration value="Communication document"/>
          <xsd:enumeration value="Folder"/>
          <xsd:enumeration value="Subfolder"/>
          <xsd:enumeration value="Admin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470a7b7d-7d5e-4007-bb9b-fe056b10fb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bdfe54-2ac7-4ec6-8151-2191b86722a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d2ba7631-dfb8-4abb-982e-6f6f2aa131f3}" ma:internalName="TaxCatchAll" ma:showField="CatchAllData" ma:web="57bdfe54-2ac7-4ec6-8151-2191b86722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e8d00372-8684-4e8b-8bba-2f4190546b6f" xsi:nil="true"/>
    <Workstream xmlns="e8d00372-8684-4e8b-8bba-2f4190546b6f" xsi:nil="true"/>
    <lcf76f155ced4ddcb4097134ff3c332f xmlns="e8d00372-8684-4e8b-8bba-2f4190546b6f">
      <Terms xmlns="http://schemas.microsoft.com/office/infopath/2007/PartnerControls"/>
    </lcf76f155ced4ddcb4097134ff3c332f>
    <TaxCatchAll xmlns="57bdfe54-2ac7-4ec6-8151-2191b86722a0" xsi:nil="true"/>
    <Document_x0020_category xmlns="e8d00372-8684-4e8b-8bba-2f4190546b6f" xsi:nil="true"/>
  </documentManagement>
</p:properties>
</file>

<file path=customXml/itemProps1.xml><?xml version="1.0" encoding="utf-8"?>
<ds:datastoreItem xmlns:ds="http://schemas.openxmlformats.org/officeDocument/2006/customXml" ds:itemID="{7F56D8B6-60D8-4669-8E66-EAD833159B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d00372-8684-4e8b-8bba-2f4190546b6f"/>
    <ds:schemaRef ds:uri="57bdfe54-2ac7-4ec6-8151-2191b86722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851EDD-E68F-4F40-816D-B7BAC3994E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4A97B5-5BD5-4D01-8034-C1634B631C3D}">
  <ds:schemaRefs>
    <ds:schemaRef ds:uri="57bdfe54-2ac7-4ec6-8151-2191b86722a0"/>
    <ds:schemaRef ds:uri="e8d00372-8684-4e8b-8bba-2f4190546b6f"/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21dc2382-4d3a-409f-a423-be6ddb5e06ca}" enabled="0" method="" siteId="{21dc2382-4d3a-409f-a423-be6ddb5e06c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GDC presentation template_widescreen </Template>
  <TotalTime>116</TotalTime>
  <Words>763</Words>
  <Application>Microsoft Office PowerPoint</Application>
  <PresentationFormat>Widescreen</PresentationFormat>
  <Paragraphs>129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Courier New</vt:lpstr>
      <vt:lpstr>Wingdings</vt:lpstr>
      <vt:lpstr>Office Theme</vt:lpstr>
      <vt:lpstr>Trusted and Effective: The GDC’s draft strategy for 2026-28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 Czerniawski</dc:creator>
  <cp:lastModifiedBy>Katherine McGirr</cp:lastModifiedBy>
  <cp:revision>4</cp:revision>
  <dcterms:created xsi:type="dcterms:W3CDTF">2025-06-25T08:13:38Z</dcterms:created>
  <dcterms:modified xsi:type="dcterms:W3CDTF">2026-03-30T13:10:47Z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0x0101001BD047DCC5F3A54996ABF28F33EF63D7</vt:lpwstr>
  </property>
  <property fmtid="{D5CDD505-2E9C-101B-9397-08002B2CF9AE}" pid="3" name="_dlc_policyId">
    <vt:lpwstr/>
  </property>
  <property fmtid="{D5CDD505-2E9C-101B-9397-08002B2CF9AE}" pid="4" name="ItemRetentionFormula">
    <vt:lpwstr/>
  </property>
</Properties>
</file>